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1" r:id="rId2"/>
    <p:sldId id="342" r:id="rId3"/>
    <p:sldId id="257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9" r:id="rId18"/>
    <p:sldId id="530" r:id="rId19"/>
    <p:sldId id="531" r:id="rId20"/>
    <p:sldId id="532" r:id="rId21"/>
    <p:sldId id="543" r:id="rId22"/>
    <p:sldId id="533" r:id="rId23"/>
    <p:sldId id="534" r:id="rId24"/>
    <p:sldId id="535" r:id="rId25"/>
    <p:sldId id="536" r:id="rId26"/>
    <p:sldId id="548" r:id="rId27"/>
    <p:sldId id="545" r:id="rId28"/>
    <p:sldId id="546" r:id="rId29"/>
    <p:sldId id="547" r:id="rId30"/>
    <p:sldId id="537" r:id="rId31"/>
    <p:sldId id="538" r:id="rId32"/>
    <p:sldId id="541" r:id="rId33"/>
    <p:sldId id="512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536" y="-112"/>
      </p:cViewPr>
      <p:guideLst>
        <p:guide orient="horz" pos="1597"/>
        <p:guide pos="2538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6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E87875E-BE80-9745-B369-4F4A7AB5E016}" type="datetime1">
              <a:rPr lang="en-US"/>
              <a:pPr>
                <a:defRPr/>
              </a:pPr>
              <a:t>6/8/15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961A077-CBFC-8247-8C5F-B9A3C2BF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3D7B332-3177-764B-A596-DBF05F42396E}" type="datetime1">
              <a:rPr lang="en-US"/>
              <a:pPr>
                <a:defRPr/>
              </a:pPr>
              <a:t>6/8/15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3969550-FBCF-404B-9FAA-7B1DCDF2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2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4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4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3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61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29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8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18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80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94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27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3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BDC629-4797-8448-B07F-D6AB3088A817}" type="slidenum">
              <a:rPr lang="en-US" sz="13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eaLnBrk="1" hangingPunct="1"/>
              <a:t>6</a:t>
            </a:fld>
            <a:endParaRPr lang="en-US" sz="13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39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59300"/>
            <a:ext cx="5853112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1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29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06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FECFAEAF-3726-E641-9B5B-3F8EA05B09A3}" type="datetime1">
              <a:rPr lang="en-US"/>
              <a:pPr>
                <a:defRPr/>
              </a:pPr>
              <a:t>6/8/15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18C1412E-69E1-864D-A0DF-94DDC7C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biostars.org/p/70204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aws.amazon.com/consol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bioinformatics.ca/workshop_wiki/index.php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bioinformatics.ca/workshop_wiki/index.php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rnaseq.wiki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wiki/Intro-to-AWS-Cloud-Computin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</a:rPr>
              <a:t>Some of the challenges of cloud computing: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1368425"/>
            <a:ext cx="8839200" cy="4724400"/>
          </a:xfrm>
        </p:spPr>
        <p:txBody>
          <a:bodyPr/>
          <a:lstStyle/>
          <a:p>
            <a:r>
              <a:rPr lang="en-US">
                <a:ea typeface="ＭＳ Ｐゴシック" charset="0"/>
              </a:rPr>
              <a:t>Not cheap! </a:t>
            </a:r>
          </a:p>
          <a:p>
            <a:r>
              <a:rPr lang="en-US">
                <a:ea typeface="ＭＳ Ｐゴシック" charset="0"/>
              </a:rPr>
              <a:t>Getting files to and from there</a:t>
            </a:r>
          </a:p>
          <a:p>
            <a:r>
              <a:rPr lang="en-US">
                <a:ea typeface="ＭＳ Ｐゴシック" charset="0"/>
              </a:rPr>
              <a:t>Not the best solution for everybody</a:t>
            </a:r>
          </a:p>
          <a:p>
            <a:r>
              <a:rPr lang="en-US">
                <a:ea typeface="ＭＳ Ｐゴシック" charset="0"/>
              </a:rPr>
              <a:t>Standardization</a:t>
            </a:r>
          </a:p>
          <a:p>
            <a:r>
              <a:rPr lang="en-US">
                <a:ea typeface="ＭＳ Ｐゴシック" charset="0"/>
              </a:rPr>
              <a:t>PHI: personal health information &amp; security concerns</a:t>
            </a:r>
          </a:p>
          <a:p>
            <a:r>
              <a:rPr lang="en-US">
                <a:ea typeface="ＭＳ Ｐゴシック" charset="0"/>
              </a:rPr>
              <a:t>In the USA: HIPAA act, PSQIA act, HITECH act, Patriot act, CLIA and CAP programs, etc.</a:t>
            </a:r>
          </a:p>
          <a:p>
            <a:pPr lvl="1"/>
            <a:r>
              <a:rPr lang="en-US">
                <a:ea typeface="ＭＳ Ｐゴシック" charset="0"/>
                <a:hlinkClick r:id="rId3"/>
              </a:rPr>
              <a:t>http://www.biostars.org/p/70204/</a:t>
            </a:r>
            <a:endParaRPr lang="en-US">
              <a:ea typeface="ＭＳ Ｐゴシック" charset="0"/>
            </a:endParaRPr>
          </a:p>
          <a:p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</a:rPr>
              <a:t>Some of the advantages of cloud computing: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52400" y="1152525"/>
            <a:ext cx="8839200" cy="47244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We </a:t>
            </a:r>
            <a:r>
              <a:rPr lang="en-US" dirty="0">
                <a:ea typeface="ＭＳ Ｐゴシック" charset="0"/>
              </a:rPr>
              <a:t>received a grant from Amazon, so supported by ‘AWS in Education grant </a:t>
            </a:r>
            <a:r>
              <a:rPr lang="en-US" dirty="0" smtClean="0">
                <a:ea typeface="ＭＳ Ｐゴシック" charset="0"/>
              </a:rPr>
              <a:t>award’.</a:t>
            </a:r>
            <a:endParaRPr lang="en-US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There are better ways of transferring large files, and now AWS makes it free to upload files.</a:t>
            </a:r>
          </a:p>
          <a:p>
            <a:r>
              <a:rPr lang="en-US" dirty="0">
                <a:ea typeface="ＭＳ Ｐゴシック" charset="0"/>
              </a:rPr>
              <a:t>A number of datasets exist on AWS (e.g. 1000 genome data).</a:t>
            </a:r>
          </a:p>
          <a:p>
            <a:r>
              <a:rPr lang="en-US" dirty="0">
                <a:ea typeface="ＭＳ Ｐゴシック" charset="0"/>
              </a:rPr>
              <a:t>Many useful bioinformatics AMI’s (Amazon Machine Images) exist on AWS: e.g. </a:t>
            </a:r>
            <a:r>
              <a:rPr lang="en-US" dirty="0" err="1">
                <a:ea typeface="ＭＳ Ｐゴシック" charset="0"/>
              </a:rPr>
              <a:t>cloudbiolinux</a:t>
            </a:r>
            <a:r>
              <a:rPr lang="en-US" dirty="0">
                <a:ea typeface="ＭＳ Ｐゴシック" charset="0"/>
              </a:rPr>
              <a:t> &amp; </a:t>
            </a:r>
            <a:r>
              <a:rPr lang="en-US" dirty="0" err="1">
                <a:ea typeface="ＭＳ Ｐゴシック" charset="0"/>
              </a:rPr>
              <a:t>CloudMan</a:t>
            </a:r>
            <a:r>
              <a:rPr lang="en-US" dirty="0">
                <a:ea typeface="ＭＳ Ｐゴシック" charset="0"/>
              </a:rPr>
              <a:t> (Galaxy</a:t>
            </a:r>
            <a:r>
              <a:rPr lang="en-US" dirty="0" smtClean="0">
                <a:ea typeface="ＭＳ Ｐゴシック" charset="0"/>
              </a:rPr>
              <a:t>) – now one for this course!</a:t>
            </a:r>
            <a:endParaRPr lang="en-US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Many flavors of cloud available, not just AWS </a:t>
            </a: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8047038" y="5949950"/>
            <a:ext cx="1096962" cy="431800"/>
            <a:chOff x="7668344" y="5661244"/>
            <a:chExt cx="1475656" cy="720080"/>
          </a:xfrm>
        </p:grpSpPr>
        <p:sp>
          <p:nvSpPr>
            <p:cNvPr id="5" name="Rectangle 4"/>
            <p:cNvSpPr/>
            <p:nvPr/>
          </p:nvSpPr>
          <p:spPr>
            <a:xfrm>
              <a:off x="7668344" y="5661244"/>
              <a:ext cx="147565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pic>
          <p:nvPicPr>
            <p:cNvPr id="19461" name="Picture 5" descr="aws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805264"/>
              <a:ext cx="1171656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175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008063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In this workshop: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" y="1052513"/>
            <a:ext cx="8839200" cy="47244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(data) </a:t>
            </a:r>
            <a:r>
              <a:rPr lang="pl-PL" dirty="0" err="1"/>
              <a:t>are</a:t>
            </a:r>
            <a:r>
              <a:rPr lang="pl-PL" dirty="0"/>
              <a:t>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pl-PL" dirty="0"/>
              <a:t>on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computer</a:t>
            </a:r>
            <a:endParaRPr lang="pl-PL" dirty="0"/>
          </a:p>
          <a:p>
            <a:pPr marL="800100" lvl="1" indent="-342900">
              <a:buFont typeface="Arial"/>
              <a:buChar char="•"/>
              <a:defRPr/>
            </a:pPr>
            <a:r>
              <a:rPr lang="pl-PL" dirty="0"/>
              <a:t>on the web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pl-PL" dirty="0"/>
              <a:t>on the </a:t>
            </a:r>
            <a:r>
              <a:rPr lang="pl-PL" dirty="0" err="1"/>
              <a:t>cloud</a:t>
            </a:r>
            <a:r>
              <a:rPr lang="pl-PL" dirty="0"/>
              <a:t>.</a:t>
            </a:r>
          </a:p>
          <a:p>
            <a:pPr>
              <a:buFont typeface="Arial"/>
              <a:buChar char="•"/>
              <a:defRPr/>
            </a:pP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become</a:t>
            </a:r>
            <a:r>
              <a:rPr lang="pl-PL" dirty="0"/>
              <a:t> </a:t>
            </a:r>
            <a:r>
              <a:rPr lang="pl-PL" dirty="0" err="1"/>
              <a:t>efficient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traversing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spaces</a:t>
            </a:r>
            <a:r>
              <a:rPr lang="pl-PL" dirty="0"/>
              <a:t>, and </a:t>
            </a:r>
            <a:r>
              <a:rPr lang="pl-PL" dirty="0" err="1"/>
              <a:t>finding</a:t>
            </a:r>
            <a:r>
              <a:rPr lang="pl-PL" dirty="0"/>
              <a:t> </a:t>
            </a:r>
            <a:r>
              <a:rPr lang="pl-PL" dirty="0" err="1"/>
              <a:t>resources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, and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best</a:t>
            </a:r>
            <a:r>
              <a:rPr lang="pl-PL" dirty="0"/>
              <a:t> for </a:t>
            </a:r>
            <a:r>
              <a:rPr lang="pl-PL" dirty="0" err="1"/>
              <a:t>you</a:t>
            </a:r>
            <a:r>
              <a:rPr lang="pl-PL" dirty="0"/>
              <a:t>.</a:t>
            </a:r>
          </a:p>
          <a:p>
            <a:pPr>
              <a:buFont typeface="Arial"/>
              <a:buChar char="•"/>
              <a:defRPr/>
            </a:pP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/>
              <a:t>ways</a:t>
            </a:r>
            <a:r>
              <a:rPr lang="pl-PL" dirty="0"/>
              <a:t> of </a:t>
            </a:r>
            <a:r>
              <a:rPr lang="pl-PL" dirty="0" err="1"/>
              <a:t>using</a:t>
            </a:r>
            <a:r>
              <a:rPr lang="pl-PL" dirty="0"/>
              <a:t> the </a:t>
            </a:r>
            <a:r>
              <a:rPr lang="pl-PL" dirty="0" err="1"/>
              <a:t>cloud</a:t>
            </a:r>
            <a:r>
              <a:rPr lang="pl-PL" dirty="0"/>
              <a:t>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l-PL" dirty="0" err="1" smtClean="0"/>
              <a:t>Command</a:t>
            </a:r>
            <a:r>
              <a:rPr lang="pl-PL" dirty="0" smtClean="0"/>
              <a:t> </a:t>
            </a:r>
            <a:r>
              <a:rPr lang="pl-PL" dirty="0" err="1"/>
              <a:t>line</a:t>
            </a:r>
            <a:r>
              <a:rPr lang="pl-PL" dirty="0"/>
              <a:t> (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own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 smtClean="0"/>
              <a:t>powerful</a:t>
            </a:r>
            <a:r>
              <a:rPr lang="pl-PL" dirty="0" smtClean="0"/>
              <a:t> Unix </a:t>
            </a:r>
            <a:r>
              <a:rPr lang="pl-PL" dirty="0" err="1"/>
              <a:t>box</a:t>
            </a:r>
            <a:r>
              <a:rPr lang="pl-PL" dirty="0"/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l-PL" dirty="0" smtClean="0"/>
              <a:t>With </a:t>
            </a:r>
            <a:r>
              <a:rPr lang="pl-PL" dirty="0"/>
              <a:t>a web-</a:t>
            </a:r>
            <a:r>
              <a:rPr lang="pl-PL" dirty="0" err="1"/>
              <a:t>browser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Galaxy</a:t>
            </a:r>
            <a:r>
              <a:rPr lang="pl-PL" dirty="0"/>
              <a:t>): not </a:t>
            </a:r>
            <a:r>
              <a:rPr lang="pl-PL" dirty="0" smtClean="0"/>
              <a:t>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/>
              <a:t>workshop</a:t>
            </a:r>
            <a:endParaRPr lang="pl-PL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7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Things we have set up: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Loaded data files to an </a:t>
            </a:r>
            <a:r>
              <a:rPr lang="en-US" dirty="0" smtClean="0">
                <a:ea typeface="ＭＳ Ｐゴシック" charset="0"/>
              </a:rPr>
              <a:t>ftp server</a:t>
            </a:r>
            <a:endParaRPr lang="en-US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We brought up an Ubuntu (Linux) instance, and loaded a whole bunch of software for NGS analysis.</a:t>
            </a:r>
          </a:p>
          <a:p>
            <a:r>
              <a:rPr lang="en-US" dirty="0">
                <a:ea typeface="ＭＳ Ｐゴシック" charset="0"/>
              </a:rPr>
              <a:t>We then cloned this, and made separate instances for everybody in the class. </a:t>
            </a:r>
          </a:p>
          <a:p>
            <a:r>
              <a:rPr lang="en-US" dirty="0">
                <a:ea typeface="ＭＳ Ｐゴシック" charset="0"/>
              </a:rPr>
              <a:t>We’ve simplified the security: you basically all have the same login and file access, and opened ports. In your own world you would be more secure.</a:t>
            </a:r>
          </a:p>
        </p:txBody>
      </p:sp>
    </p:spTree>
    <p:extLst>
      <p:ext uri="{BB962C8B-B14F-4D97-AF65-F5344CB8AC3E}">
        <p14:creationId xmlns:p14="http://schemas.microsoft.com/office/powerpoint/2010/main" val="71892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AWS Management Console – quick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sz="4400" dirty="0" smtClean="0">
                <a:hlinkClick r:id="rId3"/>
              </a:rPr>
              <a:t>http</a:t>
            </a:r>
            <a:r>
              <a:rPr lang="en-US" sz="4400" dirty="0">
                <a:hlinkClick r:id="rId3"/>
              </a:rPr>
              <a:t>://aws.amazon.com/console</a:t>
            </a:r>
            <a:r>
              <a:rPr lang="en-US" sz="4400" dirty="0" smtClean="0">
                <a:hlinkClick r:id="rId3"/>
              </a:rPr>
              <a:t>/</a:t>
            </a: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144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01 at 5.4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6245455" cy="3426151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39200" cy="725487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For this workshop: all on Wiki!</a:t>
            </a:r>
          </a:p>
        </p:txBody>
      </p:sp>
      <p:sp>
        <p:nvSpPr>
          <p:cNvPr id="22531" name="Content Placeholder 2"/>
          <p:cNvSpPr>
            <a:spLocks noGrp="1"/>
          </p:cNvSpPr>
          <p:nvPr/>
        </p:nvSpPr>
        <p:spPr bwMode="auto">
          <a:xfrm>
            <a:off x="304800" y="1484313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600">
              <a:latin typeface="Calibri"/>
              <a:cs typeface="Calibri"/>
            </a:endParaRPr>
          </a:p>
        </p:txBody>
      </p:sp>
      <p:sp>
        <p:nvSpPr>
          <p:cNvPr id="22532" name="Content Placeholder 2"/>
          <p:cNvSpPr>
            <a:spLocks noGrp="1"/>
          </p:cNvSpPr>
          <p:nvPr/>
        </p:nvSpPr>
        <p:spPr bwMode="auto">
          <a:xfrm>
            <a:off x="107950" y="1123950"/>
            <a:ext cx="8496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/>
                <a:cs typeface="Calibri"/>
                <a:hlinkClick r:id="rId4"/>
              </a:rPr>
              <a:t>http://bioinformatics.ca/workshop_wiki/index.php</a:t>
            </a:r>
            <a:r>
              <a:rPr lang="en-US" sz="2800" dirty="0" smtClean="0">
                <a:latin typeface="Calibri"/>
                <a:cs typeface="Calibri"/>
                <a:hlinkClick r:id="rId4"/>
              </a:rPr>
              <a:t>/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/>
                <a:cs typeface="Calibri"/>
              </a:rPr>
              <a:t>	</a:t>
            </a:r>
            <a:r>
              <a:rPr lang="en-US" sz="2800" dirty="0" smtClean="0">
                <a:latin typeface="Calibri"/>
                <a:cs typeface="Calibri"/>
              </a:rPr>
              <a:t>Login: </a:t>
            </a:r>
            <a:r>
              <a:rPr lang="en-US" sz="2800" dirty="0" err="1">
                <a:latin typeface="Calibri"/>
                <a:cs typeface="Calibri"/>
              </a:rPr>
              <a:t>FirstnameLastname</a:t>
            </a:r>
            <a:endParaRPr lang="en-US" sz="2800" dirty="0" smtClean="0"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/>
                <a:cs typeface="Calibri"/>
              </a:rPr>
              <a:t>	Password: </a:t>
            </a:r>
            <a:r>
              <a:rPr lang="en-US" sz="2800" dirty="0" smtClean="0">
                <a:latin typeface="Calibri"/>
                <a:cs typeface="Calibri"/>
              </a:rPr>
              <a:t>‘guest’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051720" y="3861048"/>
            <a:ext cx="2952328" cy="792088"/>
          </a:xfrm>
          <a:prstGeom prst="fram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10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01 at 6.01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290555" cy="479940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876256" y="3717032"/>
            <a:ext cx="648072" cy="0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39200" cy="725487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The CBW Wiki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251520" y="5589240"/>
            <a:ext cx="8496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/>
                <a:cs typeface="Calibri"/>
                <a:hlinkClick r:id="rId4"/>
              </a:rPr>
              <a:t>http://bioinformatics.ca/workshop_wiki/index.php</a:t>
            </a:r>
            <a:r>
              <a:rPr lang="en-US" sz="2800" dirty="0" smtClean="0">
                <a:latin typeface="Calibri"/>
                <a:cs typeface="Calibri"/>
                <a:hlinkClick r:id="rId4"/>
              </a:rPr>
              <a:t>/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35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1 at 6.04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688632" cy="48435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627784" y="2276872"/>
            <a:ext cx="648072" cy="0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39200" cy="725487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The RNA-seq wiki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251520" y="5589240"/>
            <a:ext cx="8496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/>
                <a:cs typeface="Calibri"/>
                <a:hlinkClick r:id="rId4"/>
              </a:rPr>
              <a:t>http://www.rnaseq.wiki</a:t>
            </a:r>
            <a:r>
              <a:rPr lang="en-US" sz="2800" dirty="0" smtClean="0">
                <a:latin typeface="Calibri"/>
                <a:cs typeface="Calibri"/>
                <a:hlinkClick r:id="rId4"/>
              </a:rPr>
              <a:t>/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2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839200" cy="11430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Logging into Amazon AWS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8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itle 1"/>
          <p:cNvSpPr>
            <a:spLocks noGrp="1"/>
          </p:cNvSpPr>
          <p:nvPr>
            <p:ph type="title" idx="4294967295"/>
          </p:nvPr>
        </p:nvSpPr>
        <p:spPr>
          <a:xfrm>
            <a:off x="107950" y="-26988"/>
            <a:ext cx="8839200" cy="863601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Opening a ‘terminal session’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89038"/>
            <a:ext cx="2160588" cy="4710112"/>
          </a:xfrm>
          <a:prstGeom prst="rect">
            <a:avLst/>
          </a:prstGeom>
          <a:noFill/>
          <a:ln>
            <a:noFill/>
          </a:ln>
          <a:effectLst>
            <a:outerShdw blurRad="63500"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1035050" y="2697163"/>
            <a:ext cx="1279525" cy="731837"/>
          </a:xfrm>
          <a:prstGeom prst="ellipse">
            <a:avLst/>
          </a:prstGeom>
          <a:noFill/>
          <a:ln w="572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1096963" y="4846638"/>
            <a:ext cx="1279525" cy="731837"/>
          </a:xfrm>
          <a:prstGeom prst="ellipse">
            <a:avLst/>
          </a:prstGeom>
          <a:noFill/>
          <a:ln w="572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4448175" y="660400"/>
            <a:ext cx="1588" cy="52117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09675"/>
            <a:ext cx="351472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4572000" y="1096963"/>
            <a:ext cx="1279525" cy="731837"/>
          </a:xfrm>
          <a:prstGeom prst="ellipse">
            <a:avLst/>
          </a:prstGeom>
          <a:noFill/>
          <a:ln w="5724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259632" y="739552"/>
            <a:ext cx="7556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Mac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940152" y="741140"/>
            <a:ext cx="14160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203258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07950" y="-26988"/>
            <a:ext cx="8839200" cy="863601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Creating a working directory </a:t>
            </a:r>
            <a:r>
              <a:rPr lang="en-US" sz="3200" dirty="0" smtClean="0">
                <a:ea typeface="ＭＳ Ｐゴシック" charset="0"/>
              </a:rPr>
              <a:t>(Mac/Linux)</a:t>
            </a:r>
            <a:endParaRPr lang="en-US" sz="3200" dirty="0">
              <a:ea typeface="ＭＳ Ｐゴシック" charset="0"/>
            </a:endParaRPr>
          </a:p>
        </p:txBody>
      </p:sp>
      <p:pic>
        <p:nvPicPr>
          <p:cNvPr id="3" name="Picture 2" descr="Screen Shot 2015-06-01 at 6.1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532440" cy="43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07950" y="-26988"/>
            <a:ext cx="8839200" cy="863601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Creating a working </a:t>
            </a:r>
            <a:r>
              <a:rPr lang="en-US" sz="3200" dirty="0" smtClean="0">
                <a:ea typeface="ＭＳ Ｐゴシック" charset="0"/>
              </a:rPr>
              <a:t>directory (Windows)</a:t>
            </a:r>
            <a:endParaRPr lang="en-US" sz="3200" dirty="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303078" cy="447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28" y="2204864"/>
            <a:ext cx="2483768" cy="70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50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6-01 at 6.2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5256584" cy="2173045"/>
          </a:xfrm>
          <a:prstGeom prst="rect">
            <a:avLst/>
          </a:prstGeom>
        </p:spPr>
      </p:pic>
      <p:pic>
        <p:nvPicPr>
          <p:cNvPr id="5" name="Picture 4" descr="Screen Shot 2015-06-01 at 6.13.4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4"/>
          <a:stretch/>
        </p:blipFill>
        <p:spPr>
          <a:xfrm>
            <a:off x="323528" y="908720"/>
            <a:ext cx="8352928" cy="1300310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2411760" y="2924944"/>
            <a:ext cx="1439863" cy="792162"/>
          </a:xfrm>
          <a:prstGeom prst="borderCallout2">
            <a:avLst>
              <a:gd name="adj1" fmla="val 51107"/>
              <a:gd name="adj2" fmla="val 99297"/>
              <a:gd name="adj3" fmla="val -17069"/>
              <a:gd name="adj4" fmla="val 139231"/>
              <a:gd name="adj5" fmla="val -123815"/>
              <a:gd name="adj6" fmla="val 1431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On Mac: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Control+ </a:t>
            </a:r>
          </a:p>
        </p:txBody>
      </p:sp>
      <p:sp>
        <p:nvSpPr>
          <p:cNvPr id="27653" name="Title 1"/>
          <p:cNvSpPr>
            <a:spLocks noGrp="1"/>
          </p:cNvSpPr>
          <p:nvPr>
            <p:ph type="title" idx="4294967295"/>
          </p:nvPr>
        </p:nvSpPr>
        <p:spPr>
          <a:xfrm>
            <a:off x="107950" y="-26988"/>
            <a:ext cx="8839200" cy="863601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Obtaining your AWS ‘key’ file from the </a:t>
            </a:r>
            <a:r>
              <a:rPr lang="en-US" sz="3200" dirty="0" smtClean="0">
                <a:ea typeface="ＭＳ Ｐゴシック" charset="0"/>
              </a:rPr>
              <a:t>CBW wiki</a:t>
            </a:r>
            <a:endParaRPr lang="en-US" sz="3200" dirty="0">
              <a:ea typeface="ＭＳ Ｐゴシック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6084168" y="2924944"/>
            <a:ext cx="1439863" cy="792162"/>
          </a:xfrm>
          <a:prstGeom prst="borderCallout2">
            <a:avLst>
              <a:gd name="adj1" fmla="val 51107"/>
              <a:gd name="adj2" fmla="val -666"/>
              <a:gd name="adj3" fmla="val -60793"/>
              <a:gd name="adj4" fmla="val -19534"/>
              <a:gd name="adj5" fmla="val -95637"/>
              <a:gd name="adj6" fmla="val -589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On </a:t>
            </a:r>
            <a:r>
              <a:rPr lang="en-US" dirty="0" smtClean="0">
                <a:latin typeface="Calibri"/>
                <a:cs typeface="Calibri"/>
              </a:rPr>
              <a:t>Windows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4077072"/>
            <a:ext cx="29523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Save key file to your new ‘</a:t>
            </a:r>
            <a:r>
              <a:rPr lang="en-US" b="1" dirty="0" err="1" smtClean="0"/>
              <a:t>cbw</a:t>
            </a:r>
            <a:r>
              <a:rPr lang="en-US" b="1" dirty="0" smtClean="0"/>
              <a:t>’ directory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605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07950" y="-26988"/>
            <a:ext cx="8839200" cy="863601"/>
          </a:xfrm>
        </p:spPr>
        <p:txBody>
          <a:bodyPr/>
          <a:lstStyle/>
          <a:p>
            <a:r>
              <a:rPr lang="en-US" sz="3200">
                <a:ea typeface="ＭＳ Ｐゴシック" charset="0"/>
              </a:rPr>
              <a:t>Viewing the ‘key’ file once downloaded</a:t>
            </a:r>
          </a:p>
        </p:txBody>
      </p:sp>
      <p:pic>
        <p:nvPicPr>
          <p:cNvPr id="3" name="Picture 2" descr="Screen Shot 2015-06-01 at 6.2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87848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1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839200" cy="51847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l</a:t>
            </a:r>
            <a:r>
              <a:rPr lang="en-US" dirty="0" err="1" smtClean="0"/>
              <a:t>s</a:t>
            </a:r>
            <a:r>
              <a:rPr lang="en-US" dirty="0" smtClean="0"/>
              <a:t> -l (long listing)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err="1"/>
              <a:t>drwx</a:t>
            </a:r>
            <a:r>
              <a:rPr lang="en-US" sz="1800" dirty="0"/>
              <a:t>------+ 67 francis  staff  2278 22 May 21:25 ../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-</a:t>
            </a:r>
            <a:r>
              <a:rPr lang="en-US" sz="1800" dirty="0" err="1"/>
              <a:t>rw</a:t>
            </a:r>
            <a:r>
              <a:rPr lang="en-US" sz="1800" dirty="0"/>
              <a:t>-r--r--@  1 francis  staff  1696 22 May 21:31 </a:t>
            </a:r>
            <a:r>
              <a:rPr lang="en-US" sz="1800" dirty="0" err="1" smtClean="0"/>
              <a:t>CBW.pem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 </a:t>
            </a:r>
            <a:r>
              <a:rPr lang="en-US" sz="1800" dirty="0" err="1" smtClean="0"/>
              <a:t>rwx</a:t>
            </a:r>
            <a:r>
              <a:rPr lang="en-US" sz="1800" dirty="0" smtClean="0"/>
              <a:t> : owner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 err="1" smtClean="0"/>
              <a:t>rwx</a:t>
            </a:r>
            <a:r>
              <a:rPr lang="en-US" sz="1800" dirty="0" smtClean="0"/>
              <a:t> : group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err="1" smtClean="0"/>
              <a:t>rwx</a:t>
            </a:r>
            <a:r>
              <a:rPr lang="en-US" sz="1800" dirty="0" smtClean="0"/>
              <a:t>: world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r read    (4)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w write   (2)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x execute (1)</a:t>
            </a:r>
          </a:p>
          <a:p>
            <a:pPr marL="0" indent="0">
              <a:buFont typeface="Arial" charset="0"/>
              <a:buNone/>
              <a:defRPr/>
            </a:pPr>
            <a:endParaRPr lang="en-US" sz="1800" dirty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Which ever way you add these 3 numbers, you know which integers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were used (6 is always 4+2, 5 is 4+1, 4 is by itself, 0 is none of them </a:t>
            </a:r>
            <a:r>
              <a:rPr lang="en-US" sz="1800" dirty="0" err="1" smtClean="0"/>
              <a:t>etc</a:t>
            </a:r>
            <a:r>
              <a:rPr lang="en-US" sz="1800" dirty="0" smtClean="0"/>
              <a:t> …)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So, when you have:</a:t>
            </a:r>
            <a:endParaRPr lang="en-US" sz="1800" dirty="0"/>
          </a:p>
          <a:p>
            <a:pPr marL="0" indent="0">
              <a:buFont typeface="Arial" charset="0"/>
              <a:buNone/>
              <a:defRPr/>
            </a:pPr>
            <a:r>
              <a:rPr lang="en-US" sz="1800" b="1" dirty="0" err="1">
                <a:solidFill>
                  <a:srgbClr val="800000"/>
                </a:solidFill>
              </a:rPr>
              <a:t>c</a:t>
            </a:r>
            <a:r>
              <a:rPr lang="en-US" sz="1800" b="1" dirty="0" err="1" smtClean="0">
                <a:solidFill>
                  <a:srgbClr val="800000"/>
                </a:solidFill>
              </a:rPr>
              <a:t>hmod</a:t>
            </a:r>
            <a:r>
              <a:rPr lang="en-US" sz="1800" b="1" dirty="0" smtClean="0">
                <a:solidFill>
                  <a:srgbClr val="800000"/>
                </a:solidFill>
              </a:rPr>
              <a:t> 600 &lt;file name&gt;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It is “</a:t>
            </a:r>
            <a:r>
              <a:rPr lang="en-US" sz="1800" dirty="0" err="1" smtClean="0"/>
              <a:t>rw</a:t>
            </a:r>
            <a:r>
              <a:rPr lang="en-US" sz="1800" dirty="0" smtClean="0"/>
              <a:t>” for the the file owner </a:t>
            </a:r>
            <a:r>
              <a:rPr lang="en-US" sz="1800" b="1" dirty="0" smtClean="0"/>
              <a:t>only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07950" y="44450"/>
            <a:ext cx="8839200" cy="8636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Changing file permissions of your ‘key’ </a:t>
            </a:r>
            <a:r>
              <a:rPr lang="en-US" sz="3200" dirty="0" smtClean="0">
                <a:ea typeface="ＭＳ Ｐゴシック" charset="0"/>
              </a:rPr>
              <a:t>file </a:t>
            </a:r>
            <a:br>
              <a:rPr lang="en-US" sz="3200" dirty="0" smtClean="0">
                <a:ea typeface="ＭＳ Ｐゴシック" charset="0"/>
              </a:rPr>
            </a:br>
            <a:r>
              <a:rPr lang="en-US" sz="3200" dirty="0" smtClean="0">
                <a:ea typeface="ＭＳ Ｐゴシック" charset="0"/>
              </a:rPr>
              <a:t>(Mac/Linux)</a:t>
            </a:r>
            <a:endParaRPr lang="en-US" sz="3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152400" y="-26987"/>
            <a:ext cx="8839200" cy="791691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Logging </a:t>
            </a:r>
            <a:r>
              <a:rPr lang="en-US" dirty="0" smtClean="0">
                <a:ea typeface="ＭＳ Ｐゴシック" charset="0"/>
              </a:rPr>
              <a:t>into AWS</a:t>
            </a:r>
            <a:endParaRPr lang="en-US" dirty="0">
              <a:ea typeface="ＭＳ Ｐゴシック" charset="0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4175125" y="1124745"/>
            <a:ext cx="0" cy="511256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1028378"/>
            <a:ext cx="2206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Mac/Linux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18038" y="1028378"/>
            <a:ext cx="229393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/>
              <a:t>Windows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41325" y="2055466"/>
            <a:ext cx="23669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 sz="2000" dirty="0" err="1"/>
              <a:t>ssh</a:t>
            </a:r>
            <a:r>
              <a:rPr lang="en-CA" sz="2000" dirty="0"/>
              <a:t> -</a:t>
            </a:r>
            <a:r>
              <a:rPr lang="en-CA" sz="2000" dirty="0" err="1"/>
              <a:t>i</a:t>
            </a:r>
            <a:r>
              <a:rPr lang="en-CA" sz="2000" dirty="0"/>
              <a:t> </a:t>
            </a:r>
            <a:r>
              <a:rPr lang="en-CA" sz="2000" dirty="0" err="1" smtClean="0"/>
              <a:t>CBW.pem</a:t>
            </a:r>
            <a:endParaRPr lang="en-CA" sz="20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552228"/>
            <a:ext cx="4319588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048375" y="4390678"/>
            <a:ext cx="2519363" cy="215900"/>
          </a:xfrm>
          <a:prstGeom prst="roundRect">
            <a:avLst>
              <a:gd name="adj" fmla="val 731"/>
            </a:avLst>
          </a:prstGeom>
          <a:noFill/>
          <a:ln w="1908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008063" y="2450753"/>
            <a:ext cx="1655762" cy="1588"/>
          </a:xfrm>
          <a:prstGeom prst="line">
            <a:avLst/>
          </a:prstGeom>
          <a:noFill/>
          <a:ln w="381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152400" y="-26987"/>
            <a:ext cx="8839200" cy="791691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Logging </a:t>
            </a:r>
            <a:r>
              <a:rPr lang="en-US" dirty="0" smtClean="0">
                <a:ea typeface="ＭＳ Ｐゴシック" charset="0"/>
              </a:rPr>
              <a:t>into AWS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1028378"/>
            <a:ext cx="2206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Mac/Linux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18038" y="1028378"/>
            <a:ext cx="229393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/>
              <a:t>Windows</a:t>
            </a:r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4175125" y="1124745"/>
            <a:ext cx="0" cy="4968552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1325" y="2177752"/>
            <a:ext cx="32829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CA" sz="2000"/>
              <a:t>ssh -i CBWNY.pem ubuntu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674514"/>
            <a:ext cx="446881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272338" y="2538114"/>
            <a:ext cx="1152525" cy="287338"/>
          </a:xfrm>
          <a:prstGeom prst="roundRect">
            <a:avLst>
              <a:gd name="adj" fmla="val 556"/>
            </a:avLst>
          </a:prstGeom>
          <a:noFill/>
          <a:ln w="291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808288" y="2538114"/>
            <a:ext cx="720725" cy="1588"/>
          </a:xfrm>
          <a:prstGeom prst="line">
            <a:avLst/>
          </a:prstGeom>
          <a:noFill/>
          <a:ln w="381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152400" y="-26987"/>
            <a:ext cx="8839200" cy="791691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Logging </a:t>
            </a:r>
            <a:r>
              <a:rPr lang="en-US" dirty="0" smtClean="0">
                <a:ea typeface="ＭＳ Ｐゴシック" charset="0"/>
              </a:rPr>
              <a:t>into AWS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1028378"/>
            <a:ext cx="2206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Mac/Linux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18038" y="1028378"/>
            <a:ext cx="229393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/>
              <a:t>Windows</a:t>
            </a:r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4175125" y="1196752"/>
            <a:ext cx="0" cy="4896544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1325" y="2132931"/>
            <a:ext cx="32829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CA" sz="2000" smtClean="0"/>
              <a:t>ssh -i CBWNY.pem ubuntu@cbw#.dyndns.info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68425" y="2853656"/>
            <a:ext cx="2160588" cy="1587"/>
          </a:xfrm>
          <a:prstGeom prst="line">
            <a:avLst/>
          </a:prstGeom>
          <a:noFill/>
          <a:ln w="381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701131"/>
            <a:ext cx="4392613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048375" y="2780631"/>
            <a:ext cx="1511300" cy="215900"/>
          </a:xfrm>
          <a:prstGeom prst="roundRect">
            <a:avLst>
              <a:gd name="adj" fmla="val 731"/>
            </a:avLst>
          </a:prstGeom>
          <a:noFill/>
          <a:ln w="381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152400" y="-26987"/>
            <a:ext cx="8839200" cy="791691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Logging </a:t>
            </a:r>
            <a:r>
              <a:rPr lang="en-US" dirty="0" smtClean="0">
                <a:ea typeface="ＭＳ Ｐゴシック" charset="0"/>
              </a:rPr>
              <a:t>into AWS</a:t>
            </a:r>
            <a:endParaRPr lang="en-US" dirty="0">
              <a:ea typeface="ＭＳ Ｐゴシック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1028378"/>
            <a:ext cx="2206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Mac/Linux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18038" y="1028378"/>
            <a:ext cx="229393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/>
              <a:t>Windows</a:t>
            </a:r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4175125" y="1412777"/>
            <a:ext cx="0" cy="475252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802368"/>
            <a:ext cx="3586162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518206"/>
            <a:ext cx="43751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903913" y="3573364"/>
            <a:ext cx="1295400" cy="215900"/>
          </a:xfrm>
          <a:prstGeom prst="roundRect">
            <a:avLst>
              <a:gd name="adj" fmla="val 731"/>
            </a:avLst>
          </a:prstGeom>
          <a:noFill/>
          <a:ln w="381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8415338" y="4221064"/>
            <a:ext cx="522287" cy="1587"/>
          </a:xfrm>
          <a:prstGeom prst="line">
            <a:avLst/>
          </a:prstGeom>
          <a:noFill/>
          <a:ln w="381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27984" y="5550331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now on, just double click ‘CBW’ to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152400" y="117029"/>
            <a:ext cx="8839200" cy="791691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Copying files from AWS to your </a:t>
            </a:r>
            <a:r>
              <a:rPr lang="en-US" sz="3200" dirty="0" smtClean="0">
                <a:ea typeface="ＭＳ Ｐゴシック" charset="0"/>
              </a:rPr>
              <a:t>computer</a:t>
            </a:r>
            <a:br>
              <a:rPr lang="en-US" sz="3200" dirty="0" smtClean="0">
                <a:ea typeface="ＭＳ Ｐゴシック" charset="0"/>
              </a:rPr>
            </a:br>
            <a:r>
              <a:rPr lang="en-US" sz="3200" dirty="0" smtClean="0">
                <a:ea typeface="ＭＳ Ｐゴシック" charset="0"/>
              </a:rPr>
              <a:t>(using a web browser)</a:t>
            </a:r>
            <a:endParaRPr lang="en-US" sz="3200" dirty="0">
              <a:ea typeface="ＭＳ Ｐゴシック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25550"/>
            <a:ext cx="76962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5775647"/>
            <a:ext cx="341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cbw</a:t>
            </a:r>
            <a:r>
              <a:rPr lang="en-US" dirty="0"/>
              <a:t>#.</a:t>
            </a:r>
            <a:r>
              <a:rPr lang="en-US" dirty="0" err="1"/>
              <a:t>dyndns.info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031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Module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0</a:t>
            </a:r>
            <a:endParaRPr lang="en-US" sz="20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  <a:p>
            <a:pPr algn="r" eaLnBrk="1" hangingPunct="1"/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Introduction to cloud computing</a:t>
            </a:r>
          </a:p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(slides modified with permission from Francis Ouellette)</a:t>
            </a:r>
            <a:endParaRPr lang="en-US" sz="2000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err="1" smtClean="0">
                <a:latin typeface="Calibri"/>
                <a:cs typeface="Calibri"/>
              </a:rPr>
              <a:t>Zhibin</a:t>
            </a:r>
            <a:r>
              <a:rPr lang="en-US" sz="1600" dirty="0" smtClean="0">
                <a:latin typeface="Calibri"/>
                <a:cs typeface="Calibri"/>
              </a:rPr>
              <a:t> Lu, Malachi Griffith &amp; </a:t>
            </a:r>
            <a:r>
              <a:rPr lang="en-US" sz="1600" dirty="0">
                <a:latin typeface="Calibri"/>
                <a:cs typeface="Calibri"/>
              </a:rPr>
              <a:t>Obi Griffith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j-ea"/>
                <a:cs typeface="Calibri"/>
              </a:rPr>
              <a:t>Informatics for RNA-seq </a:t>
            </a:r>
            <a:r>
              <a:rPr lang="en-US" sz="16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j-ea"/>
                <a:cs typeface="Calibri"/>
              </a:rPr>
              <a:t>Analysis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June 8-9, 2015</a:t>
            </a:r>
          </a:p>
        </p:txBody>
      </p:sp>
      <p:pic>
        <p:nvPicPr>
          <p:cNvPr id="4" name="Picture 3" descr="bioinformatics-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3713"/>
            <a:ext cx="2339752" cy="1005487"/>
          </a:xfrm>
          <a:prstGeom prst="rect">
            <a:avLst/>
          </a:prstGeom>
        </p:spPr>
      </p:pic>
      <p:pic>
        <p:nvPicPr>
          <p:cNvPr id="8" name="Picture 1" descr="RNA-Seq-align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01 at 6.2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827821" cy="3284103"/>
          </a:xfrm>
          <a:prstGeom prst="rect">
            <a:avLst/>
          </a:prstGeom>
        </p:spPr>
      </p:pic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Copying files from AWS to your </a:t>
            </a:r>
            <a:r>
              <a:rPr lang="en-US" sz="3200" dirty="0" smtClean="0">
                <a:ea typeface="ＭＳ Ｐゴシック" charset="0"/>
              </a:rPr>
              <a:t>computer</a:t>
            </a:r>
            <a:br>
              <a:rPr lang="en-US" sz="3200" dirty="0" smtClean="0">
                <a:ea typeface="ＭＳ Ｐゴシック" charset="0"/>
              </a:rPr>
            </a:br>
            <a:r>
              <a:rPr lang="en-US" sz="3200" dirty="0" smtClean="0">
                <a:ea typeface="ＭＳ Ｐゴシック" charset="0"/>
              </a:rPr>
              <a:t>(at the command line)</a:t>
            </a:r>
            <a:endParaRPr lang="en-US" sz="3200" dirty="0">
              <a:ea typeface="ＭＳ Ｐゴシック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7544" y="3429000"/>
            <a:ext cx="504825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1720" y="3429000"/>
            <a:ext cx="2592288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87624" y="3429000"/>
            <a:ext cx="648072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4008" y="3357563"/>
            <a:ext cx="144462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099945" y="3429000"/>
            <a:ext cx="144463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88024" y="3429000"/>
            <a:ext cx="3168352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5536" y="4869160"/>
            <a:ext cx="266429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3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So, at this point: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Your laptop is ready for the workshop</a:t>
            </a:r>
          </a:p>
          <a:p>
            <a:r>
              <a:rPr lang="en-US" dirty="0">
                <a:ea typeface="ＭＳ Ｐゴシック" charset="0"/>
              </a:rPr>
              <a:t>If it is not, you know where to get the information you need</a:t>
            </a:r>
          </a:p>
          <a:p>
            <a:r>
              <a:rPr lang="en-US" dirty="0">
                <a:ea typeface="ＭＳ Ｐゴシック" charset="0"/>
              </a:rPr>
              <a:t>You know how to use the wiki for this workshop</a:t>
            </a:r>
          </a:p>
          <a:p>
            <a:r>
              <a:rPr lang="en-US" dirty="0">
                <a:ea typeface="ＭＳ Ｐゴシック" charset="0"/>
              </a:rPr>
              <a:t>You know where all of the lectures are</a:t>
            </a:r>
          </a:p>
          <a:p>
            <a:r>
              <a:rPr lang="en-US" dirty="0">
                <a:ea typeface="ＭＳ Ｐゴシック" charset="0"/>
              </a:rPr>
              <a:t>You have read all of the pre-lecture material</a:t>
            </a:r>
          </a:p>
          <a:p>
            <a:r>
              <a:rPr lang="en-US" dirty="0">
                <a:ea typeface="ＭＳ Ｐゴシック" charset="0"/>
              </a:rPr>
              <a:t>If not, you know where the papers are, and you are a speed reader</a:t>
            </a:r>
          </a:p>
          <a:p>
            <a:r>
              <a:rPr lang="en-US" dirty="0">
                <a:ea typeface="ＭＳ Ｐゴシック" charset="0"/>
              </a:rPr>
              <a:t>You know how to login to AWS</a:t>
            </a: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38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much more detailed tutorial on AWS cloud computing…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://github.com/griffithlab/rnaseq_tutorial/wiki/Intro-to-AWS-Cloud-</a:t>
            </a:r>
            <a:r>
              <a:rPr lang="en-US" dirty="0" smtClean="0">
                <a:hlinkClick r:id="rId2"/>
              </a:rPr>
              <a:t>Computing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27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97" y="3728007"/>
            <a:ext cx="2823006" cy="1213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/>
              <a:t>Module 0: Introduction to cloud computing</a:t>
            </a:r>
          </a:p>
          <a:p>
            <a:pPr>
              <a:defRPr/>
            </a:pPr>
            <a:r>
              <a:rPr lang="en-US" dirty="0" smtClean="0"/>
              <a:t>Module 1: </a:t>
            </a:r>
            <a:r>
              <a:rPr lang="en-US" dirty="0"/>
              <a:t>Introduction to RNA sequencing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</a:t>
            </a:r>
            <a:r>
              <a:rPr lang="en-US" dirty="0"/>
              <a:t>RNA-seq alignment and visualization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Expression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4: </a:t>
            </a:r>
            <a:r>
              <a:rPr lang="en-US" dirty="0"/>
              <a:t>Isoform discovery and alternative expression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Learning Objectives of </a:t>
            </a:r>
            <a:r>
              <a:rPr lang="en-US" dirty="0" smtClean="0">
                <a:ea typeface="ＭＳ Ｐゴシック" charset="0"/>
              </a:rPr>
              <a:t>module 0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Introduction to cloud computing</a:t>
            </a:r>
          </a:p>
          <a:p>
            <a:r>
              <a:rPr lang="en-US" dirty="0">
                <a:ea typeface="ＭＳ Ｐゴシック" charset="0"/>
              </a:rPr>
              <a:t>Use of the </a:t>
            </a:r>
            <a:r>
              <a:rPr lang="en-US" dirty="0" smtClean="0">
                <a:ea typeface="ＭＳ Ｐゴシック" charset="0"/>
              </a:rPr>
              <a:t>wiki(s) </a:t>
            </a:r>
            <a:r>
              <a:rPr lang="en-US" dirty="0">
                <a:ea typeface="ＭＳ Ｐゴシック" charset="0"/>
              </a:rPr>
              <a:t>in this workshop</a:t>
            </a:r>
          </a:p>
          <a:p>
            <a:r>
              <a:rPr lang="en-US" dirty="0">
                <a:ea typeface="ＭＳ Ｐゴシック" charset="0"/>
              </a:rPr>
              <a:t>How to log into the cloud</a:t>
            </a:r>
          </a:p>
        </p:txBody>
      </p:sp>
    </p:spTree>
    <p:extLst>
      <p:ext uri="{BB962C8B-B14F-4D97-AF65-F5344CB8AC3E}">
        <p14:creationId xmlns:p14="http://schemas.microsoft.com/office/powerpoint/2010/main" val="21502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41"/>
          <p:cNvSpPr/>
          <p:nvPr/>
        </p:nvSpPr>
        <p:spPr bwMode="auto">
          <a:xfrm>
            <a:off x="0" y="-26988"/>
            <a:ext cx="914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13314" name="Freeform 6"/>
          <p:cNvSpPr>
            <a:spLocks/>
          </p:cNvSpPr>
          <p:nvPr/>
        </p:nvSpPr>
        <p:spPr bwMode="auto">
          <a:xfrm>
            <a:off x="942975" y="1201738"/>
            <a:ext cx="6856413" cy="4945062"/>
          </a:xfrm>
          <a:custGeom>
            <a:avLst/>
            <a:gdLst>
              <a:gd name="T0" fmla="*/ 2147483647 w 4761"/>
              <a:gd name="T1" fmla="*/ 2147483647 h 3433"/>
              <a:gd name="T2" fmla="*/ 0 w 4761"/>
              <a:gd name="T3" fmla="*/ 2147483647 h 3433"/>
              <a:gd name="T4" fmla="*/ 0 w 4761"/>
              <a:gd name="T5" fmla="*/ 0 h 3433"/>
              <a:gd name="T6" fmla="*/ 2147483647 w 4761"/>
              <a:gd name="T7" fmla="*/ 0 h 3433"/>
              <a:gd name="T8" fmla="*/ 2147483647 w 4761"/>
              <a:gd name="T9" fmla="*/ 2147483647 h 3433"/>
              <a:gd name="T10" fmla="*/ 2147483647 w 4761"/>
              <a:gd name="T11" fmla="*/ 2147483647 h 34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61"/>
              <a:gd name="T19" fmla="*/ 0 h 3433"/>
              <a:gd name="T20" fmla="*/ 4761 w 4761"/>
              <a:gd name="T21" fmla="*/ 3433 h 34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61" h="3433">
                <a:moveTo>
                  <a:pt x="2380" y="3433"/>
                </a:moveTo>
                <a:lnTo>
                  <a:pt x="0" y="3433"/>
                </a:lnTo>
                <a:lnTo>
                  <a:pt x="0" y="0"/>
                </a:lnTo>
                <a:lnTo>
                  <a:pt x="4761" y="0"/>
                </a:lnTo>
                <a:lnTo>
                  <a:pt x="4761" y="3433"/>
                </a:lnTo>
                <a:lnTo>
                  <a:pt x="2380" y="343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 flipH="1">
            <a:off x="942975" y="6146800"/>
            <a:ext cx="6856413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 flipH="1">
            <a:off x="942975" y="5438775"/>
            <a:ext cx="6856413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 flipH="1">
            <a:off x="942975" y="4738688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 flipH="1">
            <a:off x="942975" y="402907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 flipH="1">
            <a:off x="942975" y="332105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 flipH="1">
            <a:off x="942975" y="261302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 flipH="1">
            <a:off x="942975" y="191135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 flipH="1">
            <a:off x="942975" y="1201738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3" name="Line 15"/>
          <p:cNvSpPr>
            <a:spLocks noChangeShapeType="1"/>
          </p:cNvSpPr>
          <p:nvPr/>
        </p:nvSpPr>
        <p:spPr bwMode="auto">
          <a:xfrm flipH="1">
            <a:off x="942975" y="582612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 flipH="1">
            <a:off x="942975" y="567690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 flipH="1">
            <a:off x="942975" y="5580063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6" name="Line 18"/>
          <p:cNvSpPr>
            <a:spLocks noChangeShapeType="1"/>
          </p:cNvSpPr>
          <p:nvPr/>
        </p:nvSpPr>
        <p:spPr bwMode="auto">
          <a:xfrm flipH="1">
            <a:off x="942975" y="549910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7" name="Line 19"/>
          <p:cNvSpPr>
            <a:spLocks noChangeShapeType="1"/>
          </p:cNvSpPr>
          <p:nvPr/>
        </p:nvSpPr>
        <p:spPr bwMode="auto">
          <a:xfrm flipH="1">
            <a:off x="942975" y="5126038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8" name="Line 20"/>
          <p:cNvSpPr>
            <a:spLocks noChangeShapeType="1"/>
          </p:cNvSpPr>
          <p:nvPr/>
        </p:nvSpPr>
        <p:spPr bwMode="auto">
          <a:xfrm flipH="1">
            <a:off x="942975" y="496887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9" name="Line 21"/>
          <p:cNvSpPr>
            <a:spLocks noChangeShapeType="1"/>
          </p:cNvSpPr>
          <p:nvPr/>
        </p:nvSpPr>
        <p:spPr bwMode="auto">
          <a:xfrm flipH="1">
            <a:off x="942975" y="4872038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0" name="Line 22"/>
          <p:cNvSpPr>
            <a:spLocks noChangeShapeType="1"/>
          </p:cNvSpPr>
          <p:nvPr/>
        </p:nvSpPr>
        <p:spPr bwMode="auto">
          <a:xfrm flipH="1">
            <a:off x="942975" y="479742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1" name="Line 23"/>
          <p:cNvSpPr>
            <a:spLocks noChangeShapeType="1"/>
          </p:cNvSpPr>
          <p:nvPr/>
        </p:nvSpPr>
        <p:spPr bwMode="auto">
          <a:xfrm flipH="1">
            <a:off x="942975" y="441642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2" name="Line 24"/>
          <p:cNvSpPr>
            <a:spLocks noChangeShapeType="1"/>
          </p:cNvSpPr>
          <p:nvPr/>
        </p:nvSpPr>
        <p:spPr bwMode="auto">
          <a:xfrm flipH="1">
            <a:off x="942975" y="426720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3" name="Line 25"/>
          <p:cNvSpPr>
            <a:spLocks noChangeShapeType="1"/>
          </p:cNvSpPr>
          <p:nvPr/>
        </p:nvSpPr>
        <p:spPr bwMode="auto">
          <a:xfrm flipH="1">
            <a:off x="942975" y="4164013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4" name="Line 26"/>
          <p:cNvSpPr>
            <a:spLocks noChangeShapeType="1"/>
          </p:cNvSpPr>
          <p:nvPr/>
        </p:nvSpPr>
        <p:spPr bwMode="auto">
          <a:xfrm flipH="1">
            <a:off x="942975" y="4087813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5" name="Line 27"/>
          <p:cNvSpPr>
            <a:spLocks noChangeShapeType="1"/>
          </p:cNvSpPr>
          <p:nvPr/>
        </p:nvSpPr>
        <p:spPr bwMode="auto">
          <a:xfrm flipH="1">
            <a:off x="942975" y="370840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6" name="Line 28"/>
          <p:cNvSpPr>
            <a:spLocks noChangeShapeType="1"/>
          </p:cNvSpPr>
          <p:nvPr/>
        </p:nvSpPr>
        <p:spPr bwMode="auto">
          <a:xfrm flipH="1">
            <a:off x="942975" y="355917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7" name="Line 29"/>
          <p:cNvSpPr>
            <a:spLocks noChangeShapeType="1"/>
          </p:cNvSpPr>
          <p:nvPr/>
        </p:nvSpPr>
        <p:spPr bwMode="auto">
          <a:xfrm flipH="1">
            <a:off x="942975" y="3462338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8" name="Line 30"/>
          <p:cNvSpPr>
            <a:spLocks noChangeShapeType="1"/>
          </p:cNvSpPr>
          <p:nvPr/>
        </p:nvSpPr>
        <p:spPr bwMode="auto">
          <a:xfrm flipH="1">
            <a:off x="942975" y="3379788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9" name="Line 31"/>
          <p:cNvSpPr>
            <a:spLocks noChangeShapeType="1"/>
          </p:cNvSpPr>
          <p:nvPr/>
        </p:nvSpPr>
        <p:spPr bwMode="auto">
          <a:xfrm flipH="1">
            <a:off x="942975" y="300672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0" name="Line 32"/>
          <p:cNvSpPr>
            <a:spLocks noChangeShapeType="1"/>
          </p:cNvSpPr>
          <p:nvPr/>
        </p:nvSpPr>
        <p:spPr bwMode="auto">
          <a:xfrm flipH="1">
            <a:off x="942975" y="285115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1" name="Line 33"/>
          <p:cNvSpPr>
            <a:spLocks noChangeShapeType="1"/>
          </p:cNvSpPr>
          <p:nvPr/>
        </p:nvSpPr>
        <p:spPr bwMode="auto">
          <a:xfrm flipH="1">
            <a:off x="942975" y="2754313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2" name="Line 34"/>
          <p:cNvSpPr>
            <a:spLocks noChangeShapeType="1"/>
          </p:cNvSpPr>
          <p:nvPr/>
        </p:nvSpPr>
        <p:spPr bwMode="auto">
          <a:xfrm flipH="1">
            <a:off x="942975" y="2678113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3" name="Line 35"/>
          <p:cNvSpPr>
            <a:spLocks noChangeShapeType="1"/>
          </p:cNvSpPr>
          <p:nvPr/>
        </p:nvSpPr>
        <p:spPr bwMode="auto">
          <a:xfrm flipH="1">
            <a:off x="942975" y="229870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4" name="Line 36"/>
          <p:cNvSpPr>
            <a:spLocks noChangeShapeType="1"/>
          </p:cNvSpPr>
          <p:nvPr/>
        </p:nvSpPr>
        <p:spPr bwMode="auto">
          <a:xfrm flipH="1">
            <a:off x="942975" y="214947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5" name="Line 37"/>
          <p:cNvSpPr>
            <a:spLocks noChangeShapeType="1"/>
          </p:cNvSpPr>
          <p:nvPr/>
        </p:nvSpPr>
        <p:spPr bwMode="auto">
          <a:xfrm flipH="1">
            <a:off x="942975" y="204470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6" name="Line 38"/>
          <p:cNvSpPr>
            <a:spLocks noChangeShapeType="1"/>
          </p:cNvSpPr>
          <p:nvPr/>
        </p:nvSpPr>
        <p:spPr bwMode="auto">
          <a:xfrm flipH="1">
            <a:off x="942975" y="197167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7" name="Line 39"/>
          <p:cNvSpPr>
            <a:spLocks noChangeShapeType="1"/>
          </p:cNvSpPr>
          <p:nvPr/>
        </p:nvSpPr>
        <p:spPr bwMode="auto">
          <a:xfrm flipH="1">
            <a:off x="942975" y="159067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8" name="Line 40"/>
          <p:cNvSpPr>
            <a:spLocks noChangeShapeType="1"/>
          </p:cNvSpPr>
          <p:nvPr/>
        </p:nvSpPr>
        <p:spPr bwMode="auto">
          <a:xfrm flipH="1">
            <a:off x="942975" y="144145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49" name="Line 41"/>
          <p:cNvSpPr>
            <a:spLocks noChangeShapeType="1"/>
          </p:cNvSpPr>
          <p:nvPr/>
        </p:nvSpPr>
        <p:spPr bwMode="auto">
          <a:xfrm flipH="1">
            <a:off x="942975" y="133667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50" name="Line 42"/>
          <p:cNvSpPr>
            <a:spLocks noChangeShapeType="1"/>
          </p:cNvSpPr>
          <p:nvPr/>
        </p:nvSpPr>
        <p:spPr bwMode="auto">
          <a:xfrm flipH="1">
            <a:off x="942975" y="1263650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51" name="Rectangle 43"/>
          <p:cNvSpPr>
            <a:spLocks noChangeArrowheads="1"/>
          </p:cNvSpPr>
          <p:nvPr/>
        </p:nvSpPr>
        <p:spPr bwMode="auto">
          <a:xfrm>
            <a:off x="804863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1990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52" name="Rectangle 45"/>
          <p:cNvSpPr>
            <a:spLocks noChangeArrowheads="1"/>
          </p:cNvSpPr>
          <p:nvPr/>
        </p:nvSpPr>
        <p:spPr bwMode="auto">
          <a:xfrm>
            <a:off x="1430338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1992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53" name="Rectangle 47"/>
          <p:cNvSpPr>
            <a:spLocks noChangeArrowheads="1"/>
          </p:cNvSpPr>
          <p:nvPr/>
        </p:nvSpPr>
        <p:spPr bwMode="auto">
          <a:xfrm>
            <a:off x="2038350" y="626268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1994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54" name="Rectangle 49"/>
          <p:cNvSpPr>
            <a:spLocks noChangeArrowheads="1"/>
          </p:cNvSpPr>
          <p:nvPr/>
        </p:nvSpPr>
        <p:spPr bwMode="auto">
          <a:xfrm>
            <a:off x="2679700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1996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55" name="Rectangle 51"/>
          <p:cNvSpPr>
            <a:spLocks noChangeArrowheads="1"/>
          </p:cNvSpPr>
          <p:nvPr/>
        </p:nvSpPr>
        <p:spPr bwMode="auto">
          <a:xfrm>
            <a:off x="3303588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1998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56" name="Rectangle 53"/>
          <p:cNvSpPr>
            <a:spLocks noChangeArrowheads="1"/>
          </p:cNvSpPr>
          <p:nvPr/>
        </p:nvSpPr>
        <p:spPr bwMode="auto">
          <a:xfrm>
            <a:off x="3897313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2000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57" name="Rectangle 55"/>
          <p:cNvSpPr>
            <a:spLocks noChangeArrowheads="1"/>
          </p:cNvSpPr>
          <p:nvPr/>
        </p:nvSpPr>
        <p:spPr bwMode="auto">
          <a:xfrm>
            <a:off x="4522788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2003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58" name="Rectangle 57"/>
          <p:cNvSpPr>
            <a:spLocks noChangeArrowheads="1"/>
          </p:cNvSpPr>
          <p:nvPr/>
        </p:nvSpPr>
        <p:spPr bwMode="auto">
          <a:xfrm>
            <a:off x="5148263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2004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59" name="Rectangle 59"/>
          <p:cNvSpPr>
            <a:spLocks noChangeArrowheads="1"/>
          </p:cNvSpPr>
          <p:nvPr/>
        </p:nvSpPr>
        <p:spPr bwMode="auto">
          <a:xfrm>
            <a:off x="5773738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2006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60" name="Rectangle 61"/>
          <p:cNvSpPr>
            <a:spLocks noChangeArrowheads="1"/>
          </p:cNvSpPr>
          <p:nvPr/>
        </p:nvSpPr>
        <p:spPr bwMode="auto">
          <a:xfrm>
            <a:off x="6396038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2008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61" name="Rectangle 62"/>
          <p:cNvSpPr>
            <a:spLocks noChangeArrowheads="1"/>
          </p:cNvSpPr>
          <p:nvPr/>
        </p:nvSpPr>
        <p:spPr bwMode="auto">
          <a:xfrm>
            <a:off x="6816725" y="6243638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62" name="Rectangle 63"/>
          <p:cNvSpPr>
            <a:spLocks noChangeArrowheads="1"/>
          </p:cNvSpPr>
          <p:nvPr/>
        </p:nvSpPr>
        <p:spPr bwMode="auto">
          <a:xfrm>
            <a:off x="7013575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2010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63" name="Rectangle 65"/>
          <p:cNvSpPr>
            <a:spLocks noChangeArrowheads="1"/>
          </p:cNvSpPr>
          <p:nvPr/>
        </p:nvSpPr>
        <p:spPr bwMode="auto">
          <a:xfrm>
            <a:off x="7639050" y="6243638"/>
            <a:ext cx="2859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2012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64" name="Line 67"/>
          <p:cNvSpPr>
            <a:spLocks noChangeShapeType="1"/>
          </p:cNvSpPr>
          <p:nvPr/>
        </p:nvSpPr>
        <p:spPr bwMode="auto">
          <a:xfrm flipV="1">
            <a:off x="1255713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65" name="Line 68"/>
          <p:cNvSpPr>
            <a:spLocks noChangeShapeType="1"/>
          </p:cNvSpPr>
          <p:nvPr/>
        </p:nvSpPr>
        <p:spPr bwMode="auto">
          <a:xfrm flipV="1">
            <a:off x="1568450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66" name="Line 69"/>
          <p:cNvSpPr>
            <a:spLocks noChangeShapeType="1"/>
          </p:cNvSpPr>
          <p:nvPr/>
        </p:nvSpPr>
        <p:spPr bwMode="auto">
          <a:xfrm flipV="1">
            <a:off x="1881188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67" name="Line 70"/>
          <p:cNvSpPr>
            <a:spLocks noChangeShapeType="1"/>
          </p:cNvSpPr>
          <p:nvPr/>
        </p:nvSpPr>
        <p:spPr bwMode="auto">
          <a:xfrm flipV="1">
            <a:off x="2192338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68" name="Line 71"/>
          <p:cNvSpPr>
            <a:spLocks noChangeShapeType="1"/>
          </p:cNvSpPr>
          <p:nvPr/>
        </p:nvSpPr>
        <p:spPr bwMode="auto">
          <a:xfrm flipV="1">
            <a:off x="2503488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69" name="Line 72"/>
          <p:cNvSpPr>
            <a:spLocks noChangeShapeType="1"/>
          </p:cNvSpPr>
          <p:nvPr/>
        </p:nvSpPr>
        <p:spPr bwMode="auto">
          <a:xfrm flipV="1">
            <a:off x="2816225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0" name="Line 73"/>
          <p:cNvSpPr>
            <a:spLocks noChangeShapeType="1"/>
          </p:cNvSpPr>
          <p:nvPr/>
        </p:nvSpPr>
        <p:spPr bwMode="auto">
          <a:xfrm flipV="1">
            <a:off x="3128963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1" name="Line 74"/>
          <p:cNvSpPr>
            <a:spLocks noChangeShapeType="1"/>
          </p:cNvSpPr>
          <p:nvPr/>
        </p:nvSpPr>
        <p:spPr bwMode="auto">
          <a:xfrm flipV="1">
            <a:off x="3441700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2" name="Line 75"/>
          <p:cNvSpPr>
            <a:spLocks noChangeShapeType="1"/>
          </p:cNvSpPr>
          <p:nvPr/>
        </p:nvSpPr>
        <p:spPr bwMode="auto">
          <a:xfrm flipV="1">
            <a:off x="3754438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3" name="Line 76"/>
          <p:cNvSpPr>
            <a:spLocks noChangeShapeType="1"/>
          </p:cNvSpPr>
          <p:nvPr/>
        </p:nvSpPr>
        <p:spPr bwMode="auto">
          <a:xfrm flipV="1">
            <a:off x="4057650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4" name="Line 77"/>
          <p:cNvSpPr>
            <a:spLocks noChangeShapeType="1"/>
          </p:cNvSpPr>
          <p:nvPr/>
        </p:nvSpPr>
        <p:spPr bwMode="auto">
          <a:xfrm flipV="1">
            <a:off x="4370388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5" name="Line 78"/>
          <p:cNvSpPr>
            <a:spLocks noChangeShapeType="1"/>
          </p:cNvSpPr>
          <p:nvPr/>
        </p:nvSpPr>
        <p:spPr bwMode="auto">
          <a:xfrm flipV="1">
            <a:off x="4683125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6" name="Line 79"/>
          <p:cNvSpPr>
            <a:spLocks noChangeShapeType="1"/>
          </p:cNvSpPr>
          <p:nvPr/>
        </p:nvSpPr>
        <p:spPr bwMode="auto">
          <a:xfrm flipV="1">
            <a:off x="4995863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7" name="Line 80"/>
          <p:cNvSpPr>
            <a:spLocks noChangeShapeType="1"/>
          </p:cNvSpPr>
          <p:nvPr/>
        </p:nvSpPr>
        <p:spPr bwMode="auto">
          <a:xfrm flipV="1">
            <a:off x="5308600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8" name="Line 81"/>
          <p:cNvSpPr>
            <a:spLocks noChangeShapeType="1"/>
          </p:cNvSpPr>
          <p:nvPr/>
        </p:nvSpPr>
        <p:spPr bwMode="auto">
          <a:xfrm flipV="1">
            <a:off x="5619750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79" name="Line 82"/>
          <p:cNvSpPr>
            <a:spLocks noChangeShapeType="1"/>
          </p:cNvSpPr>
          <p:nvPr/>
        </p:nvSpPr>
        <p:spPr bwMode="auto">
          <a:xfrm flipV="1">
            <a:off x="5932488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80" name="Line 83"/>
          <p:cNvSpPr>
            <a:spLocks noChangeShapeType="1"/>
          </p:cNvSpPr>
          <p:nvPr/>
        </p:nvSpPr>
        <p:spPr bwMode="auto">
          <a:xfrm flipV="1">
            <a:off x="6243638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81" name="Line 84"/>
          <p:cNvSpPr>
            <a:spLocks noChangeShapeType="1"/>
          </p:cNvSpPr>
          <p:nvPr/>
        </p:nvSpPr>
        <p:spPr bwMode="auto">
          <a:xfrm flipV="1">
            <a:off x="6556375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82" name="Line 85"/>
          <p:cNvSpPr>
            <a:spLocks noChangeShapeType="1"/>
          </p:cNvSpPr>
          <p:nvPr/>
        </p:nvSpPr>
        <p:spPr bwMode="auto">
          <a:xfrm flipV="1">
            <a:off x="6861175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83" name="Line 86"/>
          <p:cNvSpPr>
            <a:spLocks noChangeShapeType="1"/>
          </p:cNvSpPr>
          <p:nvPr/>
        </p:nvSpPr>
        <p:spPr bwMode="auto">
          <a:xfrm flipV="1">
            <a:off x="7173913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84" name="Line 87"/>
          <p:cNvSpPr>
            <a:spLocks noChangeShapeType="1"/>
          </p:cNvSpPr>
          <p:nvPr/>
        </p:nvSpPr>
        <p:spPr bwMode="auto">
          <a:xfrm flipV="1">
            <a:off x="7486650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85" name="Line 88"/>
          <p:cNvSpPr>
            <a:spLocks noChangeShapeType="1"/>
          </p:cNvSpPr>
          <p:nvPr/>
        </p:nvSpPr>
        <p:spPr bwMode="auto">
          <a:xfrm flipV="1">
            <a:off x="7799388" y="6102350"/>
            <a:ext cx="0" cy="80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86" name="Line 89"/>
          <p:cNvSpPr>
            <a:spLocks noChangeShapeType="1"/>
          </p:cNvSpPr>
          <p:nvPr/>
        </p:nvSpPr>
        <p:spPr bwMode="auto">
          <a:xfrm>
            <a:off x="942975" y="6146800"/>
            <a:ext cx="6856413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87" name="Line 90"/>
          <p:cNvSpPr>
            <a:spLocks noChangeShapeType="1"/>
          </p:cNvSpPr>
          <p:nvPr/>
        </p:nvSpPr>
        <p:spPr bwMode="auto">
          <a:xfrm>
            <a:off x="942975" y="5438775"/>
            <a:ext cx="6856413" cy="0"/>
          </a:xfrm>
          <a:prstGeom prst="line">
            <a:avLst/>
          </a:prstGeom>
          <a:noFill/>
          <a:ln w="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88" name="Rectangle 91"/>
          <p:cNvSpPr>
            <a:spLocks noChangeArrowheads="1"/>
          </p:cNvSpPr>
          <p:nvPr/>
        </p:nvSpPr>
        <p:spPr bwMode="auto">
          <a:xfrm>
            <a:off x="762000" y="6083300"/>
            <a:ext cx="714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89" name="Rectangle 92"/>
          <p:cNvSpPr>
            <a:spLocks noChangeArrowheads="1"/>
          </p:cNvSpPr>
          <p:nvPr/>
        </p:nvSpPr>
        <p:spPr bwMode="auto">
          <a:xfrm>
            <a:off x="762000" y="5375275"/>
            <a:ext cx="714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90" name="Rectangle 93"/>
          <p:cNvSpPr>
            <a:spLocks noChangeArrowheads="1"/>
          </p:cNvSpPr>
          <p:nvPr/>
        </p:nvSpPr>
        <p:spPr bwMode="auto">
          <a:xfrm>
            <a:off x="685800" y="4675188"/>
            <a:ext cx="1429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91" name="Rectangle 94"/>
          <p:cNvSpPr>
            <a:spLocks noChangeArrowheads="1"/>
          </p:cNvSpPr>
          <p:nvPr/>
        </p:nvSpPr>
        <p:spPr bwMode="auto">
          <a:xfrm>
            <a:off x="609600" y="3965575"/>
            <a:ext cx="2144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100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92" name="Rectangle 95"/>
          <p:cNvSpPr>
            <a:spLocks noChangeArrowheads="1"/>
          </p:cNvSpPr>
          <p:nvPr/>
        </p:nvSpPr>
        <p:spPr bwMode="auto">
          <a:xfrm>
            <a:off x="493713" y="3257550"/>
            <a:ext cx="32235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1,000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93" name="Rectangle 96"/>
          <p:cNvSpPr>
            <a:spLocks noChangeArrowheads="1"/>
          </p:cNvSpPr>
          <p:nvPr/>
        </p:nvSpPr>
        <p:spPr bwMode="auto">
          <a:xfrm>
            <a:off x="417513" y="2555875"/>
            <a:ext cx="3938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10,000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94" name="Rectangle 97"/>
          <p:cNvSpPr>
            <a:spLocks noChangeArrowheads="1"/>
          </p:cNvSpPr>
          <p:nvPr/>
        </p:nvSpPr>
        <p:spPr bwMode="auto">
          <a:xfrm>
            <a:off x="341313" y="1847850"/>
            <a:ext cx="4653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100,000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95" name="Rectangle 98"/>
          <p:cNvSpPr>
            <a:spLocks noChangeArrowheads="1"/>
          </p:cNvSpPr>
          <p:nvPr/>
        </p:nvSpPr>
        <p:spPr bwMode="auto">
          <a:xfrm>
            <a:off x="225425" y="1139825"/>
            <a:ext cx="5732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  <a:latin typeface="Calibri"/>
                <a:cs typeface="Calibri"/>
              </a:rPr>
              <a:t>1,000,000</a:t>
            </a:r>
            <a:endParaRPr lang="en-US" sz="1100" b="1">
              <a:latin typeface="Calibri"/>
              <a:cs typeface="Calibri"/>
            </a:endParaRPr>
          </a:p>
        </p:txBody>
      </p:sp>
      <p:sp>
        <p:nvSpPr>
          <p:cNvPr id="13396" name="Line 100"/>
          <p:cNvSpPr>
            <a:spLocks noChangeShapeType="1"/>
          </p:cNvSpPr>
          <p:nvPr/>
        </p:nvSpPr>
        <p:spPr bwMode="auto">
          <a:xfrm>
            <a:off x="906463" y="5438775"/>
            <a:ext cx="809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97" name="Line 101"/>
          <p:cNvSpPr>
            <a:spLocks noChangeShapeType="1"/>
          </p:cNvSpPr>
          <p:nvPr/>
        </p:nvSpPr>
        <p:spPr bwMode="auto">
          <a:xfrm>
            <a:off x="906463" y="4738688"/>
            <a:ext cx="809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98" name="Line 102"/>
          <p:cNvSpPr>
            <a:spLocks noChangeShapeType="1"/>
          </p:cNvSpPr>
          <p:nvPr/>
        </p:nvSpPr>
        <p:spPr bwMode="auto">
          <a:xfrm>
            <a:off x="906463" y="4029075"/>
            <a:ext cx="809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99" name="Line 103"/>
          <p:cNvSpPr>
            <a:spLocks noChangeShapeType="1"/>
          </p:cNvSpPr>
          <p:nvPr/>
        </p:nvSpPr>
        <p:spPr bwMode="auto">
          <a:xfrm>
            <a:off x="906463" y="3321050"/>
            <a:ext cx="809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0" name="Line 104"/>
          <p:cNvSpPr>
            <a:spLocks noChangeShapeType="1"/>
          </p:cNvSpPr>
          <p:nvPr/>
        </p:nvSpPr>
        <p:spPr bwMode="auto">
          <a:xfrm>
            <a:off x="906463" y="2613025"/>
            <a:ext cx="809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1" name="Line 105"/>
          <p:cNvSpPr>
            <a:spLocks noChangeShapeType="1"/>
          </p:cNvSpPr>
          <p:nvPr/>
        </p:nvSpPr>
        <p:spPr bwMode="auto">
          <a:xfrm>
            <a:off x="906463" y="1911350"/>
            <a:ext cx="809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2" name="Line 106"/>
          <p:cNvSpPr>
            <a:spLocks noChangeShapeType="1"/>
          </p:cNvSpPr>
          <p:nvPr/>
        </p:nvSpPr>
        <p:spPr bwMode="auto">
          <a:xfrm>
            <a:off x="906463" y="1201738"/>
            <a:ext cx="809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3" name="Line 108"/>
          <p:cNvSpPr>
            <a:spLocks noChangeShapeType="1"/>
          </p:cNvSpPr>
          <p:nvPr/>
        </p:nvSpPr>
        <p:spPr bwMode="auto">
          <a:xfrm>
            <a:off x="912813" y="5676900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4" name="Line 109"/>
          <p:cNvSpPr>
            <a:spLocks noChangeShapeType="1"/>
          </p:cNvSpPr>
          <p:nvPr/>
        </p:nvSpPr>
        <p:spPr bwMode="auto">
          <a:xfrm>
            <a:off x="912813" y="5580063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5" name="Line 110"/>
          <p:cNvSpPr>
            <a:spLocks noChangeShapeType="1"/>
          </p:cNvSpPr>
          <p:nvPr/>
        </p:nvSpPr>
        <p:spPr bwMode="auto">
          <a:xfrm>
            <a:off x="912813" y="5499100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6" name="Line 111"/>
          <p:cNvSpPr>
            <a:spLocks noChangeShapeType="1"/>
          </p:cNvSpPr>
          <p:nvPr/>
        </p:nvSpPr>
        <p:spPr bwMode="auto">
          <a:xfrm>
            <a:off x="912813" y="5126038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7" name="Line 112"/>
          <p:cNvSpPr>
            <a:spLocks noChangeShapeType="1"/>
          </p:cNvSpPr>
          <p:nvPr/>
        </p:nvSpPr>
        <p:spPr bwMode="auto">
          <a:xfrm>
            <a:off x="912813" y="4968875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8" name="Line 113"/>
          <p:cNvSpPr>
            <a:spLocks noChangeShapeType="1"/>
          </p:cNvSpPr>
          <p:nvPr/>
        </p:nvSpPr>
        <p:spPr bwMode="auto">
          <a:xfrm>
            <a:off x="912813" y="4872038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09" name="Line 114"/>
          <p:cNvSpPr>
            <a:spLocks noChangeShapeType="1"/>
          </p:cNvSpPr>
          <p:nvPr/>
        </p:nvSpPr>
        <p:spPr bwMode="auto">
          <a:xfrm>
            <a:off x="912813" y="4797425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0" name="Line 115"/>
          <p:cNvSpPr>
            <a:spLocks noChangeShapeType="1"/>
          </p:cNvSpPr>
          <p:nvPr/>
        </p:nvSpPr>
        <p:spPr bwMode="auto">
          <a:xfrm>
            <a:off x="912813" y="4416425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1" name="Line 116"/>
          <p:cNvSpPr>
            <a:spLocks noChangeShapeType="1"/>
          </p:cNvSpPr>
          <p:nvPr/>
        </p:nvSpPr>
        <p:spPr bwMode="auto">
          <a:xfrm>
            <a:off x="912813" y="4267200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2" name="Line 117"/>
          <p:cNvSpPr>
            <a:spLocks noChangeShapeType="1"/>
          </p:cNvSpPr>
          <p:nvPr/>
        </p:nvSpPr>
        <p:spPr bwMode="auto">
          <a:xfrm>
            <a:off x="912813" y="4164013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3" name="Line 118"/>
          <p:cNvSpPr>
            <a:spLocks noChangeShapeType="1"/>
          </p:cNvSpPr>
          <p:nvPr/>
        </p:nvSpPr>
        <p:spPr bwMode="auto">
          <a:xfrm>
            <a:off x="912813" y="4087813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4" name="Line 119"/>
          <p:cNvSpPr>
            <a:spLocks noChangeShapeType="1"/>
          </p:cNvSpPr>
          <p:nvPr/>
        </p:nvSpPr>
        <p:spPr bwMode="auto">
          <a:xfrm>
            <a:off x="912813" y="3708400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5" name="Line 120"/>
          <p:cNvSpPr>
            <a:spLocks noChangeShapeType="1"/>
          </p:cNvSpPr>
          <p:nvPr/>
        </p:nvSpPr>
        <p:spPr bwMode="auto">
          <a:xfrm>
            <a:off x="912813" y="3559175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6" name="Line 121"/>
          <p:cNvSpPr>
            <a:spLocks noChangeShapeType="1"/>
          </p:cNvSpPr>
          <p:nvPr/>
        </p:nvSpPr>
        <p:spPr bwMode="auto">
          <a:xfrm>
            <a:off x="912813" y="3462338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7" name="Line 122"/>
          <p:cNvSpPr>
            <a:spLocks noChangeShapeType="1"/>
          </p:cNvSpPr>
          <p:nvPr/>
        </p:nvSpPr>
        <p:spPr bwMode="auto">
          <a:xfrm>
            <a:off x="912813" y="3379788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8" name="Line 123"/>
          <p:cNvSpPr>
            <a:spLocks noChangeShapeType="1"/>
          </p:cNvSpPr>
          <p:nvPr/>
        </p:nvSpPr>
        <p:spPr bwMode="auto">
          <a:xfrm>
            <a:off x="912813" y="3006725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19" name="Line 124"/>
          <p:cNvSpPr>
            <a:spLocks noChangeShapeType="1"/>
          </p:cNvSpPr>
          <p:nvPr/>
        </p:nvSpPr>
        <p:spPr bwMode="auto">
          <a:xfrm>
            <a:off x="912813" y="2851150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0" name="Line 125"/>
          <p:cNvSpPr>
            <a:spLocks noChangeShapeType="1"/>
          </p:cNvSpPr>
          <p:nvPr/>
        </p:nvSpPr>
        <p:spPr bwMode="auto">
          <a:xfrm>
            <a:off x="912813" y="2754313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1" name="Line 126"/>
          <p:cNvSpPr>
            <a:spLocks noChangeShapeType="1"/>
          </p:cNvSpPr>
          <p:nvPr/>
        </p:nvSpPr>
        <p:spPr bwMode="auto">
          <a:xfrm>
            <a:off x="912813" y="2678113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2" name="Line 127"/>
          <p:cNvSpPr>
            <a:spLocks noChangeShapeType="1"/>
          </p:cNvSpPr>
          <p:nvPr/>
        </p:nvSpPr>
        <p:spPr bwMode="auto">
          <a:xfrm>
            <a:off x="912813" y="2298700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3" name="Line 128"/>
          <p:cNvSpPr>
            <a:spLocks noChangeShapeType="1"/>
          </p:cNvSpPr>
          <p:nvPr/>
        </p:nvSpPr>
        <p:spPr bwMode="auto">
          <a:xfrm>
            <a:off x="912813" y="2149475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4" name="Line 129"/>
          <p:cNvSpPr>
            <a:spLocks noChangeShapeType="1"/>
          </p:cNvSpPr>
          <p:nvPr/>
        </p:nvSpPr>
        <p:spPr bwMode="auto">
          <a:xfrm>
            <a:off x="912813" y="2044700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5" name="Line 130"/>
          <p:cNvSpPr>
            <a:spLocks noChangeShapeType="1"/>
          </p:cNvSpPr>
          <p:nvPr/>
        </p:nvSpPr>
        <p:spPr bwMode="auto">
          <a:xfrm>
            <a:off x="912813" y="1971675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6" name="Line 131"/>
          <p:cNvSpPr>
            <a:spLocks noChangeShapeType="1"/>
          </p:cNvSpPr>
          <p:nvPr/>
        </p:nvSpPr>
        <p:spPr bwMode="auto">
          <a:xfrm>
            <a:off x="912813" y="1590675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7" name="Line 132"/>
          <p:cNvSpPr>
            <a:spLocks noChangeShapeType="1"/>
          </p:cNvSpPr>
          <p:nvPr/>
        </p:nvSpPr>
        <p:spPr bwMode="auto">
          <a:xfrm>
            <a:off x="912813" y="1441450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8" name="Line 133"/>
          <p:cNvSpPr>
            <a:spLocks noChangeShapeType="1"/>
          </p:cNvSpPr>
          <p:nvPr/>
        </p:nvSpPr>
        <p:spPr bwMode="auto">
          <a:xfrm>
            <a:off x="912813" y="1336675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29" name="Line 134"/>
          <p:cNvSpPr>
            <a:spLocks noChangeShapeType="1"/>
          </p:cNvSpPr>
          <p:nvPr/>
        </p:nvSpPr>
        <p:spPr bwMode="auto">
          <a:xfrm>
            <a:off x="912813" y="1263650"/>
            <a:ext cx="682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30" name="Line 135"/>
          <p:cNvSpPr>
            <a:spLocks noChangeShapeType="1"/>
          </p:cNvSpPr>
          <p:nvPr/>
        </p:nvSpPr>
        <p:spPr bwMode="auto">
          <a:xfrm flipV="1">
            <a:off x="942975" y="1201738"/>
            <a:ext cx="0" cy="494506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31" name="Rectangle 136"/>
          <p:cNvSpPr>
            <a:spLocks noChangeArrowheads="1"/>
          </p:cNvSpPr>
          <p:nvPr/>
        </p:nvSpPr>
        <p:spPr bwMode="auto">
          <a:xfrm>
            <a:off x="7872413" y="6081713"/>
            <a:ext cx="714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3432" name="Rectangle 137"/>
          <p:cNvSpPr>
            <a:spLocks noChangeArrowheads="1"/>
          </p:cNvSpPr>
          <p:nvPr/>
        </p:nvSpPr>
        <p:spPr bwMode="auto">
          <a:xfrm>
            <a:off x="7872413" y="5530850"/>
            <a:ext cx="1429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3433" name="Rectangle 138"/>
          <p:cNvSpPr>
            <a:spLocks noChangeArrowheads="1"/>
          </p:cNvSpPr>
          <p:nvPr/>
        </p:nvSpPr>
        <p:spPr bwMode="auto">
          <a:xfrm>
            <a:off x="7872413" y="4986338"/>
            <a:ext cx="2144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13434" name="Rectangle 139"/>
          <p:cNvSpPr>
            <a:spLocks noChangeArrowheads="1"/>
          </p:cNvSpPr>
          <p:nvPr/>
        </p:nvSpPr>
        <p:spPr bwMode="auto">
          <a:xfrm>
            <a:off x="7872413" y="4433888"/>
            <a:ext cx="32235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1,000</a:t>
            </a:r>
          </a:p>
        </p:txBody>
      </p:sp>
      <p:sp>
        <p:nvSpPr>
          <p:cNvPr id="13435" name="Rectangle 140"/>
          <p:cNvSpPr>
            <a:spLocks noChangeArrowheads="1"/>
          </p:cNvSpPr>
          <p:nvPr/>
        </p:nvSpPr>
        <p:spPr bwMode="auto">
          <a:xfrm>
            <a:off x="7872413" y="3889375"/>
            <a:ext cx="3938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10,000</a:t>
            </a:r>
          </a:p>
        </p:txBody>
      </p:sp>
      <p:sp>
        <p:nvSpPr>
          <p:cNvPr id="13436" name="Rectangle 141"/>
          <p:cNvSpPr>
            <a:spLocks noChangeArrowheads="1"/>
          </p:cNvSpPr>
          <p:nvPr/>
        </p:nvSpPr>
        <p:spPr bwMode="auto">
          <a:xfrm>
            <a:off x="7872413" y="3338513"/>
            <a:ext cx="4653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100,000</a:t>
            </a:r>
          </a:p>
        </p:txBody>
      </p:sp>
      <p:sp>
        <p:nvSpPr>
          <p:cNvPr id="13437" name="Rectangle 142"/>
          <p:cNvSpPr>
            <a:spLocks noChangeArrowheads="1"/>
          </p:cNvSpPr>
          <p:nvPr/>
        </p:nvSpPr>
        <p:spPr bwMode="auto">
          <a:xfrm>
            <a:off x="7872413" y="2786063"/>
            <a:ext cx="5732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1,000,000</a:t>
            </a:r>
          </a:p>
        </p:txBody>
      </p:sp>
      <p:sp>
        <p:nvSpPr>
          <p:cNvPr id="13438" name="Rectangle 143"/>
          <p:cNvSpPr>
            <a:spLocks noChangeArrowheads="1"/>
          </p:cNvSpPr>
          <p:nvPr/>
        </p:nvSpPr>
        <p:spPr bwMode="auto">
          <a:xfrm>
            <a:off x="7872413" y="2241550"/>
            <a:ext cx="6447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10,000,000</a:t>
            </a:r>
          </a:p>
        </p:txBody>
      </p:sp>
      <p:sp>
        <p:nvSpPr>
          <p:cNvPr id="13439" name="Rectangle 144"/>
          <p:cNvSpPr>
            <a:spLocks noChangeArrowheads="1"/>
          </p:cNvSpPr>
          <p:nvPr/>
        </p:nvSpPr>
        <p:spPr bwMode="auto">
          <a:xfrm>
            <a:off x="7872413" y="1689100"/>
            <a:ext cx="71620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100,000,000</a:t>
            </a:r>
          </a:p>
        </p:txBody>
      </p:sp>
      <p:sp>
        <p:nvSpPr>
          <p:cNvPr id="13440" name="Rectangle 145"/>
          <p:cNvSpPr>
            <a:spLocks noChangeArrowheads="1"/>
          </p:cNvSpPr>
          <p:nvPr/>
        </p:nvSpPr>
        <p:spPr bwMode="auto">
          <a:xfrm>
            <a:off x="7872413" y="1138238"/>
            <a:ext cx="8240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alibri"/>
                <a:cs typeface="Calibri"/>
              </a:rPr>
              <a:t>1,000,000,000</a:t>
            </a:r>
          </a:p>
        </p:txBody>
      </p:sp>
      <p:sp>
        <p:nvSpPr>
          <p:cNvPr id="13441" name="Line 146"/>
          <p:cNvSpPr>
            <a:spLocks noChangeShapeType="1"/>
          </p:cNvSpPr>
          <p:nvPr/>
        </p:nvSpPr>
        <p:spPr bwMode="auto">
          <a:xfrm flipH="1">
            <a:off x="7799388" y="6146800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42" name="Line 147"/>
          <p:cNvSpPr>
            <a:spLocks noChangeShapeType="1"/>
          </p:cNvSpPr>
          <p:nvPr/>
        </p:nvSpPr>
        <p:spPr bwMode="auto">
          <a:xfrm flipH="1">
            <a:off x="7799388" y="5594350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43" name="Line 148"/>
          <p:cNvSpPr>
            <a:spLocks noChangeShapeType="1"/>
          </p:cNvSpPr>
          <p:nvPr/>
        </p:nvSpPr>
        <p:spPr bwMode="auto">
          <a:xfrm flipH="1">
            <a:off x="7799388" y="5049838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44" name="Line 149"/>
          <p:cNvSpPr>
            <a:spLocks noChangeShapeType="1"/>
          </p:cNvSpPr>
          <p:nvPr/>
        </p:nvSpPr>
        <p:spPr bwMode="auto">
          <a:xfrm flipH="1">
            <a:off x="7799388" y="4498975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45" name="Line 150"/>
          <p:cNvSpPr>
            <a:spLocks noChangeShapeType="1"/>
          </p:cNvSpPr>
          <p:nvPr/>
        </p:nvSpPr>
        <p:spPr bwMode="auto">
          <a:xfrm flipH="1">
            <a:off x="7799388" y="3948113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46" name="Line 151"/>
          <p:cNvSpPr>
            <a:spLocks noChangeShapeType="1"/>
          </p:cNvSpPr>
          <p:nvPr/>
        </p:nvSpPr>
        <p:spPr bwMode="auto">
          <a:xfrm flipH="1">
            <a:off x="7799388" y="3403600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47" name="Line 152"/>
          <p:cNvSpPr>
            <a:spLocks noChangeShapeType="1"/>
          </p:cNvSpPr>
          <p:nvPr/>
        </p:nvSpPr>
        <p:spPr bwMode="auto">
          <a:xfrm flipH="1">
            <a:off x="7799388" y="2851150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48" name="Line 153"/>
          <p:cNvSpPr>
            <a:spLocks noChangeShapeType="1"/>
          </p:cNvSpPr>
          <p:nvPr/>
        </p:nvSpPr>
        <p:spPr bwMode="auto">
          <a:xfrm flipH="1">
            <a:off x="7799388" y="2298700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49" name="Line 154"/>
          <p:cNvSpPr>
            <a:spLocks noChangeShapeType="1"/>
          </p:cNvSpPr>
          <p:nvPr/>
        </p:nvSpPr>
        <p:spPr bwMode="auto">
          <a:xfrm flipH="1">
            <a:off x="7799388" y="1754188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50" name="Line 155"/>
          <p:cNvSpPr>
            <a:spLocks noChangeShapeType="1"/>
          </p:cNvSpPr>
          <p:nvPr/>
        </p:nvSpPr>
        <p:spPr bwMode="auto">
          <a:xfrm flipH="1">
            <a:off x="7799388" y="1201738"/>
            <a:ext cx="4445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51" name="Line 156"/>
          <p:cNvSpPr>
            <a:spLocks noChangeShapeType="1"/>
          </p:cNvSpPr>
          <p:nvPr/>
        </p:nvSpPr>
        <p:spPr bwMode="auto">
          <a:xfrm flipV="1">
            <a:off x="7799388" y="1201738"/>
            <a:ext cx="0" cy="494506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52" name="Rectangle 224"/>
          <p:cNvSpPr>
            <a:spLocks noChangeArrowheads="1"/>
          </p:cNvSpPr>
          <p:nvPr/>
        </p:nvSpPr>
        <p:spPr bwMode="auto">
          <a:xfrm>
            <a:off x="147638" y="663575"/>
            <a:ext cx="8636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1A1A1A"/>
                </a:solidFill>
              </a:rPr>
              <a:t>Disk Storage</a:t>
            </a:r>
          </a:p>
          <a:p>
            <a:r>
              <a:rPr lang="en-US" sz="1100" b="1">
                <a:solidFill>
                  <a:srgbClr val="1A1A1A"/>
                </a:solidFill>
              </a:rPr>
              <a:t>(Mbytes/$)</a:t>
            </a:r>
            <a:endParaRPr lang="en-US" sz="1100" b="1"/>
          </a:p>
        </p:txBody>
      </p:sp>
      <p:sp>
        <p:nvSpPr>
          <p:cNvPr id="13453" name="Rectangle 225"/>
          <p:cNvSpPr>
            <a:spLocks noChangeArrowheads="1"/>
          </p:cNvSpPr>
          <p:nvPr/>
        </p:nvSpPr>
        <p:spPr bwMode="auto">
          <a:xfrm>
            <a:off x="7889875" y="663575"/>
            <a:ext cx="1254125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DNA</a:t>
            </a:r>
          </a:p>
          <a:p>
            <a:r>
              <a:rPr lang="en-US" sz="1100" b="1">
                <a:solidFill>
                  <a:srgbClr val="FF0000"/>
                </a:solidFill>
                <a:latin typeface="Calibri"/>
                <a:cs typeface="Calibri"/>
              </a:rPr>
              <a:t>Sequencing (bp/$)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906463" y="1911350"/>
            <a:ext cx="6892925" cy="4271963"/>
            <a:chOff x="629" y="1327"/>
            <a:chExt cx="4787" cy="2967"/>
          </a:xfrm>
        </p:grpSpPr>
        <p:sp>
          <p:nvSpPr>
            <p:cNvPr id="3385" name="Text Box 313"/>
            <p:cNvSpPr txBox="1">
              <a:spLocks noChangeArrowheads="1"/>
            </p:cNvSpPr>
            <p:nvPr/>
          </p:nvSpPr>
          <p:spPr bwMode="auto">
            <a:xfrm>
              <a:off x="1322" y="2008"/>
              <a:ext cx="1592" cy="3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Calibri"/>
                  <a:ea typeface="ヒラギノ角ゴ ProN W3" pitchFamily="32" charset="-128"/>
                  <a:cs typeface="Calibri"/>
                  <a:sym typeface="Arial" pitchFamily="32" charset="0"/>
                </a:rPr>
                <a:t>Hard disk storage (MB/$)</a:t>
              </a:r>
            </a:p>
            <a:p>
              <a:pPr>
                <a:defRPr/>
              </a:pPr>
              <a:r>
                <a:rPr lang="en-US" sz="1100" i="1" dirty="0">
                  <a:latin typeface="Calibri"/>
                  <a:ea typeface="ヒラギノ角ゴ ProN W3" pitchFamily="32" charset="-128"/>
                  <a:cs typeface="Calibri"/>
                  <a:sym typeface="Arial" pitchFamily="32" charset="0"/>
                </a:rPr>
                <a:t>Doubling time=14 mo</a:t>
              </a:r>
            </a:p>
          </p:txBody>
        </p:sp>
        <p:sp>
          <p:nvSpPr>
            <p:cNvPr id="13498" name="Line 314"/>
            <p:cNvSpPr>
              <a:spLocks noChangeShapeType="1"/>
            </p:cNvSpPr>
            <p:nvPr/>
          </p:nvSpPr>
          <p:spPr bwMode="auto">
            <a:xfrm>
              <a:off x="2839" y="2333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99" name="Group 315"/>
            <p:cNvGrpSpPr>
              <a:grpSpLocks/>
            </p:cNvGrpSpPr>
            <p:nvPr/>
          </p:nvGrpSpPr>
          <p:grpSpPr bwMode="auto">
            <a:xfrm>
              <a:off x="629" y="1327"/>
              <a:ext cx="4787" cy="2967"/>
              <a:chOff x="629" y="1327"/>
              <a:chExt cx="4787" cy="2967"/>
            </a:xfrm>
          </p:grpSpPr>
          <p:grpSp>
            <p:nvGrpSpPr>
              <p:cNvPr id="13500" name="Group 316"/>
              <p:cNvGrpSpPr>
                <a:grpSpLocks/>
              </p:cNvGrpSpPr>
              <p:nvPr/>
            </p:nvGrpSpPr>
            <p:grpSpPr bwMode="auto">
              <a:xfrm>
                <a:off x="629" y="4222"/>
                <a:ext cx="57" cy="72"/>
                <a:chOff x="629" y="4222"/>
                <a:chExt cx="57" cy="72"/>
              </a:xfrm>
            </p:grpSpPr>
            <p:sp>
              <p:nvSpPr>
                <p:cNvPr id="13551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655" y="4237"/>
                  <a:ext cx="0" cy="57"/>
                </a:xfrm>
                <a:prstGeom prst="line">
                  <a:avLst/>
                </a:prstGeom>
                <a:noFill/>
                <a:ln w="0">
                  <a:solidFill>
                    <a:srgbClr val="B3B3B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2" name="Line 318"/>
                <p:cNvSpPr>
                  <a:spLocks noChangeShapeType="1"/>
                </p:cNvSpPr>
                <p:nvPr/>
              </p:nvSpPr>
              <p:spPr bwMode="auto">
                <a:xfrm>
                  <a:off x="629" y="4268"/>
                  <a:ext cx="57" cy="0"/>
                </a:xfrm>
                <a:prstGeom prst="line">
                  <a:avLst/>
                </a:prstGeom>
                <a:noFill/>
                <a:ln w="0">
                  <a:solidFill>
                    <a:srgbClr val="B3B3B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3" name="Rectangle 319"/>
                <p:cNvSpPr>
                  <a:spLocks noChangeArrowheads="1"/>
                </p:cNvSpPr>
                <p:nvPr/>
              </p:nvSpPr>
              <p:spPr bwMode="auto">
                <a:xfrm>
                  <a:off x="634" y="4222"/>
                  <a:ext cx="47" cy="46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4" name="Rectangle 320"/>
                <p:cNvSpPr>
                  <a:spLocks noChangeArrowheads="1"/>
                </p:cNvSpPr>
                <p:nvPr/>
              </p:nvSpPr>
              <p:spPr bwMode="auto">
                <a:xfrm>
                  <a:off x="634" y="4222"/>
                  <a:ext cx="47" cy="4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01" name="Group 321"/>
              <p:cNvGrpSpPr>
                <a:grpSpLocks/>
              </p:cNvGrpSpPr>
              <p:nvPr/>
            </p:nvGrpSpPr>
            <p:grpSpPr bwMode="auto">
              <a:xfrm>
                <a:off x="851" y="4165"/>
                <a:ext cx="47" cy="51"/>
                <a:chOff x="851" y="4165"/>
                <a:chExt cx="47" cy="51"/>
              </a:xfrm>
            </p:grpSpPr>
            <p:sp>
              <p:nvSpPr>
                <p:cNvPr id="13549" name="Rectangle 322"/>
                <p:cNvSpPr>
                  <a:spLocks noChangeArrowheads="1"/>
                </p:cNvSpPr>
                <p:nvPr/>
              </p:nvSpPr>
              <p:spPr bwMode="auto">
                <a:xfrm>
                  <a:off x="851" y="4165"/>
                  <a:ext cx="47" cy="51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0" name="Rectangle 323"/>
                <p:cNvSpPr>
                  <a:spLocks noChangeArrowheads="1"/>
                </p:cNvSpPr>
                <p:nvPr/>
              </p:nvSpPr>
              <p:spPr bwMode="auto">
                <a:xfrm>
                  <a:off x="851" y="4165"/>
                  <a:ext cx="47" cy="51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02" name="Group 324"/>
              <p:cNvGrpSpPr>
                <a:grpSpLocks/>
              </p:cNvGrpSpPr>
              <p:nvPr/>
            </p:nvGrpSpPr>
            <p:grpSpPr bwMode="auto">
              <a:xfrm>
                <a:off x="1068" y="4045"/>
                <a:ext cx="46" cy="52"/>
                <a:chOff x="1068" y="4045"/>
                <a:chExt cx="46" cy="52"/>
              </a:xfrm>
            </p:grpSpPr>
            <p:sp>
              <p:nvSpPr>
                <p:cNvPr id="13547" name="Rectangle 325"/>
                <p:cNvSpPr>
                  <a:spLocks noChangeArrowheads="1"/>
                </p:cNvSpPr>
                <p:nvPr/>
              </p:nvSpPr>
              <p:spPr bwMode="auto">
                <a:xfrm>
                  <a:off x="1068" y="4045"/>
                  <a:ext cx="46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8" name="Rectangle 326"/>
                <p:cNvSpPr>
                  <a:spLocks noChangeArrowheads="1"/>
                </p:cNvSpPr>
                <p:nvPr/>
              </p:nvSpPr>
              <p:spPr bwMode="auto">
                <a:xfrm>
                  <a:off x="1068" y="4045"/>
                  <a:ext cx="46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03" name="Group 327"/>
              <p:cNvGrpSpPr>
                <a:grpSpLocks/>
              </p:cNvGrpSpPr>
              <p:nvPr/>
            </p:nvGrpSpPr>
            <p:grpSpPr bwMode="auto">
              <a:xfrm>
                <a:off x="1280" y="3900"/>
                <a:ext cx="51" cy="47"/>
                <a:chOff x="1280" y="3900"/>
                <a:chExt cx="51" cy="47"/>
              </a:xfrm>
            </p:grpSpPr>
            <p:sp>
              <p:nvSpPr>
                <p:cNvPr id="13545" name="Rectangle 328"/>
                <p:cNvSpPr>
                  <a:spLocks noChangeArrowheads="1"/>
                </p:cNvSpPr>
                <p:nvPr/>
              </p:nvSpPr>
              <p:spPr bwMode="auto">
                <a:xfrm>
                  <a:off x="1280" y="3900"/>
                  <a:ext cx="51" cy="47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6" name="Rectangle 329"/>
                <p:cNvSpPr>
                  <a:spLocks noChangeArrowheads="1"/>
                </p:cNvSpPr>
                <p:nvPr/>
              </p:nvSpPr>
              <p:spPr bwMode="auto">
                <a:xfrm>
                  <a:off x="1280" y="3900"/>
                  <a:ext cx="51" cy="4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04" name="Group 330"/>
              <p:cNvGrpSpPr>
                <a:grpSpLocks/>
              </p:cNvGrpSpPr>
              <p:nvPr/>
            </p:nvGrpSpPr>
            <p:grpSpPr bwMode="auto">
              <a:xfrm>
                <a:off x="1497" y="3724"/>
                <a:ext cx="268" cy="68"/>
                <a:chOff x="1497" y="3724"/>
                <a:chExt cx="268" cy="68"/>
              </a:xfrm>
            </p:grpSpPr>
            <p:sp>
              <p:nvSpPr>
                <p:cNvPr id="13541" name="Rectangle 331"/>
                <p:cNvSpPr>
                  <a:spLocks noChangeArrowheads="1"/>
                </p:cNvSpPr>
                <p:nvPr/>
              </p:nvSpPr>
              <p:spPr bwMode="auto">
                <a:xfrm>
                  <a:off x="1497" y="3740"/>
                  <a:ext cx="51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2" name="Rectangle 332"/>
                <p:cNvSpPr>
                  <a:spLocks noChangeArrowheads="1"/>
                </p:cNvSpPr>
                <p:nvPr/>
              </p:nvSpPr>
              <p:spPr bwMode="auto">
                <a:xfrm>
                  <a:off x="1497" y="3740"/>
                  <a:ext cx="51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3" name="Rectangle 333"/>
                <p:cNvSpPr>
                  <a:spLocks noChangeArrowheads="1"/>
                </p:cNvSpPr>
                <p:nvPr/>
              </p:nvSpPr>
              <p:spPr bwMode="auto">
                <a:xfrm>
                  <a:off x="1713" y="3724"/>
                  <a:ext cx="52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4" name="Rectangle 334"/>
                <p:cNvSpPr>
                  <a:spLocks noChangeArrowheads="1"/>
                </p:cNvSpPr>
                <p:nvPr/>
              </p:nvSpPr>
              <p:spPr bwMode="auto">
                <a:xfrm>
                  <a:off x="1713" y="3724"/>
                  <a:ext cx="52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05" name="Group 335"/>
              <p:cNvGrpSpPr>
                <a:grpSpLocks/>
              </p:cNvGrpSpPr>
              <p:nvPr/>
            </p:nvGrpSpPr>
            <p:grpSpPr bwMode="auto">
              <a:xfrm>
                <a:off x="1930" y="3238"/>
                <a:ext cx="481" cy="300"/>
                <a:chOff x="1930" y="3238"/>
                <a:chExt cx="481" cy="300"/>
              </a:xfrm>
            </p:grpSpPr>
            <p:sp>
              <p:nvSpPr>
                <p:cNvPr id="13535" name="Rectangle 336"/>
                <p:cNvSpPr>
                  <a:spLocks noChangeArrowheads="1"/>
                </p:cNvSpPr>
                <p:nvPr/>
              </p:nvSpPr>
              <p:spPr bwMode="auto">
                <a:xfrm>
                  <a:off x="1930" y="3491"/>
                  <a:ext cx="52" cy="47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6" name="Rectangle 337"/>
                <p:cNvSpPr>
                  <a:spLocks noChangeArrowheads="1"/>
                </p:cNvSpPr>
                <p:nvPr/>
              </p:nvSpPr>
              <p:spPr bwMode="auto">
                <a:xfrm>
                  <a:off x="1930" y="3491"/>
                  <a:ext cx="52" cy="4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7" name="Rectangle 338"/>
                <p:cNvSpPr>
                  <a:spLocks noChangeArrowheads="1"/>
                </p:cNvSpPr>
                <p:nvPr/>
              </p:nvSpPr>
              <p:spPr bwMode="auto">
                <a:xfrm>
                  <a:off x="2147" y="3357"/>
                  <a:ext cx="47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8" name="Rectangle 339"/>
                <p:cNvSpPr>
                  <a:spLocks noChangeArrowheads="1"/>
                </p:cNvSpPr>
                <p:nvPr/>
              </p:nvSpPr>
              <p:spPr bwMode="auto">
                <a:xfrm>
                  <a:off x="2147" y="3357"/>
                  <a:ext cx="47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9" name="Rectangle 340"/>
                <p:cNvSpPr>
                  <a:spLocks noChangeArrowheads="1"/>
                </p:cNvSpPr>
                <p:nvPr/>
              </p:nvSpPr>
              <p:spPr bwMode="auto">
                <a:xfrm>
                  <a:off x="2364" y="3238"/>
                  <a:ext cx="47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0" name="Rectangle 341"/>
                <p:cNvSpPr>
                  <a:spLocks noChangeArrowheads="1"/>
                </p:cNvSpPr>
                <p:nvPr/>
              </p:nvSpPr>
              <p:spPr bwMode="auto">
                <a:xfrm>
                  <a:off x="2364" y="3238"/>
                  <a:ext cx="47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06" name="Group 342"/>
              <p:cNvGrpSpPr>
                <a:grpSpLocks/>
              </p:cNvGrpSpPr>
              <p:nvPr/>
            </p:nvGrpSpPr>
            <p:grpSpPr bwMode="auto">
              <a:xfrm>
                <a:off x="2581" y="2699"/>
                <a:ext cx="480" cy="404"/>
                <a:chOff x="2581" y="2699"/>
                <a:chExt cx="480" cy="404"/>
              </a:xfrm>
            </p:grpSpPr>
            <p:sp>
              <p:nvSpPr>
                <p:cNvPr id="13529" name="Rectangle 343"/>
                <p:cNvSpPr>
                  <a:spLocks noChangeArrowheads="1"/>
                </p:cNvSpPr>
                <p:nvPr/>
              </p:nvSpPr>
              <p:spPr bwMode="auto">
                <a:xfrm>
                  <a:off x="2581" y="3057"/>
                  <a:ext cx="46" cy="46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0" name="Rectangle 344"/>
                <p:cNvSpPr>
                  <a:spLocks noChangeArrowheads="1"/>
                </p:cNvSpPr>
                <p:nvPr/>
              </p:nvSpPr>
              <p:spPr bwMode="auto">
                <a:xfrm>
                  <a:off x="2581" y="3057"/>
                  <a:ext cx="46" cy="4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1" name="Rectangle 345"/>
                <p:cNvSpPr>
                  <a:spLocks noChangeArrowheads="1"/>
                </p:cNvSpPr>
                <p:nvPr/>
              </p:nvSpPr>
              <p:spPr bwMode="auto">
                <a:xfrm>
                  <a:off x="2798" y="2720"/>
                  <a:ext cx="46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2" name="Rectangle 346"/>
                <p:cNvSpPr>
                  <a:spLocks noChangeArrowheads="1"/>
                </p:cNvSpPr>
                <p:nvPr/>
              </p:nvSpPr>
              <p:spPr bwMode="auto">
                <a:xfrm>
                  <a:off x="2798" y="2720"/>
                  <a:ext cx="46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3" name="Rectangle 347"/>
                <p:cNvSpPr>
                  <a:spLocks noChangeArrowheads="1"/>
                </p:cNvSpPr>
                <p:nvPr/>
              </p:nvSpPr>
              <p:spPr bwMode="auto">
                <a:xfrm>
                  <a:off x="3015" y="2699"/>
                  <a:ext cx="46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4" name="Rectangle 348"/>
                <p:cNvSpPr>
                  <a:spLocks noChangeArrowheads="1"/>
                </p:cNvSpPr>
                <p:nvPr/>
              </p:nvSpPr>
              <p:spPr bwMode="auto">
                <a:xfrm>
                  <a:off x="3015" y="2699"/>
                  <a:ext cx="46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07" name="Group 349"/>
              <p:cNvGrpSpPr>
                <a:grpSpLocks/>
              </p:cNvGrpSpPr>
              <p:nvPr/>
            </p:nvGrpSpPr>
            <p:grpSpPr bwMode="auto">
              <a:xfrm>
                <a:off x="3226" y="2389"/>
                <a:ext cx="486" cy="222"/>
                <a:chOff x="3226" y="2389"/>
                <a:chExt cx="486" cy="222"/>
              </a:xfrm>
            </p:grpSpPr>
            <p:sp>
              <p:nvSpPr>
                <p:cNvPr id="13523" name="Rectangle 350"/>
                <p:cNvSpPr>
                  <a:spLocks noChangeArrowheads="1"/>
                </p:cNvSpPr>
                <p:nvPr/>
              </p:nvSpPr>
              <p:spPr bwMode="auto">
                <a:xfrm>
                  <a:off x="3226" y="2559"/>
                  <a:ext cx="52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4" name="Rectangle 351"/>
                <p:cNvSpPr>
                  <a:spLocks noChangeArrowheads="1"/>
                </p:cNvSpPr>
                <p:nvPr/>
              </p:nvSpPr>
              <p:spPr bwMode="auto">
                <a:xfrm>
                  <a:off x="3226" y="2559"/>
                  <a:ext cx="52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5" name="Rectangle 352"/>
                <p:cNvSpPr>
                  <a:spLocks noChangeArrowheads="1"/>
                </p:cNvSpPr>
                <p:nvPr/>
              </p:nvSpPr>
              <p:spPr bwMode="auto">
                <a:xfrm>
                  <a:off x="3443" y="2425"/>
                  <a:ext cx="52" cy="46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6" name="Rectangle 353"/>
                <p:cNvSpPr>
                  <a:spLocks noChangeArrowheads="1"/>
                </p:cNvSpPr>
                <p:nvPr/>
              </p:nvSpPr>
              <p:spPr bwMode="auto">
                <a:xfrm>
                  <a:off x="3443" y="2425"/>
                  <a:ext cx="52" cy="4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7" name="Rectangle 354"/>
                <p:cNvSpPr>
                  <a:spLocks noChangeArrowheads="1"/>
                </p:cNvSpPr>
                <p:nvPr/>
              </p:nvSpPr>
              <p:spPr bwMode="auto">
                <a:xfrm>
                  <a:off x="3660" y="2389"/>
                  <a:ext cx="52" cy="51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8" name="Rectangle 355"/>
                <p:cNvSpPr>
                  <a:spLocks noChangeArrowheads="1"/>
                </p:cNvSpPr>
                <p:nvPr/>
              </p:nvSpPr>
              <p:spPr bwMode="auto">
                <a:xfrm>
                  <a:off x="3660" y="2389"/>
                  <a:ext cx="52" cy="51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08" name="Group 356"/>
              <p:cNvGrpSpPr>
                <a:grpSpLocks/>
              </p:cNvGrpSpPr>
              <p:nvPr/>
            </p:nvGrpSpPr>
            <p:grpSpPr bwMode="auto">
              <a:xfrm>
                <a:off x="3877" y="2140"/>
                <a:ext cx="268" cy="62"/>
                <a:chOff x="3877" y="2140"/>
                <a:chExt cx="268" cy="62"/>
              </a:xfrm>
            </p:grpSpPr>
            <p:sp>
              <p:nvSpPr>
                <p:cNvPr id="13519" name="Rectangle 357"/>
                <p:cNvSpPr>
                  <a:spLocks noChangeArrowheads="1"/>
                </p:cNvSpPr>
                <p:nvPr/>
              </p:nvSpPr>
              <p:spPr bwMode="auto">
                <a:xfrm>
                  <a:off x="3877" y="2156"/>
                  <a:ext cx="52" cy="46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" name="Rectangle 358"/>
                <p:cNvSpPr>
                  <a:spLocks noChangeArrowheads="1"/>
                </p:cNvSpPr>
                <p:nvPr/>
              </p:nvSpPr>
              <p:spPr bwMode="auto">
                <a:xfrm>
                  <a:off x="3877" y="2156"/>
                  <a:ext cx="52" cy="4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1" name="Rectangle 359"/>
                <p:cNvSpPr>
                  <a:spLocks noChangeArrowheads="1"/>
                </p:cNvSpPr>
                <p:nvPr/>
              </p:nvSpPr>
              <p:spPr bwMode="auto">
                <a:xfrm>
                  <a:off x="4094" y="2140"/>
                  <a:ext cx="51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2" name="Rectangle 360"/>
                <p:cNvSpPr>
                  <a:spLocks noChangeArrowheads="1"/>
                </p:cNvSpPr>
                <p:nvPr/>
              </p:nvSpPr>
              <p:spPr bwMode="auto">
                <a:xfrm>
                  <a:off x="4094" y="2140"/>
                  <a:ext cx="51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09" name="Line 361"/>
              <p:cNvSpPr>
                <a:spLocks noChangeShapeType="1"/>
              </p:cNvSpPr>
              <p:nvPr/>
            </p:nvSpPr>
            <p:spPr bwMode="auto">
              <a:xfrm flipV="1">
                <a:off x="707" y="1327"/>
                <a:ext cx="4709" cy="2941"/>
              </a:xfrm>
              <a:prstGeom prst="line">
                <a:avLst/>
              </a:prstGeom>
              <a:noFill/>
              <a:ln w="0">
                <a:solidFill>
                  <a:srgbClr val="00458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510" name="Group 362"/>
              <p:cNvGrpSpPr>
                <a:grpSpLocks/>
              </p:cNvGrpSpPr>
              <p:nvPr/>
            </p:nvGrpSpPr>
            <p:grpSpPr bwMode="auto">
              <a:xfrm>
                <a:off x="4744" y="1767"/>
                <a:ext cx="47" cy="52"/>
                <a:chOff x="4744" y="1767"/>
                <a:chExt cx="47" cy="52"/>
              </a:xfrm>
            </p:grpSpPr>
            <p:sp>
              <p:nvSpPr>
                <p:cNvPr id="13517" name="Rectangle 363"/>
                <p:cNvSpPr>
                  <a:spLocks noChangeArrowheads="1"/>
                </p:cNvSpPr>
                <p:nvPr/>
              </p:nvSpPr>
              <p:spPr bwMode="auto">
                <a:xfrm>
                  <a:off x="4744" y="1767"/>
                  <a:ext cx="47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8" name="Rectangle 364"/>
                <p:cNvSpPr>
                  <a:spLocks noChangeArrowheads="1"/>
                </p:cNvSpPr>
                <p:nvPr/>
              </p:nvSpPr>
              <p:spPr bwMode="auto">
                <a:xfrm>
                  <a:off x="4744" y="1767"/>
                  <a:ext cx="47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11" name="Group 365"/>
              <p:cNvGrpSpPr>
                <a:grpSpLocks/>
              </p:cNvGrpSpPr>
              <p:nvPr/>
            </p:nvGrpSpPr>
            <p:grpSpPr bwMode="auto">
              <a:xfrm>
                <a:off x="4528" y="1923"/>
                <a:ext cx="46" cy="46"/>
                <a:chOff x="4528" y="1923"/>
                <a:chExt cx="46" cy="46"/>
              </a:xfrm>
            </p:grpSpPr>
            <p:sp>
              <p:nvSpPr>
                <p:cNvPr id="13515" name="Rectangle 366"/>
                <p:cNvSpPr>
                  <a:spLocks noChangeArrowheads="1"/>
                </p:cNvSpPr>
                <p:nvPr/>
              </p:nvSpPr>
              <p:spPr bwMode="auto">
                <a:xfrm>
                  <a:off x="4528" y="1923"/>
                  <a:ext cx="46" cy="46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6" name="Rectangle 367"/>
                <p:cNvSpPr>
                  <a:spLocks noChangeArrowheads="1"/>
                </p:cNvSpPr>
                <p:nvPr/>
              </p:nvSpPr>
              <p:spPr bwMode="auto">
                <a:xfrm>
                  <a:off x="4528" y="1923"/>
                  <a:ext cx="46" cy="4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12" name="Group 368"/>
              <p:cNvGrpSpPr>
                <a:grpSpLocks/>
              </p:cNvGrpSpPr>
              <p:nvPr/>
            </p:nvGrpSpPr>
            <p:grpSpPr bwMode="auto">
              <a:xfrm>
                <a:off x="4311" y="2104"/>
                <a:ext cx="46" cy="52"/>
                <a:chOff x="4311" y="2104"/>
                <a:chExt cx="46" cy="52"/>
              </a:xfrm>
            </p:grpSpPr>
            <p:sp>
              <p:nvSpPr>
                <p:cNvPr id="13513" name="Rectangle 369"/>
                <p:cNvSpPr>
                  <a:spLocks noChangeArrowheads="1"/>
                </p:cNvSpPr>
                <p:nvPr/>
              </p:nvSpPr>
              <p:spPr bwMode="auto">
                <a:xfrm>
                  <a:off x="4311" y="2104"/>
                  <a:ext cx="46" cy="52"/>
                </a:xfrm>
                <a:prstGeom prst="rect">
                  <a:avLst/>
                </a:prstGeom>
                <a:solidFill>
                  <a:srgbClr val="0045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4" name="Rectangle 370"/>
                <p:cNvSpPr>
                  <a:spLocks noChangeArrowheads="1"/>
                </p:cNvSpPr>
                <p:nvPr/>
              </p:nvSpPr>
              <p:spPr bwMode="auto">
                <a:xfrm>
                  <a:off x="4311" y="2104"/>
                  <a:ext cx="46" cy="5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455" name="Group 402"/>
          <p:cNvGrpSpPr>
            <a:grpSpLocks/>
          </p:cNvGrpSpPr>
          <p:nvPr/>
        </p:nvGrpSpPr>
        <p:grpSpPr bwMode="auto">
          <a:xfrm>
            <a:off x="912813" y="3679825"/>
            <a:ext cx="6907212" cy="2206625"/>
            <a:chOff x="634" y="2555"/>
            <a:chExt cx="4797" cy="1532"/>
          </a:xfrm>
        </p:grpSpPr>
        <p:grpSp>
          <p:nvGrpSpPr>
            <p:cNvPr id="13478" name="Group 376"/>
            <p:cNvGrpSpPr>
              <a:grpSpLocks/>
            </p:cNvGrpSpPr>
            <p:nvPr/>
          </p:nvGrpSpPr>
          <p:grpSpPr bwMode="auto">
            <a:xfrm>
              <a:off x="634" y="4035"/>
              <a:ext cx="47" cy="52"/>
              <a:chOff x="634" y="4035"/>
              <a:chExt cx="47" cy="52"/>
            </a:xfrm>
          </p:grpSpPr>
          <p:sp>
            <p:nvSpPr>
              <p:cNvPr id="13494" name="Line 377"/>
              <p:cNvSpPr>
                <a:spLocks noChangeShapeType="1"/>
              </p:cNvSpPr>
              <p:nvPr/>
            </p:nvSpPr>
            <p:spPr bwMode="auto">
              <a:xfrm>
                <a:off x="634" y="4045"/>
                <a:ext cx="47" cy="0"/>
              </a:xfrm>
              <a:prstGeom prst="line">
                <a:avLst/>
              </a:prstGeom>
              <a:noFill/>
              <a:ln w="0">
                <a:solidFill>
                  <a:srgbClr val="B3B3B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Freeform 378"/>
              <p:cNvSpPr>
                <a:spLocks/>
              </p:cNvSpPr>
              <p:nvPr/>
            </p:nvSpPr>
            <p:spPr bwMode="auto">
              <a:xfrm>
                <a:off x="634" y="4035"/>
                <a:ext cx="47" cy="52"/>
              </a:xfrm>
              <a:custGeom>
                <a:avLst/>
                <a:gdLst>
                  <a:gd name="T0" fmla="*/ 0 w 47"/>
                  <a:gd name="T1" fmla="*/ 0 h 52"/>
                  <a:gd name="T2" fmla="*/ 21 w 47"/>
                  <a:gd name="T3" fmla="*/ 52 h 52"/>
                  <a:gd name="T4" fmla="*/ 47 w 47"/>
                  <a:gd name="T5" fmla="*/ 0 h 52"/>
                  <a:gd name="T6" fmla="*/ 0 w 47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52"/>
                  <a:gd name="T14" fmla="*/ 47 w 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52">
                    <a:moveTo>
                      <a:pt x="0" y="0"/>
                    </a:moveTo>
                    <a:lnTo>
                      <a:pt x="21" y="52"/>
                    </a:ln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Freeform 379"/>
              <p:cNvSpPr>
                <a:spLocks/>
              </p:cNvSpPr>
              <p:nvPr/>
            </p:nvSpPr>
            <p:spPr bwMode="auto">
              <a:xfrm>
                <a:off x="634" y="4035"/>
                <a:ext cx="47" cy="52"/>
              </a:xfrm>
              <a:custGeom>
                <a:avLst/>
                <a:gdLst>
                  <a:gd name="T0" fmla="*/ 0 w 47"/>
                  <a:gd name="T1" fmla="*/ 0 h 52"/>
                  <a:gd name="T2" fmla="*/ 21 w 47"/>
                  <a:gd name="T3" fmla="*/ 52 h 52"/>
                  <a:gd name="T4" fmla="*/ 47 w 47"/>
                  <a:gd name="T5" fmla="*/ 0 h 52"/>
                  <a:gd name="T6" fmla="*/ 0 w 47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52"/>
                  <a:gd name="T14" fmla="*/ 47 w 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52">
                    <a:moveTo>
                      <a:pt x="0" y="0"/>
                    </a:moveTo>
                    <a:lnTo>
                      <a:pt x="21" y="52"/>
                    </a:lnTo>
                    <a:lnTo>
                      <a:pt x="4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79" name="Group 380"/>
            <p:cNvGrpSpPr>
              <a:grpSpLocks/>
            </p:cNvGrpSpPr>
            <p:nvPr/>
          </p:nvGrpSpPr>
          <p:grpSpPr bwMode="auto">
            <a:xfrm>
              <a:off x="1713" y="3642"/>
              <a:ext cx="269" cy="62"/>
              <a:chOff x="1713" y="3642"/>
              <a:chExt cx="269" cy="62"/>
            </a:xfrm>
          </p:grpSpPr>
          <p:sp>
            <p:nvSpPr>
              <p:cNvPr id="13490" name="Freeform 381"/>
              <p:cNvSpPr>
                <a:spLocks/>
              </p:cNvSpPr>
              <p:nvPr/>
            </p:nvSpPr>
            <p:spPr bwMode="auto">
              <a:xfrm>
                <a:off x="1713" y="3652"/>
                <a:ext cx="52" cy="52"/>
              </a:xfrm>
              <a:custGeom>
                <a:avLst/>
                <a:gdLst>
                  <a:gd name="T0" fmla="*/ 0 w 52"/>
                  <a:gd name="T1" fmla="*/ 0 h 52"/>
                  <a:gd name="T2" fmla="*/ 26 w 52"/>
                  <a:gd name="T3" fmla="*/ 52 h 52"/>
                  <a:gd name="T4" fmla="*/ 52 w 52"/>
                  <a:gd name="T5" fmla="*/ 0 h 52"/>
                  <a:gd name="T6" fmla="*/ 0 w 52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2"/>
                  <a:gd name="T14" fmla="*/ 52 w 52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2">
                    <a:moveTo>
                      <a:pt x="0" y="0"/>
                    </a:moveTo>
                    <a:lnTo>
                      <a:pt x="26" y="52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" name="Freeform 382"/>
              <p:cNvSpPr>
                <a:spLocks/>
              </p:cNvSpPr>
              <p:nvPr/>
            </p:nvSpPr>
            <p:spPr bwMode="auto">
              <a:xfrm>
                <a:off x="1713" y="3652"/>
                <a:ext cx="52" cy="52"/>
              </a:xfrm>
              <a:custGeom>
                <a:avLst/>
                <a:gdLst>
                  <a:gd name="T0" fmla="*/ 0 w 52"/>
                  <a:gd name="T1" fmla="*/ 0 h 52"/>
                  <a:gd name="T2" fmla="*/ 26 w 52"/>
                  <a:gd name="T3" fmla="*/ 52 h 52"/>
                  <a:gd name="T4" fmla="*/ 52 w 52"/>
                  <a:gd name="T5" fmla="*/ 0 h 52"/>
                  <a:gd name="T6" fmla="*/ 0 w 52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2"/>
                  <a:gd name="T14" fmla="*/ 52 w 52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2">
                    <a:moveTo>
                      <a:pt x="0" y="0"/>
                    </a:moveTo>
                    <a:lnTo>
                      <a:pt x="26" y="52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Freeform 383"/>
              <p:cNvSpPr>
                <a:spLocks/>
              </p:cNvSpPr>
              <p:nvPr/>
            </p:nvSpPr>
            <p:spPr bwMode="auto">
              <a:xfrm>
                <a:off x="1930" y="3642"/>
                <a:ext cx="52" cy="46"/>
              </a:xfrm>
              <a:custGeom>
                <a:avLst/>
                <a:gdLst>
                  <a:gd name="T0" fmla="*/ 0 w 52"/>
                  <a:gd name="T1" fmla="*/ 0 h 46"/>
                  <a:gd name="T2" fmla="*/ 26 w 52"/>
                  <a:gd name="T3" fmla="*/ 46 h 46"/>
                  <a:gd name="T4" fmla="*/ 52 w 52"/>
                  <a:gd name="T5" fmla="*/ 0 h 46"/>
                  <a:gd name="T6" fmla="*/ 0 w 52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46"/>
                  <a:gd name="T14" fmla="*/ 52 w 52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46">
                    <a:moveTo>
                      <a:pt x="0" y="0"/>
                    </a:moveTo>
                    <a:lnTo>
                      <a:pt x="26" y="46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Freeform 384"/>
              <p:cNvSpPr>
                <a:spLocks/>
              </p:cNvSpPr>
              <p:nvPr/>
            </p:nvSpPr>
            <p:spPr bwMode="auto">
              <a:xfrm>
                <a:off x="1930" y="3642"/>
                <a:ext cx="52" cy="46"/>
              </a:xfrm>
              <a:custGeom>
                <a:avLst/>
                <a:gdLst>
                  <a:gd name="T0" fmla="*/ 0 w 52"/>
                  <a:gd name="T1" fmla="*/ 0 h 46"/>
                  <a:gd name="T2" fmla="*/ 26 w 52"/>
                  <a:gd name="T3" fmla="*/ 46 h 46"/>
                  <a:gd name="T4" fmla="*/ 52 w 52"/>
                  <a:gd name="T5" fmla="*/ 0 h 46"/>
                  <a:gd name="T6" fmla="*/ 0 w 52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46"/>
                  <a:gd name="T14" fmla="*/ 52 w 52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46">
                    <a:moveTo>
                      <a:pt x="0" y="0"/>
                    </a:moveTo>
                    <a:lnTo>
                      <a:pt x="26" y="46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0" name="Group 385"/>
            <p:cNvGrpSpPr>
              <a:grpSpLocks/>
            </p:cNvGrpSpPr>
            <p:nvPr/>
          </p:nvGrpSpPr>
          <p:grpSpPr bwMode="auto">
            <a:xfrm>
              <a:off x="3226" y="3072"/>
              <a:ext cx="486" cy="192"/>
              <a:chOff x="3226" y="3072"/>
              <a:chExt cx="486" cy="192"/>
            </a:xfrm>
          </p:grpSpPr>
          <p:sp>
            <p:nvSpPr>
              <p:cNvPr id="13484" name="Freeform 386"/>
              <p:cNvSpPr>
                <a:spLocks/>
              </p:cNvSpPr>
              <p:nvPr/>
            </p:nvSpPr>
            <p:spPr bwMode="auto">
              <a:xfrm>
                <a:off x="3226" y="3212"/>
                <a:ext cx="52" cy="52"/>
              </a:xfrm>
              <a:custGeom>
                <a:avLst/>
                <a:gdLst>
                  <a:gd name="T0" fmla="*/ 0 w 52"/>
                  <a:gd name="T1" fmla="*/ 0 h 52"/>
                  <a:gd name="T2" fmla="*/ 26 w 52"/>
                  <a:gd name="T3" fmla="*/ 52 h 52"/>
                  <a:gd name="T4" fmla="*/ 52 w 52"/>
                  <a:gd name="T5" fmla="*/ 0 h 52"/>
                  <a:gd name="T6" fmla="*/ 0 w 52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2"/>
                  <a:gd name="T14" fmla="*/ 52 w 52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2">
                    <a:moveTo>
                      <a:pt x="0" y="0"/>
                    </a:moveTo>
                    <a:lnTo>
                      <a:pt x="26" y="52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Freeform 387"/>
              <p:cNvSpPr>
                <a:spLocks/>
              </p:cNvSpPr>
              <p:nvPr/>
            </p:nvSpPr>
            <p:spPr bwMode="auto">
              <a:xfrm>
                <a:off x="3226" y="3212"/>
                <a:ext cx="52" cy="52"/>
              </a:xfrm>
              <a:custGeom>
                <a:avLst/>
                <a:gdLst>
                  <a:gd name="T0" fmla="*/ 0 w 52"/>
                  <a:gd name="T1" fmla="*/ 0 h 52"/>
                  <a:gd name="T2" fmla="*/ 26 w 52"/>
                  <a:gd name="T3" fmla="*/ 52 h 52"/>
                  <a:gd name="T4" fmla="*/ 52 w 52"/>
                  <a:gd name="T5" fmla="*/ 0 h 52"/>
                  <a:gd name="T6" fmla="*/ 0 w 52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2"/>
                  <a:gd name="T14" fmla="*/ 52 w 52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2">
                    <a:moveTo>
                      <a:pt x="0" y="0"/>
                    </a:moveTo>
                    <a:lnTo>
                      <a:pt x="26" y="52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" name="Freeform 388"/>
              <p:cNvSpPr>
                <a:spLocks/>
              </p:cNvSpPr>
              <p:nvPr/>
            </p:nvSpPr>
            <p:spPr bwMode="auto">
              <a:xfrm>
                <a:off x="3443" y="3155"/>
                <a:ext cx="52" cy="46"/>
              </a:xfrm>
              <a:custGeom>
                <a:avLst/>
                <a:gdLst>
                  <a:gd name="T0" fmla="*/ 0 w 52"/>
                  <a:gd name="T1" fmla="*/ 0 h 46"/>
                  <a:gd name="T2" fmla="*/ 26 w 52"/>
                  <a:gd name="T3" fmla="*/ 46 h 46"/>
                  <a:gd name="T4" fmla="*/ 52 w 52"/>
                  <a:gd name="T5" fmla="*/ 0 h 46"/>
                  <a:gd name="T6" fmla="*/ 0 w 52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46"/>
                  <a:gd name="T14" fmla="*/ 52 w 52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46">
                    <a:moveTo>
                      <a:pt x="0" y="0"/>
                    </a:moveTo>
                    <a:lnTo>
                      <a:pt x="26" y="46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" name="Freeform 389"/>
              <p:cNvSpPr>
                <a:spLocks/>
              </p:cNvSpPr>
              <p:nvPr/>
            </p:nvSpPr>
            <p:spPr bwMode="auto">
              <a:xfrm>
                <a:off x="3443" y="3155"/>
                <a:ext cx="52" cy="46"/>
              </a:xfrm>
              <a:custGeom>
                <a:avLst/>
                <a:gdLst>
                  <a:gd name="T0" fmla="*/ 0 w 52"/>
                  <a:gd name="T1" fmla="*/ 0 h 46"/>
                  <a:gd name="T2" fmla="*/ 26 w 52"/>
                  <a:gd name="T3" fmla="*/ 46 h 46"/>
                  <a:gd name="T4" fmla="*/ 52 w 52"/>
                  <a:gd name="T5" fmla="*/ 0 h 46"/>
                  <a:gd name="T6" fmla="*/ 0 w 52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46"/>
                  <a:gd name="T14" fmla="*/ 52 w 52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46">
                    <a:moveTo>
                      <a:pt x="0" y="0"/>
                    </a:moveTo>
                    <a:lnTo>
                      <a:pt x="26" y="46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Freeform 390"/>
              <p:cNvSpPr>
                <a:spLocks/>
              </p:cNvSpPr>
              <p:nvPr/>
            </p:nvSpPr>
            <p:spPr bwMode="auto">
              <a:xfrm>
                <a:off x="3660" y="3072"/>
                <a:ext cx="52" cy="52"/>
              </a:xfrm>
              <a:custGeom>
                <a:avLst/>
                <a:gdLst>
                  <a:gd name="T0" fmla="*/ 0 w 52"/>
                  <a:gd name="T1" fmla="*/ 0 h 52"/>
                  <a:gd name="T2" fmla="*/ 26 w 52"/>
                  <a:gd name="T3" fmla="*/ 52 h 52"/>
                  <a:gd name="T4" fmla="*/ 52 w 52"/>
                  <a:gd name="T5" fmla="*/ 0 h 52"/>
                  <a:gd name="T6" fmla="*/ 0 w 52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2"/>
                  <a:gd name="T14" fmla="*/ 52 w 52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2">
                    <a:moveTo>
                      <a:pt x="0" y="0"/>
                    </a:moveTo>
                    <a:lnTo>
                      <a:pt x="26" y="52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" name="Freeform 391"/>
              <p:cNvSpPr>
                <a:spLocks/>
              </p:cNvSpPr>
              <p:nvPr/>
            </p:nvSpPr>
            <p:spPr bwMode="auto">
              <a:xfrm>
                <a:off x="3660" y="3072"/>
                <a:ext cx="52" cy="52"/>
              </a:xfrm>
              <a:custGeom>
                <a:avLst/>
                <a:gdLst>
                  <a:gd name="T0" fmla="*/ 0 w 52"/>
                  <a:gd name="T1" fmla="*/ 0 h 52"/>
                  <a:gd name="T2" fmla="*/ 26 w 52"/>
                  <a:gd name="T3" fmla="*/ 52 h 52"/>
                  <a:gd name="T4" fmla="*/ 52 w 52"/>
                  <a:gd name="T5" fmla="*/ 0 h 52"/>
                  <a:gd name="T6" fmla="*/ 0 w 52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2"/>
                  <a:gd name="T14" fmla="*/ 52 w 52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2">
                    <a:moveTo>
                      <a:pt x="0" y="0"/>
                    </a:moveTo>
                    <a:lnTo>
                      <a:pt x="26" y="52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81" name="Line 392"/>
            <p:cNvSpPr>
              <a:spLocks noChangeShapeType="1"/>
            </p:cNvSpPr>
            <p:nvPr/>
          </p:nvSpPr>
          <p:spPr bwMode="auto">
            <a:xfrm flipV="1">
              <a:off x="655" y="2555"/>
              <a:ext cx="4776" cy="1496"/>
            </a:xfrm>
            <a:prstGeom prst="line">
              <a:avLst/>
            </a:prstGeom>
            <a:noFill/>
            <a:ln w="0">
              <a:solidFill>
                <a:srgbClr val="FFD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5" name="Text Box 393"/>
            <p:cNvSpPr txBox="1">
              <a:spLocks noChangeArrowheads="1"/>
            </p:cNvSpPr>
            <p:nvPr/>
          </p:nvSpPr>
          <p:spPr bwMode="auto">
            <a:xfrm>
              <a:off x="2407" y="3598"/>
              <a:ext cx="1105" cy="4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Calibri"/>
                  <a:ea typeface="ヒラギノ角ゴ ProN W3" pitchFamily="32" charset="-128"/>
                  <a:cs typeface="Calibri"/>
                  <a:sym typeface="Arial" pitchFamily="32" charset="0"/>
                </a:rPr>
                <a:t>Pre-</a:t>
              </a:r>
              <a:r>
                <a:rPr lang="en-US" sz="1300" dirty="0" err="1">
                  <a:latin typeface="Calibri"/>
                  <a:ea typeface="ヒラギノ角ゴ ProN W3" pitchFamily="32" charset="-128"/>
                  <a:cs typeface="Calibri"/>
                  <a:sym typeface="Arial" pitchFamily="32" charset="0"/>
                </a:rPr>
                <a:t>nextgen</a:t>
              </a:r>
              <a:r>
                <a:rPr lang="en-US" sz="1300" dirty="0">
                  <a:latin typeface="Calibri"/>
                  <a:ea typeface="ヒラギノ角ゴ ProN W3" pitchFamily="32" charset="-128"/>
                  <a:cs typeface="Calibri"/>
                  <a:sym typeface="Arial" pitchFamily="32" charset="0"/>
                </a:rPr>
                <a:t> sequencing (</a:t>
              </a:r>
              <a:r>
                <a:rPr lang="en-US" sz="1300" dirty="0" err="1">
                  <a:latin typeface="Calibri"/>
                  <a:ea typeface="ヒラギノ角ゴ ProN W3" pitchFamily="32" charset="-128"/>
                  <a:cs typeface="Calibri"/>
                  <a:sym typeface="Arial" pitchFamily="32" charset="0"/>
                </a:rPr>
                <a:t>bp</a:t>
              </a:r>
              <a:r>
                <a:rPr lang="en-US" sz="1300" dirty="0">
                  <a:latin typeface="Calibri"/>
                  <a:ea typeface="ヒラギノ角ゴ ProN W3" pitchFamily="32" charset="-128"/>
                  <a:cs typeface="Calibri"/>
                  <a:sym typeface="Arial" pitchFamily="32" charset="0"/>
                </a:rPr>
                <a:t>/$)</a:t>
              </a:r>
            </a:p>
            <a:p>
              <a:pPr>
                <a:defRPr/>
              </a:pPr>
              <a:r>
                <a:rPr lang="en-US" sz="1100" i="1" dirty="0">
                  <a:latin typeface="Calibri"/>
                  <a:ea typeface="ヒラギノ角ゴ ProN W3" pitchFamily="32" charset="-128"/>
                  <a:cs typeface="Calibri"/>
                  <a:sym typeface="Arial" pitchFamily="32" charset="0"/>
                </a:rPr>
                <a:t>Doubling time=19 mo</a:t>
              </a:r>
            </a:p>
          </p:txBody>
        </p:sp>
        <p:sp>
          <p:nvSpPr>
            <p:cNvPr id="13483" name="Line 394"/>
            <p:cNvSpPr>
              <a:spLocks noChangeShapeType="1"/>
            </p:cNvSpPr>
            <p:nvPr/>
          </p:nvSpPr>
          <p:spPr bwMode="auto">
            <a:xfrm flipV="1">
              <a:off x="2839" y="338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401"/>
          <p:cNvGrpSpPr>
            <a:grpSpLocks/>
          </p:cNvGrpSpPr>
          <p:nvPr/>
        </p:nvGrpSpPr>
        <p:grpSpPr bwMode="auto">
          <a:xfrm>
            <a:off x="5184775" y="1201738"/>
            <a:ext cx="2532063" cy="3817937"/>
            <a:chOff x="3601" y="835"/>
            <a:chExt cx="1758" cy="2651"/>
          </a:xfrm>
        </p:grpSpPr>
        <p:sp>
          <p:nvSpPr>
            <p:cNvPr id="3304" name="Text Box 232"/>
            <p:cNvSpPr txBox="1">
              <a:spLocks noChangeArrowheads="1"/>
            </p:cNvSpPr>
            <p:nvPr/>
          </p:nvSpPr>
          <p:spPr bwMode="auto">
            <a:xfrm>
              <a:off x="4069" y="3016"/>
              <a:ext cx="1006" cy="4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300" dirty="0" err="1">
                  <a:latin typeface="Calibri"/>
                  <a:ea typeface="ヒラギノ角ゴ ProN W3" pitchFamily="-110" charset="-128"/>
                  <a:cs typeface="Calibri"/>
                  <a:sym typeface="Arial" pitchFamily="-110" charset="0"/>
                </a:rPr>
                <a:t>Nextgen</a:t>
              </a:r>
              <a:r>
                <a:rPr lang="en-US" sz="1300" dirty="0">
                  <a:latin typeface="Calibri"/>
                  <a:ea typeface="ヒラギノ角ゴ ProN W3" pitchFamily="-110" charset="-128"/>
                  <a:cs typeface="Calibri"/>
                  <a:sym typeface="Arial" pitchFamily="-110" charset="0"/>
                </a:rPr>
                <a:t> sequencing (</a:t>
              </a:r>
              <a:r>
                <a:rPr lang="en-US" sz="1300" dirty="0" err="1">
                  <a:latin typeface="Calibri"/>
                  <a:ea typeface="ヒラギノ角ゴ ProN W3" pitchFamily="-110" charset="-128"/>
                  <a:cs typeface="Calibri"/>
                  <a:sym typeface="Arial" pitchFamily="-110" charset="0"/>
                </a:rPr>
                <a:t>bp</a:t>
              </a:r>
              <a:r>
                <a:rPr lang="en-US" sz="1300" dirty="0">
                  <a:latin typeface="Calibri"/>
                  <a:ea typeface="ヒラギノ角ゴ ProN W3" pitchFamily="-110" charset="-128"/>
                  <a:cs typeface="Calibri"/>
                  <a:sym typeface="Arial" pitchFamily="-110" charset="0"/>
                </a:rPr>
                <a:t>/$)</a:t>
              </a:r>
            </a:p>
            <a:p>
              <a:pPr>
                <a:defRPr/>
              </a:pPr>
              <a:r>
                <a:rPr lang="en-US" sz="1100" i="1" dirty="0">
                  <a:latin typeface="Calibri"/>
                  <a:ea typeface="ヒラギノ角ゴ ProN W3" pitchFamily="-110" charset="-128"/>
                  <a:cs typeface="Calibri"/>
                  <a:sym typeface="Arial" pitchFamily="-110" charset="0"/>
                </a:rPr>
                <a:t>Doubling time=4 mo0</a:t>
              </a:r>
            </a:p>
          </p:txBody>
        </p:sp>
        <p:sp>
          <p:nvSpPr>
            <p:cNvPr id="13460" name="Line 233"/>
            <p:cNvSpPr>
              <a:spLocks noChangeShapeType="1"/>
            </p:cNvSpPr>
            <p:nvPr/>
          </p:nvSpPr>
          <p:spPr bwMode="auto">
            <a:xfrm flipH="1" flipV="1">
              <a:off x="4069" y="2687"/>
              <a:ext cx="48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61" name="Group 400"/>
            <p:cNvGrpSpPr>
              <a:grpSpLocks/>
            </p:cNvGrpSpPr>
            <p:nvPr/>
          </p:nvGrpSpPr>
          <p:grpSpPr bwMode="auto">
            <a:xfrm>
              <a:off x="3601" y="835"/>
              <a:ext cx="1758" cy="2362"/>
              <a:chOff x="3601" y="835"/>
              <a:chExt cx="1758" cy="2362"/>
            </a:xfrm>
          </p:grpSpPr>
          <p:grpSp>
            <p:nvGrpSpPr>
              <p:cNvPr id="13462" name="Group 395"/>
              <p:cNvGrpSpPr>
                <a:grpSpLocks/>
              </p:cNvGrpSpPr>
              <p:nvPr/>
            </p:nvGrpSpPr>
            <p:grpSpPr bwMode="auto">
              <a:xfrm>
                <a:off x="3877" y="2870"/>
                <a:ext cx="52" cy="47"/>
                <a:chOff x="3877" y="2870"/>
                <a:chExt cx="52" cy="47"/>
              </a:xfrm>
            </p:grpSpPr>
            <p:sp>
              <p:nvSpPr>
                <p:cNvPr id="13476" name="Freeform 211"/>
                <p:cNvSpPr>
                  <a:spLocks/>
                </p:cNvSpPr>
                <p:nvPr/>
              </p:nvSpPr>
              <p:spPr bwMode="auto">
                <a:xfrm>
                  <a:off x="3877" y="2870"/>
                  <a:ext cx="52" cy="47"/>
                </a:xfrm>
                <a:custGeom>
                  <a:avLst/>
                  <a:gdLst>
                    <a:gd name="T0" fmla="*/ 0 w 52"/>
                    <a:gd name="T1" fmla="*/ 26 h 47"/>
                    <a:gd name="T2" fmla="*/ 26 w 52"/>
                    <a:gd name="T3" fmla="*/ 47 h 47"/>
                    <a:gd name="T4" fmla="*/ 52 w 52"/>
                    <a:gd name="T5" fmla="*/ 26 h 47"/>
                    <a:gd name="T6" fmla="*/ 26 w 52"/>
                    <a:gd name="T7" fmla="*/ 0 h 47"/>
                    <a:gd name="T8" fmla="*/ 0 w 52"/>
                    <a:gd name="T9" fmla="*/ 2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47"/>
                    <a:gd name="T17" fmla="*/ 52 w 52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47">
                      <a:moveTo>
                        <a:pt x="0" y="26"/>
                      </a:moveTo>
                      <a:lnTo>
                        <a:pt x="26" y="47"/>
                      </a:lnTo>
                      <a:lnTo>
                        <a:pt x="52" y="26"/>
                      </a:lnTo>
                      <a:lnTo>
                        <a:pt x="26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42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7" name="Freeform 212"/>
                <p:cNvSpPr>
                  <a:spLocks/>
                </p:cNvSpPr>
                <p:nvPr/>
              </p:nvSpPr>
              <p:spPr bwMode="auto">
                <a:xfrm>
                  <a:off x="3877" y="2870"/>
                  <a:ext cx="52" cy="47"/>
                </a:xfrm>
                <a:custGeom>
                  <a:avLst/>
                  <a:gdLst>
                    <a:gd name="T0" fmla="*/ 0 w 52"/>
                    <a:gd name="T1" fmla="*/ 26 h 47"/>
                    <a:gd name="T2" fmla="*/ 26 w 52"/>
                    <a:gd name="T3" fmla="*/ 47 h 47"/>
                    <a:gd name="T4" fmla="*/ 52 w 52"/>
                    <a:gd name="T5" fmla="*/ 26 h 47"/>
                    <a:gd name="T6" fmla="*/ 26 w 52"/>
                    <a:gd name="T7" fmla="*/ 0 h 47"/>
                    <a:gd name="T8" fmla="*/ 0 w 52"/>
                    <a:gd name="T9" fmla="*/ 2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47"/>
                    <a:gd name="T17" fmla="*/ 52 w 52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47">
                      <a:moveTo>
                        <a:pt x="0" y="26"/>
                      </a:moveTo>
                      <a:lnTo>
                        <a:pt x="26" y="47"/>
                      </a:lnTo>
                      <a:lnTo>
                        <a:pt x="52" y="26"/>
                      </a:lnTo>
                      <a:lnTo>
                        <a:pt x="26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63" name="Group 396"/>
              <p:cNvGrpSpPr>
                <a:grpSpLocks/>
              </p:cNvGrpSpPr>
              <p:nvPr/>
            </p:nvGrpSpPr>
            <p:grpSpPr bwMode="auto">
              <a:xfrm>
                <a:off x="4094" y="2368"/>
                <a:ext cx="51" cy="46"/>
                <a:chOff x="4094" y="2368"/>
                <a:chExt cx="51" cy="46"/>
              </a:xfrm>
            </p:grpSpPr>
            <p:sp>
              <p:nvSpPr>
                <p:cNvPr id="13474" name="Freeform 213"/>
                <p:cNvSpPr>
                  <a:spLocks/>
                </p:cNvSpPr>
                <p:nvPr/>
              </p:nvSpPr>
              <p:spPr bwMode="auto">
                <a:xfrm>
                  <a:off x="4094" y="2368"/>
                  <a:ext cx="51" cy="46"/>
                </a:xfrm>
                <a:custGeom>
                  <a:avLst/>
                  <a:gdLst>
                    <a:gd name="T0" fmla="*/ 0 w 51"/>
                    <a:gd name="T1" fmla="*/ 26 h 46"/>
                    <a:gd name="T2" fmla="*/ 26 w 51"/>
                    <a:gd name="T3" fmla="*/ 46 h 46"/>
                    <a:gd name="T4" fmla="*/ 51 w 51"/>
                    <a:gd name="T5" fmla="*/ 26 h 46"/>
                    <a:gd name="T6" fmla="*/ 26 w 51"/>
                    <a:gd name="T7" fmla="*/ 0 h 46"/>
                    <a:gd name="T8" fmla="*/ 0 w 51"/>
                    <a:gd name="T9" fmla="*/ 26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6"/>
                    <a:gd name="T17" fmla="*/ 51 w 51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6">
                      <a:moveTo>
                        <a:pt x="0" y="26"/>
                      </a:moveTo>
                      <a:lnTo>
                        <a:pt x="26" y="46"/>
                      </a:lnTo>
                      <a:lnTo>
                        <a:pt x="51" y="26"/>
                      </a:lnTo>
                      <a:lnTo>
                        <a:pt x="26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42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5" name="Freeform 214"/>
                <p:cNvSpPr>
                  <a:spLocks/>
                </p:cNvSpPr>
                <p:nvPr/>
              </p:nvSpPr>
              <p:spPr bwMode="auto">
                <a:xfrm>
                  <a:off x="4094" y="2368"/>
                  <a:ext cx="51" cy="46"/>
                </a:xfrm>
                <a:custGeom>
                  <a:avLst/>
                  <a:gdLst>
                    <a:gd name="T0" fmla="*/ 0 w 51"/>
                    <a:gd name="T1" fmla="*/ 26 h 46"/>
                    <a:gd name="T2" fmla="*/ 26 w 51"/>
                    <a:gd name="T3" fmla="*/ 46 h 46"/>
                    <a:gd name="T4" fmla="*/ 51 w 51"/>
                    <a:gd name="T5" fmla="*/ 26 h 46"/>
                    <a:gd name="T6" fmla="*/ 26 w 51"/>
                    <a:gd name="T7" fmla="*/ 0 h 46"/>
                    <a:gd name="T8" fmla="*/ 0 w 51"/>
                    <a:gd name="T9" fmla="*/ 26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6"/>
                    <a:gd name="T17" fmla="*/ 51 w 51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6">
                      <a:moveTo>
                        <a:pt x="0" y="26"/>
                      </a:moveTo>
                      <a:lnTo>
                        <a:pt x="26" y="46"/>
                      </a:lnTo>
                      <a:lnTo>
                        <a:pt x="51" y="26"/>
                      </a:lnTo>
                      <a:lnTo>
                        <a:pt x="26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64" name="Group 397"/>
              <p:cNvGrpSpPr>
                <a:grpSpLocks/>
              </p:cNvGrpSpPr>
              <p:nvPr/>
            </p:nvGrpSpPr>
            <p:grpSpPr bwMode="auto">
              <a:xfrm>
                <a:off x="4311" y="2135"/>
                <a:ext cx="46" cy="52"/>
                <a:chOff x="4311" y="2135"/>
                <a:chExt cx="46" cy="52"/>
              </a:xfrm>
            </p:grpSpPr>
            <p:sp>
              <p:nvSpPr>
                <p:cNvPr id="13472" name="Freeform 215"/>
                <p:cNvSpPr>
                  <a:spLocks/>
                </p:cNvSpPr>
                <p:nvPr/>
              </p:nvSpPr>
              <p:spPr bwMode="auto">
                <a:xfrm>
                  <a:off x="4311" y="2135"/>
                  <a:ext cx="46" cy="52"/>
                </a:xfrm>
                <a:custGeom>
                  <a:avLst/>
                  <a:gdLst>
                    <a:gd name="T0" fmla="*/ 0 w 46"/>
                    <a:gd name="T1" fmla="*/ 26 h 52"/>
                    <a:gd name="T2" fmla="*/ 25 w 46"/>
                    <a:gd name="T3" fmla="*/ 52 h 52"/>
                    <a:gd name="T4" fmla="*/ 46 w 46"/>
                    <a:gd name="T5" fmla="*/ 26 h 52"/>
                    <a:gd name="T6" fmla="*/ 25 w 46"/>
                    <a:gd name="T7" fmla="*/ 0 h 52"/>
                    <a:gd name="T8" fmla="*/ 0 w 46"/>
                    <a:gd name="T9" fmla="*/ 26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52"/>
                    <a:gd name="T17" fmla="*/ 46 w 4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52">
                      <a:moveTo>
                        <a:pt x="0" y="26"/>
                      </a:moveTo>
                      <a:lnTo>
                        <a:pt x="25" y="52"/>
                      </a:lnTo>
                      <a:lnTo>
                        <a:pt x="46" y="26"/>
                      </a:lnTo>
                      <a:lnTo>
                        <a:pt x="25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42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3" name="Freeform 216"/>
                <p:cNvSpPr>
                  <a:spLocks/>
                </p:cNvSpPr>
                <p:nvPr/>
              </p:nvSpPr>
              <p:spPr bwMode="auto">
                <a:xfrm>
                  <a:off x="4311" y="2135"/>
                  <a:ext cx="46" cy="52"/>
                </a:xfrm>
                <a:custGeom>
                  <a:avLst/>
                  <a:gdLst>
                    <a:gd name="T0" fmla="*/ 0 w 46"/>
                    <a:gd name="T1" fmla="*/ 26 h 52"/>
                    <a:gd name="T2" fmla="*/ 25 w 46"/>
                    <a:gd name="T3" fmla="*/ 52 h 52"/>
                    <a:gd name="T4" fmla="*/ 46 w 46"/>
                    <a:gd name="T5" fmla="*/ 26 h 52"/>
                    <a:gd name="T6" fmla="*/ 25 w 46"/>
                    <a:gd name="T7" fmla="*/ 0 h 52"/>
                    <a:gd name="T8" fmla="*/ 0 w 46"/>
                    <a:gd name="T9" fmla="*/ 26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52"/>
                    <a:gd name="T17" fmla="*/ 46 w 4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52">
                      <a:moveTo>
                        <a:pt x="0" y="26"/>
                      </a:moveTo>
                      <a:lnTo>
                        <a:pt x="25" y="52"/>
                      </a:lnTo>
                      <a:lnTo>
                        <a:pt x="46" y="26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65" name="Group 398"/>
              <p:cNvGrpSpPr>
                <a:grpSpLocks/>
              </p:cNvGrpSpPr>
              <p:nvPr/>
            </p:nvGrpSpPr>
            <p:grpSpPr bwMode="auto">
              <a:xfrm>
                <a:off x="4528" y="1897"/>
                <a:ext cx="46" cy="46"/>
                <a:chOff x="4528" y="1897"/>
                <a:chExt cx="46" cy="46"/>
              </a:xfrm>
            </p:grpSpPr>
            <p:sp>
              <p:nvSpPr>
                <p:cNvPr id="13470" name="Freeform 217"/>
                <p:cNvSpPr>
                  <a:spLocks/>
                </p:cNvSpPr>
                <p:nvPr/>
              </p:nvSpPr>
              <p:spPr bwMode="auto">
                <a:xfrm>
                  <a:off x="4528" y="1897"/>
                  <a:ext cx="46" cy="46"/>
                </a:xfrm>
                <a:custGeom>
                  <a:avLst/>
                  <a:gdLst>
                    <a:gd name="T0" fmla="*/ 0 w 46"/>
                    <a:gd name="T1" fmla="*/ 26 h 46"/>
                    <a:gd name="T2" fmla="*/ 25 w 46"/>
                    <a:gd name="T3" fmla="*/ 46 h 46"/>
                    <a:gd name="T4" fmla="*/ 46 w 46"/>
                    <a:gd name="T5" fmla="*/ 26 h 46"/>
                    <a:gd name="T6" fmla="*/ 25 w 46"/>
                    <a:gd name="T7" fmla="*/ 0 h 46"/>
                    <a:gd name="T8" fmla="*/ 0 w 46"/>
                    <a:gd name="T9" fmla="*/ 26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46"/>
                    <a:gd name="T17" fmla="*/ 46 w 46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46">
                      <a:moveTo>
                        <a:pt x="0" y="26"/>
                      </a:moveTo>
                      <a:lnTo>
                        <a:pt x="25" y="46"/>
                      </a:lnTo>
                      <a:lnTo>
                        <a:pt x="46" y="26"/>
                      </a:lnTo>
                      <a:lnTo>
                        <a:pt x="25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42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1" name="Freeform 218"/>
                <p:cNvSpPr>
                  <a:spLocks/>
                </p:cNvSpPr>
                <p:nvPr/>
              </p:nvSpPr>
              <p:spPr bwMode="auto">
                <a:xfrm>
                  <a:off x="4528" y="1897"/>
                  <a:ext cx="46" cy="46"/>
                </a:xfrm>
                <a:custGeom>
                  <a:avLst/>
                  <a:gdLst>
                    <a:gd name="T0" fmla="*/ 0 w 46"/>
                    <a:gd name="T1" fmla="*/ 26 h 46"/>
                    <a:gd name="T2" fmla="*/ 25 w 46"/>
                    <a:gd name="T3" fmla="*/ 46 h 46"/>
                    <a:gd name="T4" fmla="*/ 46 w 46"/>
                    <a:gd name="T5" fmla="*/ 26 h 46"/>
                    <a:gd name="T6" fmla="*/ 25 w 46"/>
                    <a:gd name="T7" fmla="*/ 0 h 46"/>
                    <a:gd name="T8" fmla="*/ 0 w 46"/>
                    <a:gd name="T9" fmla="*/ 26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46"/>
                    <a:gd name="T17" fmla="*/ 46 w 46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46">
                      <a:moveTo>
                        <a:pt x="0" y="26"/>
                      </a:moveTo>
                      <a:lnTo>
                        <a:pt x="25" y="46"/>
                      </a:lnTo>
                      <a:lnTo>
                        <a:pt x="46" y="26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66" name="Group 399"/>
              <p:cNvGrpSpPr>
                <a:grpSpLocks/>
              </p:cNvGrpSpPr>
              <p:nvPr/>
            </p:nvGrpSpPr>
            <p:grpSpPr bwMode="auto">
              <a:xfrm>
                <a:off x="4744" y="1653"/>
                <a:ext cx="47" cy="47"/>
                <a:chOff x="4744" y="1653"/>
                <a:chExt cx="47" cy="47"/>
              </a:xfrm>
            </p:grpSpPr>
            <p:sp>
              <p:nvSpPr>
                <p:cNvPr id="13468" name="Freeform 219"/>
                <p:cNvSpPr>
                  <a:spLocks/>
                </p:cNvSpPr>
                <p:nvPr/>
              </p:nvSpPr>
              <p:spPr bwMode="auto">
                <a:xfrm>
                  <a:off x="4744" y="1653"/>
                  <a:ext cx="47" cy="47"/>
                </a:xfrm>
                <a:custGeom>
                  <a:avLst/>
                  <a:gdLst>
                    <a:gd name="T0" fmla="*/ 0 w 47"/>
                    <a:gd name="T1" fmla="*/ 21 h 47"/>
                    <a:gd name="T2" fmla="*/ 21 w 47"/>
                    <a:gd name="T3" fmla="*/ 47 h 47"/>
                    <a:gd name="T4" fmla="*/ 47 w 47"/>
                    <a:gd name="T5" fmla="*/ 21 h 47"/>
                    <a:gd name="T6" fmla="*/ 21 w 47"/>
                    <a:gd name="T7" fmla="*/ 0 h 47"/>
                    <a:gd name="T8" fmla="*/ 0 w 47"/>
                    <a:gd name="T9" fmla="*/ 21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47"/>
                    <a:gd name="T17" fmla="*/ 47 w 47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47">
                      <a:moveTo>
                        <a:pt x="0" y="21"/>
                      </a:moveTo>
                      <a:lnTo>
                        <a:pt x="21" y="47"/>
                      </a:lnTo>
                      <a:lnTo>
                        <a:pt x="47" y="21"/>
                      </a:lnTo>
                      <a:lnTo>
                        <a:pt x="21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42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9" name="Freeform 220"/>
                <p:cNvSpPr>
                  <a:spLocks/>
                </p:cNvSpPr>
                <p:nvPr/>
              </p:nvSpPr>
              <p:spPr bwMode="auto">
                <a:xfrm>
                  <a:off x="4744" y="1653"/>
                  <a:ext cx="47" cy="47"/>
                </a:xfrm>
                <a:custGeom>
                  <a:avLst/>
                  <a:gdLst>
                    <a:gd name="T0" fmla="*/ 0 w 47"/>
                    <a:gd name="T1" fmla="*/ 21 h 47"/>
                    <a:gd name="T2" fmla="*/ 21 w 47"/>
                    <a:gd name="T3" fmla="*/ 47 h 47"/>
                    <a:gd name="T4" fmla="*/ 47 w 47"/>
                    <a:gd name="T5" fmla="*/ 21 h 47"/>
                    <a:gd name="T6" fmla="*/ 21 w 47"/>
                    <a:gd name="T7" fmla="*/ 0 h 47"/>
                    <a:gd name="T8" fmla="*/ 0 w 47"/>
                    <a:gd name="T9" fmla="*/ 21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47"/>
                    <a:gd name="T17" fmla="*/ 47 w 47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47">
                      <a:moveTo>
                        <a:pt x="0" y="21"/>
                      </a:moveTo>
                      <a:lnTo>
                        <a:pt x="21" y="47"/>
                      </a:lnTo>
                      <a:lnTo>
                        <a:pt x="47" y="21"/>
                      </a:lnTo>
                      <a:lnTo>
                        <a:pt x="21" y="0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467" name="Line 222"/>
              <p:cNvSpPr>
                <a:spLocks noChangeShapeType="1"/>
              </p:cNvSpPr>
              <p:nvPr/>
            </p:nvSpPr>
            <p:spPr bwMode="auto">
              <a:xfrm flipV="1">
                <a:off x="3601" y="835"/>
                <a:ext cx="1758" cy="2362"/>
              </a:xfrm>
              <a:prstGeom prst="line">
                <a:avLst/>
              </a:prstGeom>
              <a:noFill/>
              <a:ln w="0">
                <a:solidFill>
                  <a:srgbClr val="FF42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" name="Picture 2" descr="Screen Shot 2013-05-22 at 10.0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92150"/>
            <a:ext cx="4321175" cy="161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458" name="Title 1"/>
          <p:cNvSpPr txBox="1">
            <a:spLocks/>
          </p:cNvSpPr>
          <p:nvPr/>
        </p:nvSpPr>
        <p:spPr bwMode="auto">
          <a:xfrm>
            <a:off x="152400" y="53975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1A1A1A"/>
                </a:solidFill>
                <a:latin typeface="Calibri"/>
                <a:cs typeface="Calibri"/>
              </a:rPr>
              <a:t>Disk Capacity </a:t>
            </a:r>
            <a:r>
              <a:rPr lang="en-US" sz="3200" b="1" dirty="0" err="1">
                <a:solidFill>
                  <a:srgbClr val="1A1A1A"/>
                </a:solidFill>
                <a:latin typeface="Calibri"/>
                <a:cs typeface="Calibri"/>
              </a:rPr>
              <a:t>vs</a:t>
            </a:r>
            <a:r>
              <a:rPr lang="en-US" sz="3200" b="1" dirty="0">
                <a:solidFill>
                  <a:srgbClr val="1A1A1A"/>
                </a:solidFill>
                <a:latin typeface="Calibri"/>
                <a:cs typeface="Calibri"/>
              </a:rPr>
              <a:t> Sequencing Capacity, 1990-2012</a:t>
            </a:r>
            <a:endParaRPr lang="en-US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1380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pPr eaLnBrk="1"/>
            <a:r>
              <a:rPr lang="en-US" dirty="0">
                <a:ea typeface="ＭＳ Ｐゴシック" charset="0"/>
              </a:rPr>
              <a:t>About DNA and computers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/>
            <a:r>
              <a:rPr lang="en-US" dirty="0">
                <a:ea typeface="ＭＳ Ｐゴシック" charset="0"/>
              </a:rPr>
              <a:t>We'll hit the $1000 genome during </a:t>
            </a:r>
            <a:r>
              <a:rPr lang="en-US" dirty="0" smtClean="0">
                <a:ea typeface="ＭＳ Ｐゴシック" charset="0"/>
              </a:rPr>
              <a:t>2015-</a:t>
            </a:r>
            <a:r>
              <a:rPr lang="en-US" dirty="0">
                <a:ea typeface="ＭＳ Ｐゴシック" charset="0"/>
              </a:rPr>
              <a:t>?, then need to think about the $100 genome. </a:t>
            </a:r>
          </a:p>
          <a:p>
            <a:pPr marL="457200" indent="-457200" eaLnBrk="1"/>
            <a:r>
              <a:rPr lang="en-US" dirty="0">
                <a:ea typeface="ＭＳ Ｐゴシック" charset="0"/>
              </a:rPr>
              <a:t>The doubling time of sequencing has been ~5-6 months. </a:t>
            </a:r>
          </a:p>
          <a:p>
            <a:pPr marL="457200" indent="-457200" eaLnBrk="1"/>
            <a:r>
              <a:rPr lang="en-US" dirty="0">
                <a:ea typeface="ＭＳ Ｐゴシック" charset="0"/>
              </a:rPr>
              <a:t>The doubling time of storage and network bandwidth is ~12 months. </a:t>
            </a:r>
          </a:p>
          <a:p>
            <a:pPr marL="457200" indent="-457200" eaLnBrk="1"/>
            <a:r>
              <a:rPr lang="en-US" dirty="0">
                <a:ea typeface="ＭＳ Ｐゴシック" charset="0"/>
              </a:rPr>
              <a:t>The doubling time of CPU speed is ~18 months. </a:t>
            </a:r>
          </a:p>
          <a:p>
            <a:pPr marL="457200" indent="-457200" eaLnBrk="1"/>
            <a:r>
              <a:rPr lang="en-US" dirty="0">
                <a:ea typeface="ＭＳ Ｐゴシック" charset="0"/>
              </a:rPr>
              <a:t>The cost of sequencing a base pair will eventually equal the cost of storing a base pair</a:t>
            </a:r>
          </a:p>
          <a:p>
            <a:pPr marL="457200" indent="-457200" eaLnBrk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0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53975"/>
            <a:ext cx="88392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What is the general biomedical scientist to do?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sz="3600">
                <a:ea typeface="ＭＳ Ｐゴシック" charset="0"/>
              </a:rPr>
              <a:t>Lots of data</a:t>
            </a:r>
          </a:p>
          <a:p>
            <a:pPr marL="571500" indent="-571500"/>
            <a:r>
              <a:rPr lang="en-US" sz="3600">
                <a:ea typeface="ＭＳ Ｐゴシック" charset="0"/>
              </a:rPr>
              <a:t>Poor IT infrastructure in many labs</a:t>
            </a:r>
          </a:p>
          <a:p>
            <a:pPr marL="571500" indent="-571500"/>
            <a:r>
              <a:rPr lang="en-US" sz="3600">
                <a:ea typeface="ＭＳ Ｐゴシック" charset="0"/>
              </a:rPr>
              <a:t>Where do they go?</a:t>
            </a:r>
          </a:p>
          <a:p>
            <a:pPr marL="571500" indent="-571500"/>
            <a:r>
              <a:rPr lang="en-US" sz="3600">
                <a:ea typeface="ＭＳ Ｐゴシック" charset="0"/>
              </a:rPr>
              <a:t>Write more grants?</a:t>
            </a:r>
          </a:p>
          <a:p>
            <a:pPr marL="571500" indent="-571500"/>
            <a:r>
              <a:rPr lang="en-US" sz="3600">
                <a:ea typeface="ＭＳ Ｐゴシック" charset="0"/>
              </a:rPr>
              <a:t>Get bigger hardware?</a:t>
            </a:r>
          </a:p>
        </p:txBody>
      </p:sp>
    </p:spTree>
    <p:extLst>
      <p:ext uri="{BB962C8B-B14F-4D97-AF65-F5344CB8AC3E}">
        <p14:creationId xmlns:p14="http://schemas.microsoft.com/office/powerpoint/2010/main" val="255324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Amazon Web Services (AWS)</a:t>
            </a:r>
          </a:p>
        </p:txBody>
      </p:sp>
      <p:sp>
        <p:nvSpPr>
          <p:cNvPr id="17410" name="Content Placeholder 2"/>
          <p:cNvSpPr>
            <a:spLocks noGrp="1"/>
          </p:cNvSpPr>
          <p:nvPr/>
        </p:nvSpPr>
        <p:spPr bwMode="auto">
          <a:xfrm>
            <a:off x="296863" y="1268413"/>
            <a:ext cx="82359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/>
              <a:cs typeface="Calibri"/>
            </a:endParaRP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/>
              <a:cs typeface="Calibri"/>
            </a:endParaRP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/>
              <a:cs typeface="Calibri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23850" y="1412875"/>
            <a:ext cx="8064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Calibri"/>
                <a:cs typeface="Calibri"/>
              </a:rPr>
              <a:t>Infinite storage (scalable): S3 (simple storage service)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Calibri"/>
                <a:cs typeface="Calibri"/>
              </a:rPr>
              <a:t>Compute per hour: EC2 (elastic cloud computing)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Calibri"/>
                <a:cs typeface="Calibri"/>
              </a:rPr>
              <a:t>Ready when you are High Performance Computing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Calibri"/>
                <a:cs typeface="Calibri"/>
              </a:rPr>
              <a:t>Multiple football fields of HPC throughout the world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Calibri"/>
                <a:cs typeface="Calibri"/>
              </a:rPr>
              <a:t>HPC are expanded at one container at a time:</a:t>
            </a:r>
          </a:p>
          <a:p>
            <a:pPr eaLnBrk="1" hangingPunct="1">
              <a:buFont typeface="Arial" charset="0"/>
              <a:buChar char="•"/>
            </a:pPr>
            <a:endParaRPr lang="en-US">
              <a:latin typeface="Calibri"/>
              <a:cs typeface="Calibri"/>
            </a:endParaRPr>
          </a:p>
          <a:p>
            <a:pPr eaLnBrk="1" hangingPunct="1">
              <a:buFont typeface="Arial" charset="0"/>
              <a:buChar char="•"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amazon-perd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8" y="3573463"/>
            <a:ext cx="4783137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07950" y="6021388"/>
            <a:ext cx="141396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>
                <a:latin typeface="Calibri"/>
                <a:cs typeface="Calibri"/>
              </a:rPr>
              <a:t>http://goo.gl/7PVAl</a:t>
            </a:r>
            <a:endParaRPr lang="en-US" sz="1200">
              <a:latin typeface="Calibri"/>
              <a:cs typeface="Calibri"/>
            </a:endParaRPr>
          </a:p>
        </p:txBody>
      </p:sp>
      <p:pic>
        <p:nvPicPr>
          <p:cNvPr id="17414" name="Picture 6" descr="aw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514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10181</TotalTime>
  <Words>1224</Words>
  <Application>Microsoft Macintosh PowerPoint</Application>
  <PresentationFormat>On-screen Show (4:3)</PresentationFormat>
  <Paragraphs>216</Paragraphs>
  <Slides>33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 0</vt:lpstr>
      <vt:lpstr>PowerPoint Presentation</vt:lpstr>
      <vt:lpstr>About DNA and computers</vt:lpstr>
      <vt:lpstr>What is the general biomedical scientist to do?</vt:lpstr>
      <vt:lpstr>Amazon Web Services (AWS)</vt:lpstr>
      <vt:lpstr>Some of the challenges of cloud computing:</vt:lpstr>
      <vt:lpstr>Some of the advantages of cloud computing:</vt:lpstr>
      <vt:lpstr>In this workshop:</vt:lpstr>
      <vt:lpstr>Things we have set up:</vt:lpstr>
      <vt:lpstr>Amazon AWS Management Console – quick walkthrough</vt:lpstr>
      <vt:lpstr>For this workshop: all on Wiki!</vt:lpstr>
      <vt:lpstr>The CBW Wiki</vt:lpstr>
      <vt:lpstr>The RNA-seq wiki</vt:lpstr>
      <vt:lpstr>Logging into Amazon AWS</vt:lpstr>
      <vt:lpstr>Opening a ‘terminal session’</vt:lpstr>
      <vt:lpstr>Creating a working directory (Mac/Linux)</vt:lpstr>
      <vt:lpstr>Creating a working directory (Windows)</vt:lpstr>
      <vt:lpstr>Obtaining your AWS ‘key’ file from the CBW wiki</vt:lpstr>
      <vt:lpstr>Viewing the ‘key’ file once downloaded</vt:lpstr>
      <vt:lpstr>Changing file permissions of your ‘key’ file  (Mac/Linux)</vt:lpstr>
      <vt:lpstr>Logging into AWS</vt:lpstr>
      <vt:lpstr>Logging into AWS</vt:lpstr>
      <vt:lpstr>Logging into AWS</vt:lpstr>
      <vt:lpstr>Logging into AWS</vt:lpstr>
      <vt:lpstr>Copying files from AWS to your computer (using a web browser)</vt:lpstr>
      <vt:lpstr>Copying files from AWS to your computer (at the command line)</vt:lpstr>
      <vt:lpstr>So, at this point:</vt:lpstr>
      <vt:lpstr>A much more detailed tutorial on AWS cloud computing…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Obi Griffith</cp:lastModifiedBy>
  <cp:revision>680</cp:revision>
  <cp:lastPrinted>2015-06-03T22:32:04Z</cp:lastPrinted>
  <dcterms:created xsi:type="dcterms:W3CDTF">2010-04-21T18:53:51Z</dcterms:created>
  <dcterms:modified xsi:type="dcterms:W3CDTF">2015-06-08T13:43:28Z</dcterms:modified>
</cp:coreProperties>
</file>