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1" r:id="rId2"/>
    <p:sldId id="342" r:id="rId3"/>
    <p:sldId id="257" r:id="rId4"/>
    <p:sldId id="517" r:id="rId5"/>
    <p:sldId id="518" r:id="rId6"/>
    <p:sldId id="547" r:id="rId7"/>
    <p:sldId id="546" r:id="rId8"/>
    <p:sldId id="521" r:id="rId9"/>
    <p:sldId id="522" r:id="rId10"/>
    <p:sldId id="523" r:id="rId11"/>
    <p:sldId id="524" r:id="rId12"/>
    <p:sldId id="525" r:id="rId13"/>
    <p:sldId id="526" r:id="rId14"/>
    <p:sldId id="548" r:id="rId15"/>
    <p:sldId id="549" r:id="rId16"/>
    <p:sldId id="545" r:id="rId17"/>
    <p:sldId id="527" r:id="rId18"/>
    <p:sldId id="528" r:id="rId19"/>
    <p:sldId id="529" r:id="rId20"/>
    <p:sldId id="540" r:id="rId21"/>
    <p:sldId id="532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1" r:id="rId30"/>
    <p:sldId id="542" r:id="rId31"/>
    <p:sldId id="512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lachi Griffi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65" d="100"/>
          <a:sy n="165" d="100"/>
        </p:scale>
        <p:origin x="-1528" y="-112"/>
      </p:cViewPr>
      <p:guideLst>
        <p:guide orient="horz" pos="1597"/>
        <p:guide pos="2538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E87875E-BE80-9745-B369-4F4A7AB5E016}" type="datetime1">
              <a:rPr lang="en-US"/>
              <a:pPr>
                <a:defRPr/>
              </a:pPr>
              <a:t>6/1/15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4961A077-CBFC-8247-8C5F-B9A3C2BF5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3D7B332-3177-764B-A596-DBF05F42396E}" type="datetime1">
              <a:rPr lang="en-US"/>
              <a:pPr>
                <a:defRPr/>
              </a:pPr>
              <a:t>6/1/15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F3969550-FBCF-404B-9FAA-7B1DCDF2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F8F477-1C66-7642-A3DF-D62E308FE274}" type="slidenum">
              <a:rPr lang="en-US" sz="1300">
                <a:latin typeface="Calibri" charset="0"/>
              </a:rPr>
              <a:pPr eaLnBrk="1" hangingPunct="1"/>
              <a:t>5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078982-65E0-D74B-8290-CAE56C8C911A}" type="slidenum">
              <a:rPr lang="en-US" sz="1300">
                <a:latin typeface="Calibri" charset="0"/>
              </a:rPr>
              <a:pPr eaLnBrk="1" hangingPunct="1"/>
              <a:t>22</a:t>
            </a:fld>
            <a:endParaRPr lang="en-US" sz="1300">
              <a:latin typeface="Calibri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ABE008-912B-BF46-9B27-77FA7D4FD07E}" type="slidenum">
              <a:rPr lang="en-US" sz="1300">
                <a:latin typeface="Calibri" charset="0"/>
              </a:rPr>
              <a:pPr eaLnBrk="1" hangingPunct="1"/>
              <a:t>23</a:t>
            </a:fld>
            <a:endParaRPr lang="en-US" sz="1300">
              <a:latin typeface="Calibri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F42F1B-9D7F-084C-98CF-CFED1A4AF441}" type="slidenum">
              <a:rPr lang="en-US" sz="1300">
                <a:latin typeface="Calibri" charset="0"/>
              </a:rPr>
              <a:pPr eaLnBrk="1" hangingPunct="1"/>
              <a:t>6</a:t>
            </a:fld>
            <a:endParaRPr lang="en-US" sz="130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E8601D-4A47-5645-9B6B-3F360C258DC7}" type="slidenum">
              <a:rPr lang="en-US" sz="1300">
                <a:latin typeface="Calibri" charset="0"/>
              </a:rPr>
              <a:pPr eaLnBrk="1" hangingPunct="1"/>
              <a:t>7</a:t>
            </a:fld>
            <a:endParaRPr lang="en-US" sz="1300"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7944F4-F5C7-5E4C-83AD-FBAC8BD6727E}" type="slidenum">
              <a:rPr lang="en-US" sz="1300">
                <a:latin typeface="Calibri" charset="0"/>
              </a:rPr>
              <a:pPr eaLnBrk="1" hangingPunct="1"/>
              <a:t>8</a:t>
            </a:fld>
            <a:endParaRPr lang="en-US" sz="130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2D274C-6A4C-3642-A752-85F6FA955545}" type="slidenum">
              <a:rPr lang="en-US" sz="1300">
                <a:latin typeface="Calibri" charset="0"/>
              </a:rPr>
              <a:pPr eaLnBrk="1" hangingPunct="1"/>
              <a:t>9</a:t>
            </a:fld>
            <a:endParaRPr lang="en-US" sz="130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06A3C7-404B-AB4E-A027-2C72448AD7C0}" type="slidenum">
              <a:rPr lang="en-US" sz="1300">
                <a:latin typeface="Calibri" charset="0"/>
              </a:rPr>
              <a:pPr eaLnBrk="1" hangingPunct="1"/>
              <a:t>10</a:t>
            </a:fld>
            <a:endParaRPr lang="en-US" sz="1300">
              <a:latin typeface="Calibri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A3F428-FFD0-9B48-B3EB-B3ADDF093787}" type="slidenum">
              <a:rPr lang="en-US" sz="1300">
                <a:latin typeface="Calibri" charset="0"/>
              </a:rPr>
              <a:pPr eaLnBrk="1" hangingPunct="1"/>
              <a:t>18</a:t>
            </a:fld>
            <a:endParaRPr lang="en-US" sz="1300">
              <a:latin typeface="Calibri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EA7C15-AE53-4748-B00A-0F58CCD81A12}" type="slidenum">
              <a:rPr lang="en-US" sz="1300">
                <a:latin typeface="Calibri" charset="0"/>
              </a:rPr>
              <a:pPr eaLnBrk="1" hangingPunct="1"/>
              <a:t>19</a:t>
            </a:fld>
            <a:endParaRPr lang="en-US" sz="1300">
              <a:latin typeface="Calibri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6BF016-1E7C-3C4A-993E-737B795E1553}" type="slidenum">
              <a:rPr lang="en-US" sz="1300">
                <a:latin typeface="Calibri" charset="0"/>
              </a:rPr>
              <a:pPr eaLnBrk="1" hangingPunct="1"/>
              <a:t>21</a:t>
            </a:fld>
            <a:endParaRPr lang="en-US" sz="1300">
              <a:latin typeface="Calibri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29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2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FECFAEAF-3726-E641-9B5B-3F8EA05B09A3}" type="datetime1">
              <a:rPr lang="en-US"/>
              <a:pPr>
                <a:defRPr/>
              </a:pPr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18C1412E-69E1-864D-A0DF-94DDC7C80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riffithlab/rnaseq_tutorial/wiki/Resources/Agilent_Trace_Example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riffithlab/rnaseq_tutorial/wiki/Resources/ENCODE_RNAseq_standards_v1.0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tars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9614" y="2845296"/>
            <a:ext cx="7772400" cy="14478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Bioinformatics Workshops</a:t>
            </a:r>
          </a:p>
        </p:txBody>
      </p:sp>
      <p:pic>
        <p:nvPicPr>
          <p:cNvPr id="8" name="Picture 7" descr="bioinformatics.ca-logo-white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480338" cy="10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4166071"/>
            <a:ext cx="67786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Challenges</a:t>
            </a:r>
          </a:p>
        </p:txBody>
      </p:sp>
      <p:sp>
        <p:nvSpPr>
          <p:cNvPr id="23554" name="Content Placeholder 6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Sample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Purity?, quantity?, quality?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RNAs consist of small exons that may be separated by large introns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Mapping reads to genome is challenging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The relative abundance of RNAs vary wildly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10</a:t>
            </a:r>
            <a:r>
              <a:rPr lang="en-US" sz="2200" baseline="30000">
                <a:latin typeface="Calibri" charset="0"/>
                <a:ea typeface="ＭＳ Ｐゴシック" charset="0"/>
              </a:rPr>
              <a:t>5</a:t>
            </a:r>
            <a:r>
              <a:rPr lang="en-US" sz="2200">
                <a:latin typeface="Calibri" charset="0"/>
                <a:ea typeface="ＭＳ Ｐゴシック" charset="0"/>
              </a:rPr>
              <a:t> – 10</a:t>
            </a:r>
            <a:r>
              <a:rPr lang="en-US" sz="2200" baseline="30000">
                <a:latin typeface="Calibri" charset="0"/>
                <a:ea typeface="ＭＳ Ｐゴシック" charset="0"/>
              </a:rPr>
              <a:t>7</a:t>
            </a:r>
            <a:r>
              <a:rPr lang="en-US" sz="2200">
                <a:latin typeface="Calibri" charset="0"/>
                <a:ea typeface="ＭＳ Ｐゴシック" charset="0"/>
              </a:rPr>
              <a:t> orders of magnitude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Since RNA sequencing works by random sampling, a small fraction of highly expressed genes may consume the majority of reads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Ribosomal and mitochondrial genes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RNAs come in a wide range of sizes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Small RNAs must be captured separately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PolyA selection of large RNAs may result in 3</a:t>
            </a:r>
            <a:r>
              <a:rPr lang="ja-JP" altLang="en-US" sz="2200">
                <a:latin typeface="Calibri" charset="0"/>
                <a:ea typeface="ＭＳ Ｐゴシック" charset="0"/>
              </a:rPr>
              <a:t>’</a:t>
            </a:r>
            <a:r>
              <a:rPr lang="en-US" altLang="ja-JP" sz="2200">
                <a:latin typeface="Calibri" charset="0"/>
                <a:ea typeface="ＭＳ Ｐゴシック" charset="0"/>
              </a:rPr>
              <a:t> end bias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RNA is fragile compared to DNA (easily degraded)</a:t>
            </a:r>
          </a:p>
          <a:p>
            <a:pPr>
              <a:lnSpc>
                <a:spcPct val="90000"/>
              </a:lnSpc>
            </a:pPr>
            <a:endParaRPr lang="en-US" sz="26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Agilent example / interpretation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1676400"/>
          </a:xfrm>
        </p:spPr>
        <p:txBody>
          <a:bodyPr/>
          <a:lstStyle/>
          <a:p>
            <a:r>
              <a:rPr lang="en-US" altLang="ja-JP" sz="1600" dirty="0">
                <a:latin typeface="Calibri" charset="0"/>
                <a:ea typeface="ＭＳ Ｐゴシック" charset="0"/>
                <a:hlinkClick r:id="rId2"/>
              </a:rPr>
              <a:t>https://github.com/griffithlab/rnaseq_tutorial/wiki/Resources/</a:t>
            </a:r>
            <a:r>
              <a:rPr lang="en-US" altLang="ja-JP" sz="1600" dirty="0" smtClean="0">
                <a:latin typeface="Calibri" charset="0"/>
                <a:ea typeface="ＭＳ Ｐゴシック" charset="0"/>
                <a:hlinkClick r:id="rId2"/>
              </a:rPr>
              <a:t>Agilent_Trace_Examples.pdf</a:t>
            </a:r>
            <a:endParaRPr lang="en-US" altLang="ja-JP" sz="1600" dirty="0" smtClean="0">
              <a:latin typeface="Calibri" charset="0"/>
              <a:ea typeface="ＭＳ Ｐゴシック" charset="0"/>
            </a:endParaRPr>
          </a:p>
          <a:p>
            <a:r>
              <a:rPr lang="ja-JP" altLang="en-US" sz="2400" dirty="0" smtClean="0">
                <a:latin typeface="Calibri" charset="0"/>
                <a:ea typeface="ＭＳ Ｐゴシック" charset="0"/>
              </a:rPr>
              <a:t>‘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RIN</a:t>
            </a:r>
            <a:r>
              <a:rPr lang="ja-JP" altLang="en-US" sz="2400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 = RNA integrity number</a:t>
            </a:r>
          </a:p>
          <a:p>
            <a:pPr lvl="1"/>
            <a:r>
              <a:rPr lang="en-US" sz="2000" dirty="0">
                <a:latin typeface="Calibri" charset="0"/>
                <a:ea typeface="ＭＳ Ｐゴシック" charset="0"/>
              </a:rPr>
              <a:t>0 (bad) to 10 (good)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8862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505200"/>
            <a:ext cx="39814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477963" y="5486400"/>
            <a:ext cx="1493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RIN = 6.0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5973763" y="5486400"/>
            <a:ext cx="1408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RIN = 10</a:t>
            </a:r>
          </a:p>
        </p:txBody>
      </p:sp>
    </p:spTree>
    <p:extLst>
      <p:ext uri="{BB962C8B-B14F-4D97-AF65-F5344CB8AC3E}">
        <p14:creationId xmlns:p14="http://schemas.microsoft.com/office/powerpoint/2010/main" val="288894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Design considerations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Standards, Guidelines and Best Practices for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 ENCODE Consortium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Download from the Course Wiki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Meta data to supply, replicates, sequencing depth, control experiments, reporting standards, etc. </a:t>
            </a:r>
          </a:p>
          <a:p>
            <a:pPr lvl="1">
              <a:buFont typeface="Arial" charset="0"/>
              <a:buNone/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sz="1500" dirty="0">
                <a:latin typeface="Calibri" charset="0"/>
                <a:ea typeface="ＭＳ Ｐゴシック" charset="0"/>
                <a:hlinkClick r:id="rId2"/>
              </a:rPr>
              <a:t>https://github.com/griffithlab/rnaseq_tutorial/wiki/Resources</a:t>
            </a:r>
            <a:r>
              <a:rPr lang="en-US" sz="1500" dirty="0" smtClean="0">
                <a:latin typeface="Calibri" charset="0"/>
                <a:ea typeface="ＭＳ Ｐゴシック" charset="0"/>
                <a:hlinkClick r:id="rId2"/>
              </a:rPr>
              <a:t>/</a:t>
            </a:r>
            <a:r>
              <a:rPr lang="en-US" sz="1500" dirty="0">
                <a:latin typeface="Calibri" charset="0"/>
                <a:ea typeface="ＭＳ Ｐゴシック" charset="0"/>
                <a:hlinkClick r:id="rId2"/>
              </a:rPr>
              <a:t>ENCODE_RNAseq_standards_v1.0.</a:t>
            </a:r>
            <a:r>
              <a:rPr lang="en-US" sz="1500" dirty="0" smtClean="0">
                <a:latin typeface="Calibri" charset="0"/>
                <a:ea typeface="ＭＳ Ｐゴシック" charset="0"/>
                <a:hlinkClick r:id="rId2"/>
              </a:rPr>
              <a:t>pdf</a:t>
            </a:r>
            <a:endParaRPr lang="en-US" sz="1500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There are many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library construction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Total RNA versus </a:t>
            </a:r>
            <a:r>
              <a:rPr lang="en-US" dirty="0" err="1" smtClean="0"/>
              <a:t>polyA</a:t>
            </a:r>
            <a:r>
              <a:rPr lang="en-US" dirty="0" smtClean="0"/>
              <a:t>+ RNA?</a:t>
            </a:r>
          </a:p>
          <a:p>
            <a:pPr>
              <a:defRPr/>
            </a:pPr>
            <a:r>
              <a:rPr lang="en-US" dirty="0" err="1" smtClean="0"/>
              <a:t>Ribo</a:t>
            </a:r>
            <a:r>
              <a:rPr lang="en-US" dirty="0" smtClean="0"/>
              <a:t>-reduction?</a:t>
            </a:r>
          </a:p>
          <a:p>
            <a:pPr>
              <a:defRPr/>
            </a:pPr>
            <a:r>
              <a:rPr lang="en-US" dirty="0" smtClean="0"/>
              <a:t>Size selection (before and/or after </a:t>
            </a:r>
            <a:r>
              <a:rPr lang="en-US" dirty="0" err="1" smtClean="0"/>
              <a:t>cDNA</a:t>
            </a:r>
            <a:r>
              <a:rPr lang="en-US" dirty="0" smtClean="0"/>
              <a:t> synthesis)</a:t>
            </a:r>
          </a:p>
          <a:p>
            <a:pPr lvl="1">
              <a:defRPr/>
            </a:pPr>
            <a:r>
              <a:rPr lang="en-US" dirty="0" smtClean="0"/>
              <a:t>Small RNAs (microRNAs) vs. large RNAs?</a:t>
            </a:r>
          </a:p>
          <a:p>
            <a:pPr lvl="1">
              <a:defRPr/>
            </a:pPr>
            <a:r>
              <a:rPr lang="en-US" dirty="0" smtClean="0"/>
              <a:t>A narrow fragment size distribution vs. a broad one?</a:t>
            </a:r>
          </a:p>
          <a:p>
            <a:pPr>
              <a:defRPr/>
            </a:pPr>
            <a:r>
              <a:rPr lang="en-US" dirty="0" smtClean="0"/>
              <a:t>Linear amplification?</a:t>
            </a:r>
            <a:endParaRPr lang="en-US" dirty="0"/>
          </a:p>
          <a:p>
            <a:pPr>
              <a:defRPr/>
            </a:pPr>
            <a:r>
              <a:rPr lang="en-US" dirty="0" smtClean="0"/>
              <a:t>Stranded vs. un-stranded libraries</a:t>
            </a:r>
          </a:p>
          <a:p>
            <a:pPr>
              <a:defRPr/>
            </a:pPr>
            <a:r>
              <a:rPr lang="en-US" dirty="0" smtClean="0"/>
              <a:t>Exome captured vs. un-captured</a:t>
            </a:r>
          </a:p>
          <a:p>
            <a:pPr>
              <a:defRPr/>
            </a:pPr>
            <a:r>
              <a:rPr lang="en-US" dirty="0" smtClean="0"/>
              <a:t>Library normalization?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These details can affect analysis strategy</a:t>
            </a:r>
          </a:p>
          <a:p>
            <a:pPr lvl="1">
              <a:defRPr/>
            </a:pPr>
            <a:r>
              <a:rPr lang="en-US" dirty="0" smtClean="0"/>
              <a:t>Especially comparisons between 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7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272808" cy="613333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450"/>
            <a:ext cx="3456384" cy="86427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Fragmentation and size selection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8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605"/>
            <a:ext cx="5904656" cy="61387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52120" y="27692"/>
            <a:ext cx="3456384" cy="86427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RNA sequence selection/depletion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7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60232" y="0"/>
            <a:ext cx="2483768" cy="86427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Stranded vs. </a:t>
            </a:r>
            <a:r>
              <a:rPr lang="en-US" sz="2800" dirty="0" err="1" smtClean="0">
                <a:latin typeface="Calibri" charset="0"/>
                <a:ea typeface="ＭＳ Ｐゴシック" charset="0"/>
              </a:rPr>
              <a:t>unstranded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  <p:pic>
        <p:nvPicPr>
          <p:cNvPr id="4" name="Picture 3" descr="Figure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9"/>
          <a:stretch/>
        </p:blipFill>
        <p:spPr>
          <a:xfrm>
            <a:off x="251520" y="1052736"/>
            <a:ext cx="4143053" cy="4468027"/>
          </a:xfrm>
          <a:prstGeom prst="rect">
            <a:avLst/>
          </a:prstGeom>
        </p:spPr>
      </p:pic>
      <p:pic>
        <p:nvPicPr>
          <p:cNvPr id="7" name="Picture 6" descr="Figure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9"/>
          <a:stretch/>
        </p:blipFill>
        <p:spPr>
          <a:xfrm>
            <a:off x="4644008" y="2132856"/>
            <a:ext cx="4143053" cy="23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8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Replicates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006475"/>
            <a:ext cx="4197350" cy="5119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Technical Replicate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Multiple instances of sequence generation</a:t>
            </a:r>
          </a:p>
          <a:p>
            <a:pPr lvl="2">
              <a:lnSpc>
                <a:spcPct val="90000"/>
              </a:lnSpc>
            </a:pPr>
            <a:r>
              <a:rPr lang="en-US" sz="1900">
                <a:latin typeface="Calibri" charset="0"/>
                <a:ea typeface="ＭＳ Ｐゴシック" charset="0"/>
              </a:rPr>
              <a:t>Flow Cells, Lanes, Indexes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Biological Replicate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Multiple isolations of cells showing the same phenotype, stage or other experimental condition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Some example concerns/challenges:</a:t>
            </a:r>
          </a:p>
          <a:p>
            <a:pPr lvl="2">
              <a:lnSpc>
                <a:spcPct val="90000"/>
              </a:lnSpc>
            </a:pPr>
            <a:r>
              <a:rPr lang="en-US" sz="1900">
                <a:latin typeface="Calibri" charset="0"/>
                <a:ea typeface="ＭＳ Ｐゴシック" charset="0"/>
              </a:rPr>
              <a:t>Environmental Factors, Growth Conditions, Time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Correlation Coefficient 0.92-0.98</a:t>
            </a:r>
          </a:p>
          <a:p>
            <a:pPr lvl="1">
              <a:lnSpc>
                <a:spcPct val="90000"/>
              </a:lnSpc>
            </a:pPr>
            <a:endParaRPr lang="en-US" sz="220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600">
              <a:latin typeface="Calibri" charset="0"/>
              <a:ea typeface="ＭＳ Ｐゴシック" charset="0"/>
            </a:endParaRPr>
          </a:p>
        </p:txBody>
      </p:sp>
      <p:pic>
        <p:nvPicPr>
          <p:cNvPr id="28675" name="Content Placeholder 4" descr="Picture 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1" b="-12621"/>
          <a:stretch>
            <a:fillRect/>
          </a:stretch>
        </p:blipFill>
        <p:spPr bwMode="auto">
          <a:xfrm>
            <a:off x="4648200" y="1006475"/>
            <a:ext cx="4214813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39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Common analysis goals of RNA-Seq  analysis (what can you ask of the data?)</a:t>
            </a:r>
          </a:p>
        </p:txBody>
      </p:sp>
      <p:sp>
        <p:nvSpPr>
          <p:cNvPr id="29698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Gene expression and differential expression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Alternative expression analysis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Transcript discovery and annotation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Allele specific expression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Relating to SNPs or mutations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Mutation discovery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Fusion detection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RNA editing</a:t>
            </a:r>
          </a:p>
        </p:txBody>
      </p:sp>
    </p:spTree>
    <p:extLst>
      <p:ext uri="{BB962C8B-B14F-4D97-AF65-F5344CB8AC3E}">
        <p14:creationId xmlns:p14="http://schemas.microsoft.com/office/powerpoint/2010/main" val="315243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General themes of RNA-seq workflows</a:t>
            </a:r>
          </a:p>
        </p:txBody>
      </p:sp>
      <p:sp>
        <p:nvSpPr>
          <p:cNvPr id="31746" name="Content Placeholder 6"/>
          <p:cNvSpPr>
            <a:spLocks noGrp="1"/>
          </p:cNvSpPr>
          <p:nvPr>
            <p:ph idx="1"/>
          </p:nvPr>
        </p:nvSpPr>
        <p:spPr>
          <a:xfrm>
            <a:off x="152400" y="1301750"/>
            <a:ext cx="8839200" cy="4648200"/>
          </a:xfrm>
        </p:spPr>
        <p:txBody>
          <a:bodyPr/>
          <a:lstStyle/>
          <a:p>
            <a:r>
              <a:rPr lang="en-US" sz="2500">
                <a:latin typeface="Calibri" charset="0"/>
                <a:ea typeface="ＭＳ Ｐゴシック" charset="0"/>
              </a:rPr>
              <a:t>Each type of RNA-seq analysis has distinct requirements and challenges but also a common theme: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Obtain raw data (convert format)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Align/assemble reads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Process alignment with a tool specific to the goal 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sz="2100">
                <a:latin typeface="Calibri" charset="0"/>
                <a:ea typeface="ＭＳ Ｐゴシック" charset="0"/>
              </a:rPr>
              <a:t>e.g. </a:t>
            </a:r>
            <a:r>
              <a:rPr lang="ja-JP" altLang="en-US" sz="2100">
                <a:latin typeface="Calibri" charset="0"/>
                <a:ea typeface="ＭＳ Ｐゴシック" charset="0"/>
              </a:rPr>
              <a:t>‘</a:t>
            </a:r>
            <a:r>
              <a:rPr lang="en-US" altLang="ja-JP" sz="2100">
                <a:latin typeface="Calibri" charset="0"/>
                <a:ea typeface="ＭＳ Ｐゴシック" charset="0"/>
              </a:rPr>
              <a:t>cufflinks</a:t>
            </a:r>
            <a:r>
              <a:rPr lang="ja-JP" altLang="en-US" sz="2100">
                <a:latin typeface="Calibri" charset="0"/>
                <a:ea typeface="ＭＳ Ｐゴシック" charset="0"/>
              </a:rPr>
              <a:t>’</a:t>
            </a:r>
            <a:r>
              <a:rPr lang="en-US" altLang="ja-JP" sz="2100">
                <a:latin typeface="Calibri" charset="0"/>
                <a:ea typeface="ＭＳ Ｐゴシック" charset="0"/>
              </a:rPr>
              <a:t> for expression analysis, </a:t>
            </a:r>
            <a:r>
              <a:rPr lang="ja-JP" altLang="en-US" sz="2100">
                <a:latin typeface="Calibri" charset="0"/>
                <a:ea typeface="ＭＳ Ｐゴシック" charset="0"/>
              </a:rPr>
              <a:t>‘</a:t>
            </a:r>
            <a:r>
              <a:rPr lang="en-US" altLang="ja-JP" sz="2100">
                <a:latin typeface="Calibri" charset="0"/>
                <a:ea typeface="ＭＳ Ｐゴシック" charset="0"/>
              </a:rPr>
              <a:t>defuse</a:t>
            </a:r>
            <a:r>
              <a:rPr lang="ja-JP" altLang="en-US" sz="2100">
                <a:latin typeface="Calibri" charset="0"/>
                <a:ea typeface="ＭＳ Ｐゴシック" charset="0"/>
              </a:rPr>
              <a:t>’</a:t>
            </a:r>
            <a:r>
              <a:rPr lang="en-US" altLang="ja-JP" sz="2100">
                <a:latin typeface="Calibri" charset="0"/>
                <a:ea typeface="ＭＳ Ｐゴシック" charset="0"/>
              </a:rPr>
              <a:t> for fusion detection, etc.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Post process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sz="2100">
                <a:latin typeface="Calibri" charset="0"/>
                <a:ea typeface="ＭＳ Ｐゴシック" charset="0"/>
              </a:rPr>
              <a:t>Import into downstream software (R, Matlab, Cytoscape, Ingenuity, etc.)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Summarize and visualize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sz="2100">
                <a:latin typeface="Calibri" charset="0"/>
                <a:ea typeface="ＭＳ Ｐゴシック" charset="0"/>
              </a:rPr>
              <a:t>Create gene lists, prioritize candidates for validation, etc.</a:t>
            </a:r>
          </a:p>
        </p:txBody>
      </p:sp>
    </p:spTree>
    <p:extLst>
      <p:ext uri="{BB962C8B-B14F-4D97-AF65-F5344CB8AC3E}">
        <p14:creationId xmlns:p14="http://schemas.microsoft.com/office/powerpoint/2010/main" val="72335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D23BA9-5070-0648-A3DA-E6039966856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0242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44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BioStar exercise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105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Go to the BioStar website: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2"/>
              </a:rPr>
              <a:t>http://www.biostars.org/</a:t>
            </a:r>
            <a:endParaRPr lang="en-US"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If you do not already have an OpenID (e.g. Google, Yahoo, etc.)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Login -&gt; </a:t>
            </a:r>
            <a:r>
              <a:rPr lang="ja-JP" altLang="en-US">
                <a:latin typeface="Calibri" charset="0"/>
                <a:ea typeface="ＭＳ Ｐゴシック" charset="0"/>
              </a:rPr>
              <a:t>‘</a:t>
            </a:r>
            <a:r>
              <a:rPr lang="en-US" altLang="ja-JP">
                <a:latin typeface="Calibri" charset="0"/>
                <a:ea typeface="ＭＳ Ｐゴシック" charset="0"/>
              </a:rPr>
              <a:t>get one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endParaRPr lang="en-US" altLang="ja-JP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</a:rPr>
              <a:t>Login and set up your user profile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Tasks: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Find a question that seems useful and </a:t>
            </a:r>
            <a:r>
              <a:rPr lang="ja-JP" altLang="en-US">
                <a:latin typeface="Calibri" charset="0"/>
                <a:ea typeface="ＭＳ Ｐゴシック" charset="0"/>
              </a:rPr>
              <a:t>‘</a:t>
            </a:r>
            <a:r>
              <a:rPr lang="en-US" altLang="ja-JP">
                <a:latin typeface="Calibri" charset="0"/>
                <a:ea typeface="ＭＳ Ｐゴシック" charset="0"/>
              </a:rPr>
              <a:t>vote it up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endParaRPr lang="en-US" altLang="ja-JP"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Answer a question [optional]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Search for a topic area of interest and ask a question that has not already been asked [optional]</a:t>
            </a:r>
          </a:p>
        </p:txBody>
      </p:sp>
    </p:spTree>
    <p:extLst>
      <p:ext uri="{BB962C8B-B14F-4D97-AF65-F5344CB8AC3E}">
        <p14:creationId xmlns:p14="http://schemas.microsoft.com/office/powerpoint/2010/main" val="326711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Common questions: Should I remove duplicates for RNA-seq?</a:t>
            </a:r>
          </a:p>
        </p:txBody>
      </p:sp>
      <p:sp>
        <p:nvSpPr>
          <p:cNvPr id="36866" name="Content Placeholder 6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Maybe… more complicated question than for DNA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Calibri" charset="0"/>
                <a:ea typeface="ＭＳ Ｐゴシック" charset="0"/>
              </a:rPr>
              <a:t>Concern</a:t>
            </a:r>
            <a:r>
              <a:rPr lang="en-US" sz="2200" dirty="0">
                <a:latin typeface="Calibri" charset="0"/>
                <a:ea typeface="ＭＳ Ｐゴシック" charset="0"/>
              </a:rPr>
              <a:t>.  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Duplicates may correspond to biased PCR amplification of particular fragments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For highly expressed, short genes, duplicates are expected even if there is no amplification bias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Removing them may reduce the dynamic range of expression estimates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Calibri" charset="0"/>
                <a:ea typeface="ＭＳ Ｐゴシック" charset="0"/>
              </a:rPr>
              <a:t>If </a:t>
            </a:r>
            <a:r>
              <a:rPr lang="en-US" sz="2200" dirty="0">
                <a:latin typeface="Calibri" charset="0"/>
                <a:ea typeface="ＭＳ Ｐゴシック" charset="0"/>
              </a:rPr>
              <a:t>you do remove them, assess duplicates at the level of paired-end reads (fragments) not single end 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reads</a:t>
            </a:r>
          </a:p>
        </p:txBody>
      </p:sp>
    </p:spTree>
    <p:extLst>
      <p:ext uri="{BB962C8B-B14F-4D97-AF65-F5344CB8AC3E}">
        <p14:creationId xmlns:p14="http://schemas.microsoft.com/office/powerpoint/2010/main" val="154420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Common questions: How much library depth is needed for RNA-seq?</a:t>
            </a:r>
          </a:p>
        </p:txBody>
      </p:sp>
      <p:sp>
        <p:nvSpPr>
          <p:cNvPr id="38914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Depends on a number of factors: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Question being asked of the data.  Gene expression? Alternative expression?  Mutation calling?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Tissue type, RNA preparation, quality of input RNA, library construction method, etc. 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Sequencing type: read length, paired vs. unpaired, etc.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Computational approach and resources</a:t>
            </a:r>
          </a:p>
          <a:p>
            <a:pPr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Identify publications with similar goals</a:t>
            </a:r>
          </a:p>
          <a:p>
            <a:pPr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Pilot experiment</a:t>
            </a:r>
          </a:p>
          <a:p>
            <a:pPr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Good news:  1-2 lanes of recent Illumina HiSeq data should be enough for most purposes</a:t>
            </a:r>
          </a:p>
        </p:txBody>
      </p:sp>
    </p:spTree>
    <p:extLst>
      <p:ext uri="{BB962C8B-B14F-4D97-AF65-F5344CB8AC3E}">
        <p14:creationId xmlns:p14="http://schemas.microsoft.com/office/powerpoint/2010/main" val="262830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Common questions: What mapping strategy should I use for RNA-seq?</a:t>
            </a:r>
          </a:p>
        </p:txBody>
      </p:sp>
      <p:sp>
        <p:nvSpPr>
          <p:cNvPr id="40962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Depends on read length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&lt; 50 bp reads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Use aligner like BWA and a genome + junction database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Junction database needs to be tailored to read length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Or you can use a standard junction database for all read lengths and an aligner that allows substring alignments for the junctions only (e.g. BLAST … slow).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Assembly strategy may also work (e.g. Trans-ABySS)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&gt; 50 bp reads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Spliced aligner such as Bowtie/TopHat</a:t>
            </a:r>
          </a:p>
        </p:txBody>
      </p:sp>
    </p:spTree>
    <p:extLst>
      <p:ext uri="{BB962C8B-B14F-4D97-AF65-F5344CB8AC3E}">
        <p14:creationId xmlns:p14="http://schemas.microsoft.com/office/powerpoint/2010/main" val="255262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 sz="3200">
                <a:latin typeface="Calibri" charset="0"/>
                <a:ea typeface="ＭＳ Ｐゴシック" charset="0"/>
              </a:rPr>
              <a:t>Visualization of spliced alignment of RNA-seq data</a:t>
            </a:r>
          </a:p>
        </p:txBody>
      </p:sp>
      <p:pic>
        <p:nvPicPr>
          <p:cNvPr id="43010" name="Content Placeholder 3" descr="TNRC6B IGV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r="10402" b="3903"/>
          <a:stretch>
            <a:fillRect/>
          </a:stretch>
        </p:blipFill>
        <p:spPr>
          <a:xfrm>
            <a:off x="558800" y="952500"/>
            <a:ext cx="7907338" cy="5359400"/>
          </a:xfrm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758825" y="3592513"/>
            <a:ext cx="135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Tumor WGS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758825" y="2092325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Normal WGS</a:t>
            </a: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758825" y="5116513"/>
            <a:ext cx="1741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Tumor RNA-seq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4632325" y="2968625"/>
            <a:ext cx="165100" cy="1651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021263" y="4852988"/>
            <a:ext cx="104775" cy="104775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021263" y="5421313"/>
            <a:ext cx="104775" cy="104775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5021263" y="5043488"/>
            <a:ext cx="104775" cy="104775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8" name="TextBox 2"/>
          <p:cNvSpPr txBox="1">
            <a:spLocks noChangeArrowheads="1"/>
          </p:cNvSpPr>
          <p:nvPr/>
        </p:nvSpPr>
        <p:spPr bwMode="auto">
          <a:xfrm>
            <a:off x="4741863" y="2901950"/>
            <a:ext cx="2033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Acceptor site mutation</a:t>
            </a:r>
          </a:p>
        </p:txBody>
      </p:sp>
      <p:sp>
        <p:nvSpPr>
          <p:cNvPr id="43019" name="TextBox 12"/>
          <p:cNvSpPr txBox="1">
            <a:spLocks noChangeArrowheads="1"/>
          </p:cNvSpPr>
          <p:nvPr/>
        </p:nvSpPr>
        <p:spPr bwMode="auto">
          <a:xfrm rot="-5400000">
            <a:off x="7889875" y="3568701"/>
            <a:ext cx="172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IGV screenshot</a:t>
            </a:r>
          </a:p>
        </p:txBody>
      </p:sp>
    </p:spTree>
    <p:extLst>
      <p:ext uri="{BB962C8B-B14F-4D97-AF65-F5344CB8AC3E}">
        <p14:creationId xmlns:p14="http://schemas.microsoft.com/office/powerpoint/2010/main" val="419332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52400" y="125413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Common questions: how reliable are expression predictions from RNA-seq?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Are novel exon-exon junctions real?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What proportion validate by RT-PCR and Sanger sequencing?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Are differential/alternative expression changes observed between tissues accurate?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How well do DE values correlate with qPCR?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384 validations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qPCR, RT-PCR, Sanger sequencing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See ALEXA-Seq publication for details: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Also includes comparison to microarrays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Griffith et al.  </a:t>
            </a:r>
            <a:r>
              <a:rPr lang="en-US" i="1">
                <a:latin typeface="Calibri" charset="0"/>
                <a:ea typeface="ＭＳ Ｐゴシック" charset="0"/>
              </a:rPr>
              <a:t>Alternative expression analysis by RNA sequencing</a:t>
            </a:r>
            <a:r>
              <a:rPr lang="en-US">
                <a:latin typeface="Calibri" charset="0"/>
                <a:ea typeface="ＭＳ Ｐゴシック" charset="0"/>
              </a:rPr>
              <a:t>. Nature Methods. 2010 Oct;7(10):843-847.</a:t>
            </a:r>
          </a:p>
        </p:txBody>
      </p:sp>
    </p:spTree>
    <p:extLst>
      <p:ext uri="{BB962C8B-B14F-4D97-AF65-F5344CB8AC3E}">
        <p14:creationId xmlns:p14="http://schemas.microsoft.com/office/powerpoint/2010/main" val="81109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25413" y="44450"/>
            <a:ext cx="8839200" cy="863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Validation (qualitative)</a:t>
            </a:r>
          </a:p>
        </p:txBody>
      </p:sp>
      <p:pic>
        <p:nvPicPr>
          <p:cNvPr id="45058" name="Picture 5" descr="QualitativeAssayResult-Pan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64"/>
          <a:stretch>
            <a:fillRect/>
          </a:stretch>
        </p:blipFill>
        <p:spPr bwMode="auto">
          <a:xfrm>
            <a:off x="1044575" y="1125538"/>
            <a:ext cx="6811963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800100" y="5805488"/>
            <a:ext cx="702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33 of 192 assays shown.  Overall validation rate = 85%</a:t>
            </a:r>
          </a:p>
        </p:txBody>
      </p:sp>
    </p:spTree>
    <p:extLst>
      <p:ext uri="{BB962C8B-B14F-4D97-AF65-F5344CB8AC3E}">
        <p14:creationId xmlns:p14="http://schemas.microsoft.com/office/powerpoint/2010/main" val="185773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52400" y="44450"/>
            <a:ext cx="8839200" cy="863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Validation (quantitative)</a:t>
            </a:r>
          </a:p>
        </p:txBody>
      </p:sp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5940425" y="1943100"/>
            <a:ext cx="23399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qPCR of 192 exons identified as alternatively expressed by ALEXA-Seq</a:t>
            </a:r>
          </a:p>
        </p:txBody>
      </p:sp>
      <p:pic>
        <p:nvPicPr>
          <p:cNvPr id="46083" name="Picture 6" descr="QuantitativeAssay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6975"/>
            <a:ext cx="497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5651500" y="4340225"/>
            <a:ext cx="327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Validation rate = 88%</a:t>
            </a:r>
          </a:p>
        </p:txBody>
      </p:sp>
    </p:spTree>
    <p:extLst>
      <p:ext uri="{BB962C8B-B14F-4D97-AF65-F5344CB8AC3E}">
        <p14:creationId xmlns:p14="http://schemas.microsoft.com/office/powerpoint/2010/main" val="22493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Common questions: What if I don’t have a reference genome for my species?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Have you considered sequencing the genome of your species?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If that is not practical or you simply prefer a transcript discovery approach that does not rely on prior knowledge of the genome or transcriptome there are some tools available ...</a:t>
            </a:r>
          </a:p>
          <a:p>
            <a:pPr lvl="1">
              <a:defRPr/>
            </a:pPr>
            <a:r>
              <a:rPr lang="en-US" dirty="0" smtClean="0"/>
              <a:t>Unfortunately de novo transcriptome assembly is beyond the scope of this workshop</a:t>
            </a:r>
          </a:p>
          <a:p>
            <a:pPr lvl="1">
              <a:defRPr/>
            </a:pPr>
            <a:r>
              <a:rPr lang="en-US" dirty="0" smtClean="0"/>
              <a:t>The good news is that the skills you learn here will help you figure out how to install and run those tools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25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Introduction to tutorial </a:t>
            </a:r>
          </a:p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(Module </a:t>
            </a:r>
            <a:r>
              <a:rPr lang="en-US" sz="4400" b="1" dirty="0" smtClean="0">
                <a:latin typeface="Calibri" charset="0"/>
                <a:ea typeface="ＭＳ Ｐゴシック" charset="0"/>
              </a:rPr>
              <a:t>1)</a:t>
            </a:r>
            <a:endParaRPr lang="en-US" sz="4400" b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7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11266" name="Title 1"/>
          <p:cNvSpPr txBox="1">
            <a:spLocks/>
          </p:cNvSpPr>
          <p:nvPr/>
        </p:nvSpPr>
        <p:spPr bwMode="auto">
          <a:xfrm>
            <a:off x="603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  <a:t>Module 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  <a:t>Introduction to RNA sequencing (lecture)</a:t>
            </a:r>
            <a:endParaRPr lang="en-US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600" y="1412776"/>
            <a:ext cx="5181599" cy="936104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Malachi </a:t>
            </a:r>
            <a:r>
              <a:rPr lang="en-US" sz="1600" dirty="0" smtClean="0">
                <a:latin typeface="Calibri"/>
                <a:cs typeface="Calibri"/>
              </a:rPr>
              <a:t>Griffith &amp; </a:t>
            </a:r>
            <a:r>
              <a:rPr lang="en-US" sz="1600" dirty="0">
                <a:latin typeface="Calibri"/>
                <a:cs typeface="Calibri"/>
              </a:rPr>
              <a:t>Obi Griffith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Informatics for RNA-seq Analysis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June 8-9, </a:t>
            </a: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2015</a:t>
            </a:r>
          </a:p>
        </p:txBody>
      </p:sp>
      <p:pic>
        <p:nvPicPr>
          <p:cNvPr id="4" name="Picture 3" descr="bioinformatics-c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5721"/>
            <a:ext cx="2339752" cy="1005487"/>
          </a:xfrm>
          <a:prstGeom prst="rect">
            <a:avLst/>
          </a:prstGeom>
        </p:spPr>
      </p:pic>
      <p:pic>
        <p:nvPicPr>
          <p:cNvPr id="8" name="Picture 1" descr="RNA-Seq-align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42481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950" y="3429000"/>
            <a:ext cx="5184775" cy="208756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13000"/>
                </a:schemeClr>
              </a:gs>
              <a:gs pos="35000">
                <a:schemeClr val="dk1">
                  <a:tint val="37000"/>
                  <a:satMod val="300000"/>
                  <a:alpha val="13000"/>
                </a:schemeClr>
              </a:gs>
              <a:gs pos="100000">
                <a:schemeClr val="dk1">
                  <a:tint val="15000"/>
                  <a:satMod val="350000"/>
                  <a:alpha val="13000"/>
                </a:scheme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  <a:prstDash val="dot"/>
              </a:ln>
              <a:noFill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179388" y="3644900"/>
            <a:ext cx="4824412" cy="100806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1000"/>
                </a:schemeClr>
              </a:gs>
              <a:gs pos="35000">
                <a:schemeClr val="dk1">
                  <a:tint val="37000"/>
                  <a:satMod val="300000"/>
                  <a:alpha val="51000"/>
                </a:schemeClr>
              </a:gs>
              <a:gs pos="100000">
                <a:schemeClr val="dk1">
                  <a:tint val="15000"/>
                  <a:satMod val="350000"/>
                  <a:alpha val="51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179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Bowtie/Tophat/Cufflinks/Cuffdiff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RNA-seq Pipeline</a:t>
            </a:r>
          </a:p>
        </p:txBody>
      </p:sp>
      <p:grpSp>
        <p:nvGrpSpPr>
          <p:cNvPr id="50180" name="Group 6"/>
          <p:cNvGrpSpPr>
            <a:grpSpLocks/>
          </p:cNvGrpSpPr>
          <p:nvPr/>
        </p:nvGrpSpPr>
        <p:grpSpPr bwMode="auto">
          <a:xfrm>
            <a:off x="250825" y="1925638"/>
            <a:ext cx="1368425" cy="1287462"/>
            <a:chOff x="251520" y="1926414"/>
            <a:chExt cx="1368152" cy="1286562"/>
          </a:xfrm>
        </p:grpSpPr>
        <p:sp>
          <p:nvSpPr>
            <p:cNvPr id="3" name="Rounded Rectangle 2"/>
            <p:cNvSpPr/>
            <p:nvPr/>
          </p:nvSpPr>
          <p:spPr>
            <a:xfrm>
              <a:off x="251520" y="2492755"/>
              <a:ext cx="1368152" cy="72022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RNA-</a:t>
              </a:r>
              <a:r>
                <a:rPr lang="en-US" sz="1200" dirty="0" err="1">
                  <a:solidFill>
                    <a:schemeClr val="tx1"/>
                  </a:solidFill>
                </a:rPr>
                <a:t>seq</a:t>
              </a:r>
              <a:r>
                <a:rPr lang="en-US" sz="1200" dirty="0">
                  <a:solidFill>
                    <a:schemeClr val="tx1"/>
                  </a:solidFill>
                </a:rPr>
                <a:t> reads (2 x 100 </a:t>
              </a:r>
              <a:r>
                <a:rPr lang="en-US" sz="1200" dirty="0" err="1">
                  <a:solidFill>
                    <a:schemeClr val="tx1"/>
                  </a:solidFill>
                </a:rPr>
                <a:t>bp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0210" name="TextBox 3"/>
            <p:cNvSpPr txBox="1">
              <a:spLocks noChangeArrowheads="1"/>
            </p:cNvSpPr>
            <p:nvPr/>
          </p:nvSpPr>
          <p:spPr bwMode="auto">
            <a:xfrm>
              <a:off x="334504" y="1926414"/>
              <a:ext cx="1202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Sequencing</a:t>
              </a:r>
            </a:p>
          </p:txBody>
        </p:sp>
      </p:grpSp>
      <p:grpSp>
        <p:nvGrpSpPr>
          <p:cNvPr id="50181" name="Group 16"/>
          <p:cNvGrpSpPr>
            <a:grpSpLocks/>
          </p:cNvGrpSpPr>
          <p:nvPr/>
        </p:nvGrpSpPr>
        <p:grpSpPr bwMode="auto">
          <a:xfrm>
            <a:off x="1916113" y="1819275"/>
            <a:ext cx="1368425" cy="1393825"/>
            <a:chOff x="1916196" y="1818692"/>
            <a:chExt cx="1368152" cy="1394284"/>
          </a:xfrm>
        </p:grpSpPr>
        <p:sp>
          <p:nvSpPr>
            <p:cNvPr id="8" name="Rounded Rectangle 7"/>
            <p:cNvSpPr/>
            <p:nvPr/>
          </p:nvSpPr>
          <p:spPr>
            <a:xfrm>
              <a:off x="1916196" y="2493602"/>
              <a:ext cx="1368152" cy="71937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Bowtie/</a:t>
              </a:r>
              <a:r>
                <a:rPr lang="en-US" sz="1200" dirty="0" err="1">
                  <a:solidFill>
                    <a:schemeClr val="tx1"/>
                  </a:solidFill>
                </a:rPr>
                <a:t>TopHat</a:t>
              </a:r>
              <a:r>
                <a:rPr lang="en-US" sz="1200" dirty="0">
                  <a:solidFill>
                    <a:schemeClr val="tx1"/>
                  </a:solidFill>
                </a:rPr>
                <a:t> alignment (genome)</a:t>
              </a:r>
            </a:p>
          </p:txBody>
        </p:sp>
        <p:sp>
          <p:nvSpPr>
            <p:cNvPr id="50208" name="TextBox 12"/>
            <p:cNvSpPr txBox="1">
              <a:spLocks noChangeArrowheads="1"/>
            </p:cNvSpPr>
            <p:nvPr/>
          </p:nvSpPr>
          <p:spPr bwMode="auto">
            <a:xfrm>
              <a:off x="1978694" y="1818692"/>
              <a:ext cx="124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Read alignment</a:t>
              </a:r>
            </a:p>
          </p:txBody>
        </p:sp>
      </p:grpSp>
      <p:grpSp>
        <p:nvGrpSpPr>
          <p:cNvPr id="50182" name="Group 18"/>
          <p:cNvGrpSpPr>
            <a:grpSpLocks/>
          </p:cNvGrpSpPr>
          <p:nvPr/>
        </p:nvGrpSpPr>
        <p:grpSpPr bwMode="auto">
          <a:xfrm>
            <a:off x="3419475" y="1819275"/>
            <a:ext cx="1657350" cy="1393825"/>
            <a:chOff x="3563889" y="1818692"/>
            <a:chExt cx="1656184" cy="1394284"/>
          </a:xfrm>
        </p:grpSpPr>
        <p:sp>
          <p:nvSpPr>
            <p:cNvPr id="9" name="Rounded Rectangle 8"/>
            <p:cNvSpPr/>
            <p:nvPr/>
          </p:nvSpPr>
          <p:spPr>
            <a:xfrm>
              <a:off x="3708250" y="2493602"/>
              <a:ext cx="1367462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</a:t>
              </a:r>
            </a:p>
          </p:txBody>
        </p:sp>
        <p:sp>
          <p:nvSpPr>
            <p:cNvPr id="50206" name="TextBox 13"/>
            <p:cNvSpPr txBox="1">
              <a:spLocks noChangeArrowheads="1"/>
            </p:cNvSpPr>
            <p:nvPr/>
          </p:nvSpPr>
          <p:spPr bwMode="auto">
            <a:xfrm>
              <a:off x="3563889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Transcript compilation</a:t>
              </a:r>
            </a:p>
          </p:txBody>
        </p:sp>
      </p:grpSp>
      <p:grpSp>
        <p:nvGrpSpPr>
          <p:cNvPr id="50183" name="Group 19"/>
          <p:cNvGrpSpPr>
            <a:grpSpLocks/>
          </p:cNvGrpSpPr>
          <p:nvPr/>
        </p:nvGrpSpPr>
        <p:grpSpPr bwMode="auto">
          <a:xfrm>
            <a:off x="5076825" y="1819275"/>
            <a:ext cx="1655763" cy="1393825"/>
            <a:chOff x="5148064" y="1818692"/>
            <a:chExt cx="1656184" cy="1394284"/>
          </a:xfrm>
        </p:grpSpPr>
        <p:sp>
          <p:nvSpPr>
            <p:cNvPr id="10" name="Rounded Rectangle 9"/>
            <p:cNvSpPr/>
            <p:nvPr/>
          </p:nvSpPr>
          <p:spPr>
            <a:xfrm>
              <a:off x="5292564" y="2493602"/>
              <a:ext cx="1367185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 (</a:t>
              </a:r>
              <a:r>
                <a:rPr lang="en-US" sz="1200" dirty="0" err="1">
                  <a:solidFill>
                    <a:schemeClr val="tx1"/>
                  </a:solidFill>
                </a:rPr>
                <a:t>cuffmerge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0204" name="TextBox 14"/>
            <p:cNvSpPr txBox="1">
              <a:spLocks noChangeArrowheads="1"/>
            </p:cNvSpPr>
            <p:nvPr/>
          </p:nvSpPr>
          <p:spPr bwMode="auto">
            <a:xfrm>
              <a:off x="5148064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Gene identification</a:t>
              </a:r>
            </a:p>
          </p:txBody>
        </p:sp>
      </p:grpSp>
      <p:grpSp>
        <p:nvGrpSpPr>
          <p:cNvPr id="50184" name="Group 20"/>
          <p:cNvGrpSpPr>
            <a:grpSpLocks/>
          </p:cNvGrpSpPr>
          <p:nvPr/>
        </p:nvGrpSpPr>
        <p:grpSpPr bwMode="auto">
          <a:xfrm>
            <a:off x="6804025" y="1819275"/>
            <a:ext cx="1655763" cy="1393825"/>
            <a:chOff x="6804248" y="1818692"/>
            <a:chExt cx="1656184" cy="1394284"/>
          </a:xfrm>
        </p:grpSpPr>
        <p:sp>
          <p:nvSpPr>
            <p:cNvPr id="11" name="Rounded Rectangle 10"/>
            <p:cNvSpPr/>
            <p:nvPr/>
          </p:nvSpPr>
          <p:spPr>
            <a:xfrm>
              <a:off x="6912225" y="2493602"/>
              <a:ext cx="1440229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Cuffdiff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(A:B comparison)</a:t>
              </a:r>
            </a:p>
          </p:txBody>
        </p:sp>
        <p:sp>
          <p:nvSpPr>
            <p:cNvPr id="50202" name="TextBox 15"/>
            <p:cNvSpPr txBox="1">
              <a:spLocks noChangeArrowheads="1"/>
            </p:cNvSpPr>
            <p:nvPr/>
          </p:nvSpPr>
          <p:spPr bwMode="auto">
            <a:xfrm>
              <a:off x="6804248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Differential expression</a:t>
              </a:r>
            </a:p>
          </p:txBody>
        </p:sp>
      </p:grpSp>
      <p:grpSp>
        <p:nvGrpSpPr>
          <p:cNvPr id="50185" name="Group 21"/>
          <p:cNvGrpSpPr>
            <a:grpSpLocks/>
          </p:cNvGrpSpPr>
          <p:nvPr/>
        </p:nvGrpSpPr>
        <p:grpSpPr bwMode="auto">
          <a:xfrm>
            <a:off x="6804025" y="3789363"/>
            <a:ext cx="1655763" cy="1171575"/>
            <a:chOff x="6804248" y="3861048"/>
            <a:chExt cx="1656184" cy="1171873"/>
          </a:xfrm>
        </p:grpSpPr>
        <p:sp>
          <p:nvSpPr>
            <p:cNvPr id="12" name="Rounded Rectangle 11"/>
            <p:cNvSpPr/>
            <p:nvPr/>
          </p:nvSpPr>
          <p:spPr>
            <a:xfrm>
              <a:off x="6948748" y="3861048"/>
              <a:ext cx="1367185" cy="7193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CummRbund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200" name="TextBox 17"/>
            <p:cNvSpPr txBox="1">
              <a:spLocks noChangeArrowheads="1"/>
            </p:cNvSpPr>
            <p:nvPr/>
          </p:nvSpPr>
          <p:spPr bwMode="auto">
            <a:xfrm>
              <a:off x="6804248" y="4725144"/>
              <a:ext cx="16561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Visualization</a:t>
              </a:r>
            </a:p>
          </p:txBody>
        </p:sp>
      </p:grpSp>
      <p:cxnSp>
        <p:nvCxnSpPr>
          <p:cNvPr id="24" name="Straight Arrow Connector 23"/>
          <p:cNvCxnSpPr>
            <a:stCxn id="3" idx="3"/>
            <a:endCxn id="8" idx="1"/>
          </p:cNvCxnSpPr>
          <p:nvPr/>
        </p:nvCxnSpPr>
        <p:spPr>
          <a:xfrm>
            <a:off x="1619250" y="2852738"/>
            <a:ext cx="2968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9" idx="1"/>
          </p:cNvCxnSpPr>
          <p:nvPr/>
        </p:nvCxnSpPr>
        <p:spPr>
          <a:xfrm>
            <a:off x="3284538" y="2852738"/>
            <a:ext cx="279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10" idx="1"/>
          </p:cNvCxnSpPr>
          <p:nvPr/>
        </p:nvCxnSpPr>
        <p:spPr>
          <a:xfrm>
            <a:off x="4932363" y="2852738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3"/>
            <a:endCxn id="11" idx="1"/>
          </p:cNvCxnSpPr>
          <p:nvPr/>
        </p:nvCxnSpPr>
        <p:spPr>
          <a:xfrm>
            <a:off x="6588125" y="2852738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  <a:endCxn id="12" idx="0"/>
          </p:cNvCxnSpPr>
          <p:nvPr/>
        </p:nvCxnSpPr>
        <p:spPr>
          <a:xfrm>
            <a:off x="7632700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 bwMode="auto">
          <a:xfrm>
            <a:off x="3563938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Gene annotation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gtf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908175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Reference genome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0825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Raw sequence data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fastq</a:t>
            </a:r>
            <a:r>
              <a:rPr lang="en-US" sz="1200" dirty="0">
                <a:solidFill>
                  <a:schemeClr val="tx1"/>
                </a:solidFill>
              </a:rPr>
              <a:t> files)</a:t>
            </a:r>
          </a:p>
        </p:txBody>
      </p:sp>
      <p:cxnSp>
        <p:nvCxnSpPr>
          <p:cNvPr id="37" name="Straight Arrow Connector 36"/>
          <p:cNvCxnSpPr>
            <a:stCxn id="35" idx="0"/>
            <a:endCxn id="3" idx="2"/>
          </p:cNvCxnSpPr>
          <p:nvPr/>
        </p:nvCxnSpPr>
        <p:spPr>
          <a:xfrm flipH="1" flipV="1">
            <a:off x="935038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0"/>
            <a:endCxn id="8" idx="2"/>
          </p:cNvCxnSpPr>
          <p:nvPr/>
        </p:nvCxnSpPr>
        <p:spPr>
          <a:xfrm flipV="1">
            <a:off x="2592388" y="3213100"/>
            <a:ext cx="7937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0"/>
            <a:endCxn id="9" idx="2"/>
          </p:cNvCxnSpPr>
          <p:nvPr/>
        </p:nvCxnSpPr>
        <p:spPr>
          <a:xfrm flipV="1">
            <a:off x="4248150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97" name="TextBox 3"/>
          <p:cNvSpPr txBox="1">
            <a:spLocks noChangeArrowheads="1"/>
          </p:cNvSpPr>
          <p:nvPr/>
        </p:nvSpPr>
        <p:spPr bwMode="auto">
          <a:xfrm>
            <a:off x="2192338" y="4776788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Inputs</a:t>
            </a:r>
          </a:p>
        </p:txBody>
      </p:sp>
      <p:sp>
        <p:nvSpPr>
          <p:cNvPr id="50198" name="TextBox 3"/>
          <p:cNvSpPr txBox="1">
            <a:spLocks noChangeArrowheads="1"/>
          </p:cNvSpPr>
          <p:nvPr/>
        </p:nvSpPr>
        <p:spPr bwMode="auto">
          <a:xfrm>
            <a:off x="2162175" y="5538788"/>
            <a:ext cx="1073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Module </a:t>
            </a:r>
            <a:r>
              <a:rPr lang="en-US" sz="1600" b="1" dirty="0" smtClean="0"/>
              <a:t>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0568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2535238"/>
          </a:xfrm>
          <a:solidFill>
            <a:schemeClr val="tx1"/>
          </a:solidFill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We </a:t>
            </a:r>
            <a:r>
              <a:rPr lang="en-US" sz="44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are on a Coffee Break &amp; Networking Session</a:t>
            </a:r>
          </a:p>
        </p:txBody>
      </p:sp>
      <p:pic>
        <p:nvPicPr>
          <p:cNvPr id="2" name="Picture 1" descr="bioinformatics-c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97" y="3800015"/>
            <a:ext cx="2823006" cy="1213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objectives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0: </a:t>
            </a:r>
            <a:r>
              <a:rPr lang="en-US" dirty="0"/>
              <a:t>Introduction to cloud </a:t>
            </a:r>
            <a:r>
              <a:rPr lang="en-US" dirty="0" smtClean="0"/>
              <a:t>computing</a:t>
            </a:r>
          </a:p>
          <a:p>
            <a:pPr>
              <a:defRPr/>
            </a:pPr>
            <a:r>
              <a:rPr lang="en-US" b="1" dirty="0" smtClean="0"/>
              <a:t>Module 1: </a:t>
            </a:r>
            <a:r>
              <a:rPr lang="en-US" b="1" dirty="0"/>
              <a:t>Introduction to RNA sequencing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2: </a:t>
            </a:r>
            <a:r>
              <a:rPr lang="en-US" dirty="0"/>
              <a:t>RNA-seq alignment and visualization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3: </a:t>
            </a:r>
            <a:r>
              <a:rPr lang="en-US" dirty="0"/>
              <a:t>Expression and Differential Expression</a:t>
            </a:r>
          </a:p>
          <a:p>
            <a:pPr>
              <a:defRPr/>
            </a:pPr>
            <a:r>
              <a:rPr lang="en-US"/>
              <a:t>Module </a:t>
            </a:r>
            <a:r>
              <a:rPr lang="en-US" smtClean="0"/>
              <a:t>4: </a:t>
            </a:r>
            <a:r>
              <a:rPr lang="en-US" dirty="0"/>
              <a:t>Isoform discovery and alternative expression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Tutorials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</a:rPr>
              <a:t>a working example of an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analysis </a:t>
            </a:r>
            <a:r>
              <a:rPr lang="en-US" dirty="0" smtClean="0">
                <a:latin typeface="Calibri" charset="0"/>
                <a:ea typeface="ＭＳ Ｐゴシック" charset="0"/>
              </a:rPr>
              <a:t>pipeline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Run in a </a:t>
            </a:r>
            <a:r>
              <a:rPr lang="ja-JP" altLang="en-US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</a:rPr>
              <a:t>reasonable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 amount of time with modest computer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resources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Self contained, self explanatory, </a:t>
            </a:r>
            <a:r>
              <a:rPr lang="en-US" dirty="0" smtClean="0">
                <a:latin typeface="Calibri" charset="0"/>
                <a:ea typeface="ＭＳ Ｐゴシック" charset="0"/>
              </a:rPr>
              <a:t>portable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8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Learning objectives of module </a:t>
            </a:r>
            <a:r>
              <a:rPr lang="en-US" dirty="0" smtClean="0">
                <a:latin typeface="Calibri" charset="0"/>
                <a:ea typeface="ＭＳ Ｐゴシック" charset="0"/>
              </a:rPr>
              <a:t>1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Introduction to the theory and practice of RNA sequencing (RNA-seq) analysis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Rationale for sequencing RNA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Challenges specific to RNA-seq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General goals and themes of RNA-seq analysis work flows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Common technical questions related to RNA-seq analysis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Getting help outside of this course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Introduction to the RNA-seq hands on tutorial</a:t>
            </a:r>
          </a:p>
        </p:txBody>
      </p:sp>
    </p:spTree>
    <p:extLst>
      <p:ext uri="{BB962C8B-B14F-4D97-AF65-F5344CB8AC3E}">
        <p14:creationId xmlns:p14="http://schemas.microsoft.com/office/powerpoint/2010/main" val="25711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9875"/>
            <a:ext cx="3051175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Gene expression</a:t>
            </a:r>
          </a:p>
        </p:txBody>
      </p:sp>
      <p:pic>
        <p:nvPicPr>
          <p:cNvPr id="2" name="Picture 1" descr="Fig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4890740" cy="61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8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RNA sequencing</a:t>
            </a:r>
          </a:p>
        </p:txBody>
      </p:sp>
      <p:pic>
        <p:nvPicPr>
          <p:cNvPr id="2" name="Picture 1" descr="Figur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136904" cy="47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3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Why sequence RNA (versus DNA)?</a:t>
            </a:r>
          </a:p>
        </p:txBody>
      </p:sp>
      <p:sp>
        <p:nvSpPr>
          <p:cNvPr id="19458" name="Content Placeholder 6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906962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Functional studies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Genome may be constant but an experimental condition has a pronounced effect on gene expression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 Drug treated vs. untreated cell line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 Wild type versus knock out mice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Predicting transcript sequence from genome sequence is </a:t>
            </a:r>
            <a:r>
              <a:rPr lang="en-US" dirty="0" smtClean="0">
                <a:latin typeface="Calibri" charset="0"/>
                <a:ea typeface="ＭＳ Ｐゴシック" charset="0"/>
              </a:rPr>
              <a:t>difficult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Gene annotation is revolutionized by RNA-seq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Some </a:t>
            </a:r>
            <a:r>
              <a:rPr lang="en-US" dirty="0">
                <a:latin typeface="Calibri" charset="0"/>
                <a:ea typeface="ＭＳ Ｐゴシック" charset="0"/>
              </a:rPr>
              <a:t>molecular features can only be observed at the RNA level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Alternative isoforms, fusion transcripts, RNA </a:t>
            </a:r>
            <a:r>
              <a:rPr lang="en-US" dirty="0" smtClean="0">
                <a:latin typeface="Calibri" charset="0"/>
                <a:ea typeface="ＭＳ Ｐゴシック" charset="0"/>
              </a:rPr>
              <a:t>editing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6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Why sequence RNA (versus DNA)?</a:t>
            </a:r>
          </a:p>
        </p:txBody>
      </p:sp>
      <p:sp>
        <p:nvSpPr>
          <p:cNvPr id="21506" name="Content Placeholder 6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906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Interpreting mutations that do not have an obvious effect on protein sequence</a:t>
            </a:r>
          </a:p>
          <a:p>
            <a:pPr lvl="1">
              <a:lnSpc>
                <a:spcPct val="90000"/>
              </a:lnSpc>
            </a:pPr>
            <a:r>
              <a:rPr lang="ja-JP" altLang="en-US" sz="2200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sz="2200" dirty="0">
                <a:latin typeface="Calibri" charset="0"/>
                <a:ea typeface="ＭＳ Ｐゴシック" charset="0"/>
              </a:rPr>
              <a:t>Regulatory</a:t>
            </a:r>
            <a:r>
              <a:rPr lang="ja-JP" altLang="en-US" sz="2200" dirty="0" smtClean="0">
                <a:latin typeface="Calibri" charset="0"/>
                <a:ea typeface="ＭＳ Ｐゴシック" charset="0"/>
              </a:rPr>
              <a:t>’</a:t>
            </a:r>
            <a:r>
              <a:rPr lang="en-US" altLang="ja-JP" sz="2200" dirty="0" smtClean="0">
                <a:latin typeface="Calibri" charset="0"/>
                <a:ea typeface="ＭＳ Ｐゴシック" charset="0"/>
              </a:rPr>
              <a:t> mutations </a:t>
            </a:r>
            <a:r>
              <a:rPr lang="en-US" altLang="ja-JP" sz="2200" dirty="0">
                <a:latin typeface="Calibri" charset="0"/>
                <a:ea typeface="ＭＳ Ｐゴシック" charset="0"/>
              </a:rPr>
              <a:t>that affect what mRNA isoform is expressed and how much 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Calibri" charset="0"/>
                <a:ea typeface="ＭＳ Ｐゴシック" charset="0"/>
              </a:rPr>
              <a:t>Prioritizing </a:t>
            </a:r>
            <a:r>
              <a:rPr lang="en-US" sz="2600" dirty="0">
                <a:latin typeface="Calibri" charset="0"/>
                <a:ea typeface="ＭＳ Ｐゴシック" charset="0"/>
              </a:rPr>
              <a:t>protein coding somatic mutations (often heterozygous)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If the gene is not expressed, a mutation in that gene would be less interesting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If the gene is expressed but only from the wild type allele, this might suggest loss-of-function (</a:t>
            </a:r>
            <a:r>
              <a:rPr lang="en-US" sz="2200" dirty="0" err="1">
                <a:latin typeface="Calibri" charset="0"/>
                <a:ea typeface="ＭＳ Ｐゴシック" charset="0"/>
              </a:rPr>
              <a:t>haploinsufficiency</a:t>
            </a:r>
            <a:r>
              <a:rPr lang="en-US" sz="2200" dirty="0">
                <a:latin typeface="Calibri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If the mutant allele itself is expressed, this might suggest a candidate drug target</a:t>
            </a:r>
          </a:p>
        </p:txBody>
      </p:sp>
    </p:spTree>
    <p:extLst>
      <p:ext uri="{BB962C8B-B14F-4D97-AF65-F5344CB8AC3E}">
        <p14:creationId xmlns:p14="http://schemas.microsoft.com/office/powerpoint/2010/main" val="360123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10083</TotalTime>
  <Words>1538</Words>
  <Application>Microsoft Macintosh PowerPoint</Application>
  <PresentationFormat>On-screen Show (4:3)</PresentationFormat>
  <Paragraphs>215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Canadian Bioinformatics Workshops</vt:lpstr>
      <vt:lpstr>PowerPoint Presentation</vt:lpstr>
      <vt:lpstr>PowerPoint Presentation</vt:lpstr>
      <vt:lpstr>Learning objectives of the course</vt:lpstr>
      <vt:lpstr>Learning objectives of module 1</vt:lpstr>
      <vt:lpstr>Gene expression</vt:lpstr>
      <vt:lpstr>RNA sequencing</vt:lpstr>
      <vt:lpstr>Why sequence RNA (versus DNA)?</vt:lpstr>
      <vt:lpstr>Why sequence RNA (versus DNA)?</vt:lpstr>
      <vt:lpstr>Challenges</vt:lpstr>
      <vt:lpstr>Agilent example / interpretation</vt:lpstr>
      <vt:lpstr>Design considerations</vt:lpstr>
      <vt:lpstr>There are many RNA-seq library construction strategies</vt:lpstr>
      <vt:lpstr>Fragmentation and size selection</vt:lpstr>
      <vt:lpstr>RNA sequence selection/depletion</vt:lpstr>
      <vt:lpstr>Stranded vs. unstranded</vt:lpstr>
      <vt:lpstr>Replicates</vt:lpstr>
      <vt:lpstr>Common analysis goals of RNA-Seq  analysis (what can you ask of the data?)</vt:lpstr>
      <vt:lpstr>General themes of RNA-seq workflows</vt:lpstr>
      <vt:lpstr>BioStar exercise</vt:lpstr>
      <vt:lpstr>Common questions: Should I remove duplicates for RNA-seq?</vt:lpstr>
      <vt:lpstr>Common questions: How much library depth is needed for RNA-seq?</vt:lpstr>
      <vt:lpstr>Common questions: What mapping strategy should I use for RNA-seq?</vt:lpstr>
      <vt:lpstr>Visualization of spliced alignment of RNA-seq data</vt:lpstr>
      <vt:lpstr>Common questions: how reliable are expression predictions from RNA-seq?</vt:lpstr>
      <vt:lpstr>Validation (qualitative)</vt:lpstr>
      <vt:lpstr>Validation (quantitative)</vt:lpstr>
      <vt:lpstr>Common questions: What if I don’t have a reference genome for my species?</vt:lpstr>
      <vt:lpstr>PowerPoint Presentation</vt:lpstr>
      <vt:lpstr>Bowtie/Tophat/Cufflinks/Cuffdiff  RNA-seq Pipeline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Malachi Griffith</cp:lastModifiedBy>
  <cp:revision>671</cp:revision>
  <dcterms:created xsi:type="dcterms:W3CDTF">2010-04-21T18:53:51Z</dcterms:created>
  <dcterms:modified xsi:type="dcterms:W3CDTF">2015-06-02T00:24:02Z</dcterms:modified>
</cp:coreProperties>
</file>