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41" r:id="rId2"/>
    <p:sldId id="342" r:id="rId3"/>
    <p:sldId id="257" r:id="rId4"/>
    <p:sldId id="517" r:id="rId5"/>
    <p:sldId id="518" r:id="rId6"/>
    <p:sldId id="519" r:id="rId7"/>
    <p:sldId id="520" r:id="rId8"/>
    <p:sldId id="521" r:id="rId9"/>
    <p:sldId id="522" r:id="rId10"/>
    <p:sldId id="523" r:id="rId11"/>
    <p:sldId id="524" r:id="rId12"/>
    <p:sldId id="525" r:id="rId13"/>
    <p:sldId id="526" r:id="rId14"/>
    <p:sldId id="512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1536" y="-112"/>
      </p:cViewPr>
      <p:guideLst>
        <p:guide orient="horz" pos="1597"/>
        <p:guide pos="2538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E87875E-BE80-9745-B369-4F4A7AB5E016}" type="datetime1">
              <a:rPr lang="en-US"/>
              <a:pPr>
                <a:defRPr/>
              </a:pPr>
              <a:t>6/8/15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4961A077-CBFC-8247-8C5F-B9A3C2BF5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3D7B332-3177-764B-A596-DBF05F42396E}" type="datetime1">
              <a:rPr lang="en-US"/>
              <a:pPr>
                <a:defRPr/>
              </a:pPr>
              <a:t>6/8/15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F3969550-FBCF-404B-9FAA-7B1DCDF2C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E51A8D5-9BC5-F14F-8C4D-C62295DED194}" type="slidenum">
              <a:rPr lang="en-US" sz="1300">
                <a:latin typeface="Calibri" charset="0"/>
              </a:rPr>
              <a:pPr eaLnBrk="1" hangingPunct="1"/>
              <a:t>4</a:t>
            </a:fld>
            <a:endParaRPr lang="en-US" sz="1300">
              <a:latin typeface="Calibri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6271809-7141-684F-B699-A869FCFB5E99}" type="slidenum">
              <a:rPr lang="en-US" sz="1300">
                <a:latin typeface="Calibri" charset="0"/>
              </a:rPr>
              <a:pPr eaLnBrk="1" hangingPunct="1"/>
              <a:t>7</a:t>
            </a:fld>
            <a:endParaRPr lang="en-US" sz="1300">
              <a:latin typeface="Calibri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C82D777-595C-F74F-893D-79AFE190A7AE}" type="slidenum">
              <a:rPr lang="en-US" sz="1300">
                <a:latin typeface="Calibri" charset="0"/>
              </a:rPr>
              <a:pPr eaLnBrk="1" hangingPunct="1"/>
              <a:t>8</a:t>
            </a:fld>
            <a:endParaRPr lang="en-US" sz="1300">
              <a:latin typeface="Calibri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99452F0-E2F8-AE41-801D-2B3846BDF3AE}" type="slidenum">
              <a:rPr lang="en-US" sz="1300">
                <a:latin typeface="Calibri" charset="0"/>
              </a:rPr>
              <a:pPr eaLnBrk="1" hangingPunct="1"/>
              <a:t>9</a:t>
            </a:fld>
            <a:endParaRPr lang="en-US" sz="1300">
              <a:latin typeface="Calibri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9960B3B-B614-C646-AC49-D0908ED8BDDD}" type="slidenum">
              <a:rPr lang="en-US" sz="1300">
                <a:latin typeface="Calibri" charset="0"/>
              </a:rPr>
              <a:pPr eaLnBrk="1" hangingPunct="1"/>
              <a:t>11</a:t>
            </a:fld>
            <a:endParaRPr lang="en-US" sz="1300">
              <a:latin typeface="Calibri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DAE9BEF-A86A-D646-A9E3-125FD642139E}" type="slidenum">
              <a:rPr lang="en-US" sz="1300">
                <a:latin typeface="Calibri" charset="0"/>
              </a:rPr>
              <a:pPr eaLnBrk="1" hangingPunct="1"/>
              <a:t>12</a:t>
            </a:fld>
            <a:endParaRPr lang="en-US" sz="1300">
              <a:latin typeface="Calibri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#Each library is marked as either cDNA-1 or cDNA-2 and either lib1 or lib2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#cDNA-1 = total RNA (total)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#cDNA-2 = polyA selected RNA (polyA)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#lib1 = standard RNAseq (nocap)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#lib2 = cDNA capture RNAseq where library was enriched using probes targeting the exome (cap).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5290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2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0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FECFAEAF-3726-E641-9B5B-3F8EA05B09A3}" type="datetime1">
              <a:rPr lang="en-US"/>
              <a:pPr>
                <a:defRPr/>
              </a:pPr>
              <a:t>6/8/15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18C1412E-69E1-864D-A0DF-94DDC7C80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en.wikipedia.org/wiki/FASTQ_forma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mics.agilent.com/en/References-Controls/Universal-Reference-RNAs/?cid=AG-PT-172&amp;tabId=AG-PR-1217" TargetMode="External"/><Relationship Id="rId4" Type="http://schemas.openxmlformats.org/officeDocument/2006/relationships/hyperlink" Target="http://www.lifetechnologies.com/order/catalog/product/AM6050" TargetMode="External"/><Relationship Id="rId5" Type="http://schemas.openxmlformats.org/officeDocument/2006/relationships/hyperlink" Target="http://www.lifetechnologies.com/order/catalog/product/4456739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vic.gedris.org/Manual-ShellIntro/1.2/ShellIntro.pdf" TargetMode="External"/><Relationship Id="rId4" Type="http://schemas.openxmlformats.org/officeDocument/2006/relationships/hyperlink" Target="http://www.nettech.in/course/Basic%20Commands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iles.fosswire.com/2007/08/fwunixref.pdf" TargetMode="Externa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bioconductor.org/" TargetMode="External"/><Relationship Id="rId12" Type="http://schemas.openxmlformats.org/officeDocument/2006/relationships/hyperlink" Target="http://compbio.mit.edu/cummeRbund/" TargetMode="External"/><Relationship Id="rId13" Type="http://schemas.openxmlformats.org/officeDocument/2006/relationships/hyperlink" Target="http://www.bioconductor.org/packages/release/bioc/html/edgeR.html" TargetMode="External"/><Relationship Id="rId14" Type="http://schemas.openxmlformats.org/officeDocument/2006/relationships/hyperlink" Target="http://samstat.sourceforge.net/" TargetMode="External"/><Relationship Id="rId15" Type="http://schemas.openxmlformats.org/officeDocument/2006/relationships/hyperlink" Target="https://sites.google.com/a/brown.edu/bioinformatics-in-biomed/fastqc" TargetMode="External"/><Relationship Id="rId16" Type="http://schemas.openxmlformats.org/officeDocument/2006/relationships/hyperlink" Target="http://broadinstitute.github.io/picard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samtools.sourceforge.net/" TargetMode="External"/><Relationship Id="rId4" Type="http://schemas.openxmlformats.org/officeDocument/2006/relationships/hyperlink" Target="https://github.com/genome/bam-readcount" TargetMode="External"/><Relationship Id="rId5" Type="http://schemas.openxmlformats.org/officeDocument/2006/relationships/hyperlink" Target="http://bowtie-bio.sourceforge.net/" TargetMode="External"/><Relationship Id="rId6" Type="http://schemas.openxmlformats.org/officeDocument/2006/relationships/hyperlink" Target="http://ccb.jhu.edu/software/tophat/index.shtml" TargetMode="External"/><Relationship Id="rId7" Type="http://schemas.openxmlformats.org/officeDocument/2006/relationships/hyperlink" Target="http://code.google.com/p/rna-star/" TargetMode="External"/><Relationship Id="rId8" Type="http://schemas.openxmlformats.org/officeDocument/2006/relationships/hyperlink" Target="http://cole-trapnell-lab.github.io/cufflinks/" TargetMode="External"/><Relationship Id="rId9" Type="http://schemas.openxmlformats.org/officeDocument/2006/relationships/hyperlink" Target="http://www-huber.embl.de/users/anders/HTSeq/doc/count.html" TargetMode="External"/><Relationship Id="rId10" Type="http://schemas.openxmlformats.org/officeDocument/2006/relationships/hyperlink" Target="http://cran.r-project.org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cole-trapnell-lab.github.io/cufflinks//igenome_table/index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le-trapnell-lab.github.io/cufflinks//igenome_table/index.html" TargetMode="External"/><Relationship Id="rId4" Type="http://schemas.openxmlformats.org/officeDocument/2006/relationships/hyperlink" Target="http://genome.ucsc.edu/FAQ/FAQformat.html%23format4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59614" y="2845296"/>
            <a:ext cx="7772400" cy="1447800"/>
          </a:xfrm>
        </p:spPr>
        <p:txBody>
          <a:bodyPr/>
          <a:lstStyle/>
          <a:p>
            <a:pPr eaLnBrk="1" hangingPunct="1"/>
            <a:r>
              <a:rPr lang="en-US" b="0" dirty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pic>
        <p:nvPicPr>
          <p:cNvPr id="8" name="Picture 7" descr="bioinformatics.ca-logo-white-tex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196752"/>
            <a:ext cx="2480338" cy="1043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15616" y="4166071"/>
            <a:ext cx="6778625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Font typeface="Arial" charset="0"/>
              <a:buNone/>
            </a:pPr>
            <a:r>
              <a:rPr lang="en-US" smtClean="0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839200" cy="1143000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2-iv. Create </a:t>
            </a:r>
            <a:r>
              <a:rPr lang="en-US" dirty="0">
                <a:latin typeface="Calibri" charset="0"/>
                <a:ea typeface="ＭＳ Ｐゴシック" charset="0"/>
              </a:rPr>
              <a:t>Indexed reference genome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Before sequences can be mapped to the genome, it must be </a:t>
            </a:r>
            <a:r>
              <a:rPr lang="ja-JP" altLang="en-US">
                <a:latin typeface="Calibri" charset="0"/>
                <a:ea typeface="ＭＳ Ｐゴシック" charset="0"/>
              </a:rPr>
              <a:t>‘</a:t>
            </a:r>
            <a:r>
              <a:rPr lang="en-US" altLang="ja-JP">
                <a:latin typeface="Calibri" charset="0"/>
                <a:ea typeface="ＭＳ Ｐゴシック" charset="0"/>
              </a:rPr>
              <a:t>indexed</a:t>
            </a:r>
            <a:r>
              <a:rPr lang="ja-JP" altLang="en-US">
                <a:latin typeface="Calibri" charset="0"/>
                <a:ea typeface="ＭＳ Ｐゴシック" charset="0"/>
              </a:rPr>
              <a:t>’</a:t>
            </a:r>
            <a:r>
              <a:rPr lang="en-US" altLang="ja-JP">
                <a:latin typeface="Calibri" charset="0"/>
                <a:ea typeface="ＭＳ Ｐゴシック" charset="0"/>
              </a:rPr>
              <a:t> in a way that is compatible with the aligner being used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Bowtie is used to index the genome for Tophat alignments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We will also optionally try the STAR aligner which requires its own indexed version of the genome</a:t>
            </a:r>
          </a:p>
          <a:p>
            <a:endParaRPr lang="en-US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69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2-v. Obtain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RNA-seq data</a:t>
            </a:r>
          </a:p>
        </p:txBody>
      </p:sp>
      <p:sp>
        <p:nvSpPr>
          <p:cNvPr id="24578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For purposes of the tutorial, the test data has been pre-filtered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Identified reads that appear to match transcripts on a single chromosome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The test data corresponds to two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RNA sources</a:t>
            </a:r>
            <a:endParaRPr lang="en-US" sz="26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Calibri" charset="0"/>
                <a:ea typeface="ＭＳ Ｐゴシック" charset="0"/>
              </a:rPr>
              <a:t>The Universal Human Reference (UHR) and Human Brain Reference (HBR)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Calibri" charset="0"/>
                <a:ea typeface="ＭＳ Ｐゴシック" charset="0"/>
              </a:rPr>
              <a:t>Each sample also included one of two ERCC RNA “spike-in” mixes (Mix1 or Mix2)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Each RNA was 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source was sequenced in triplicate to </a:t>
            </a:r>
            <a:r>
              <a:rPr lang="en-US" sz="2200" dirty="0">
                <a:latin typeface="Calibri" charset="0"/>
                <a:ea typeface="ＭＳ Ｐゴシック" charset="0"/>
              </a:rPr>
              <a:t>create 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six </a:t>
            </a:r>
            <a:r>
              <a:rPr lang="en-US" sz="2200" dirty="0">
                <a:latin typeface="Calibri" charset="0"/>
                <a:ea typeface="ＭＳ Ｐゴシック" charset="0"/>
              </a:rPr>
              <a:t>independent Illumina sequence libraries (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‘UHR_Rep1_Mix1’</a:t>
            </a:r>
            <a:r>
              <a:rPr lang="en-US" sz="2200" b="1" dirty="0">
                <a:latin typeface="Calibri" charset="0"/>
                <a:ea typeface="ＭＳ Ｐゴシック" charset="0"/>
              </a:rPr>
              <a:t>, 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‘</a:t>
            </a:r>
            <a:r>
              <a:rPr lang="en-US" sz="2200" b="1" dirty="0">
                <a:latin typeface="Calibri" charset="0"/>
                <a:ea typeface="ＭＳ Ｐゴシック" charset="0"/>
              </a:rPr>
              <a:t>UHR_Rep2_Mix1’, 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‘</a:t>
            </a:r>
            <a:r>
              <a:rPr lang="en-US" sz="2200" b="1" dirty="0">
                <a:latin typeface="Calibri" charset="0"/>
                <a:ea typeface="ＭＳ Ｐゴシック" charset="0"/>
              </a:rPr>
              <a:t>UHR_Rep3_Mix1’, 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‘HBR_Rep1_Mix2’, ’</a:t>
            </a:r>
            <a:r>
              <a:rPr lang="en-US" sz="2200" b="1" dirty="0">
                <a:latin typeface="Calibri" charset="0"/>
                <a:ea typeface="ＭＳ Ｐゴシック" charset="0"/>
              </a:rPr>
              <a:t>HBR_Rep2_Mix2’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, and ’</a:t>
            </a:r>
            <a:r>
              <a:rPr lang="en-US" sz="2200" b="1" dirty="0">
                <a:latin typeface="Calibri" charset="0"/>
                <a:ea typeface="ＭＳ Ｐゴシック" charset="0"/>
              </a:rPr>
              <a:t>HBR_Rep3_Mix2’</a:t>
            </a:r>
            <a:r>
              <a:rPr lang="en-US" altLang="ja-JP" sz="2200" dirty="0" smtClean="0">
                <a:latin typeface="Calibri" charset="0"/>
                <a:ea typeface="ＭＳ Ｐゴシック" charset="0"/>
              </a:rPr>
              <a:t>)</a:t>
            </a:r>
            <a:endParaRPr lang="en-US" altLang="ja-JP" sz="2200" dirty="0">
              <a:latin typeface="Calibri" charset="0"/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The input data is provided in </a:t>
            </a:r>
            <a:r>
              <a:rPr lang="ja-JP" altLang="en-US" sz="26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600" dirty="0" err="1">
                <a:latin typeface="Calibri" charset="0"/>
                <a:ea typeface="ＭＳ Ｐゴシック" charset="0"/>
              </a:rPr>
              <a:t>fastq</a:t>
            </a:r>
            <a:r>
              <a:rPr lang="ja-JP" altLang="en-US" sz="26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600" dirty="0">
                <a:latin typeface="Calibri" charset="0"/>
                <a:ea typeface="ＭＳ Ｐゴシック" charset="0"/>
              </a:rPr>
              <a:t> format: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  <a:hlinkClick r:id="rId3"/>
              </a:rPr>
              <a:t>http://en.wikipedia.org/wiki/</a:t>
            </a:r>
            <a:r>
              <a:rPr lang="en-US" sz="2200" dirty="0" smtClean="0">
                <a:latin typeface="Calibri" charset="0"/>
                <a:ea typeface="ＭＳ Ｐゴシック" charset="0"/>
                <a:hlinkClick r:id="rId3"/>
              </a:rPr>
              <a:t>FASTQ_format</a:t>
            </a:r>
            <a:endParaRPr lang="en-US" sz="2200" dirty="0" smtClean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333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2-v.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Obtain RNA-seq data (cont’d)</a:t>
            </a:r>
          </a:p>
        </p:txBody>
      </p:sp>
      <p:sp>
        <p:nvSpPr>
          <p:cNvPr id="22530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Universal Human Reference (UHR): 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pool of 10 human cell lines.  This sample was purchased from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Strategene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(Agilent Technologies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http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://www.genomics.agilent.com/en/References-Controls/Universal-Reference-RNAs/?cid=AG-PT-172&amp;tabId=AG-PR-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1217</a:t>
            </a:r>
            <a:endParaRPr lang="en-US" sz="200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Human Brain Reference (HBR):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pool of brain tissue from multiple brain regions from multiple human donors.  This sample was purchased from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Ambion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(Life Technologies)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>
                <a:hlinkClick r:id="rId4"/>
              </a:rPr>
              <a:t>http://www.lifetechnologies.com/order/catalog/product/</a:t>
            </a:r>
            <a:r>
              <a:rPr lang="en-US" sz="2000" dirty="0" smtClean="0">
                <a:hlinkClick r:id="rId4"/>
              </a:rPr>
              <a:t>AM6050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External RNA Reference Consortium (ERCC):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ERCC 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reference RNA spike-ins purchased from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Ambion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(Life Technologies)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hlinkClick r:id="rId5"/>
              </a:rPr>
              <a:t>http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  <a:hlinkClick r:id="rId5"/>
              </a:rPr>
              <a:t>://www.lifetechnologies.com/order/catalog/product/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hlinkClick r:id="rId5"/>
              </a:rPr>
              <a:t>4456739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UHR samples used ERCC Mix1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.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HBR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samples used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ERCC Mix2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>
              <a:defRPr/>
            </a:pPr>
            <a:endParaRPr lang="en-US" sz="240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In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this tutorial we will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compare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three UHR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libraries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ＭＳ Ｐゴシック" charset="0"/>
              </a:rPr>
              <a:t>vs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 three HBR libraries (6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samples in total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88290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152400" y="53752"/>
            <a:ext cx="8839200" cy="1143000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2-vi. Pre</a:t>
            </a:r>
            <a:r>
              <a:rPr lang="en-US" dirty="0">
                <a:latin typeface="Calibri" charset="0"/>
                <a:ea typeface="ＭＳ Ｐゴシック" charset="0"/>
              </a:rPr>
              <a:t>-Alignment QC with </a:t>
            </a:r>
            <a:r>
              <a:rPr lang="en-US" dirty="0" err="1">
                <a:latin typeface="Calibri" charset="0"/>
                <a:ea typeface="ＭＳ Ｐゴシック" charset="0"/>
              </a:rPr>
              <a:t>FastQC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28674" name="Content Placeholder 3" descr="Screen Shot 2013-06-01 at 9.58.30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32" t="293" r="-20132"/>
          <a:stretch>
            <a:fillRect/>
          </a:stretch>
        </p:blipFill>
        <p:spPr>
          <a:xfrm>
            <a:off x="152400" y="1412875"/>
            <a:ext cx="8839200" cy="4710113"/>
          </a:xfrm>
        </p:spPr>
      </p:pic>
    </p:spTree>
    <p:extLst>
      <p:ext uri="{BB962C8B-B14F-4D97-AF65-F5344CB8AC3E}">
        <p14:creationId xmlns:p14="http://schemas.microsoft.com/office/powerpoint/2010/main" val="773056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0" y="0"/>
            <a:ext cx="9144000" cy="2535238"/>
          </a:xfrm>
          <a:solidFill>
            <a:schemeClr val="tx1"/>
          </a:solidFill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en-US" sz="4400" dirty="0" smtClean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We </a:t>
            </a:r>
            <a:r>
              <a:rPr lang="en-US" sz="44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are on a Coffee Break &amp; Networking Session</a:t>
            </a:r>
          </a:p>
        </p:txBody>
      </p:sp>
      <p:pic>
        <p:nvPicPr>
          <p:cNvPr id="2" name="Picture 1" descr="bioinformatics-c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397" y="3933056"/>
            <a:ext cx="2823006" cy="12131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11266" name="Title 1"/>
          <p:cNvSpPr txBox="1">
            <a:spLocks/>
          </p:cNvSpPr>
          <p:nvPr/>
        </p:nvSpPr>
        <p:spPr bwMode="auto">
          <a:xfrm>
            <a:off x="603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Module </a:t>
            </a:r>
            <a:r>
              <a:rPr lang="en-US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1</a:t>
            </a:r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Introduction to RNA sequencing (tutorial)</a:t>
            </a:r>
            <a:endParaRPr lang="en-US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71600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atin typeface="Calibri"/>
                <a:cs typeface="Calibri"/>
              </a:rPr>
              <a:t>Malachi </a:t>
            </a:r>
            <a:r>
              <a:rPr lang="en-US" sz="1600" dirty="0" smtClean="0">
                <a:latin typeface="Calibri"/>
                <a:cs typeface="Calibri"/>
              </a:rPr>
              <a:t>Griffith &amp; </a:t>
            </a:r>
            <a:r>
              <a:rPr lang="en-US" sz="1600" dirty="0">
                <a:latin typeface="Calibri"/>
                <a:cs typeface="Calibri"/>
              </a:rPr>
              <a:t>Obi Griffith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Informatics for RNA-seq Analysis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4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n-ea"/>
                <a:cs typeface="Calibri"/>
              </a:rPr>
              <a:t>June 8-9, 2015</a:t>
            </a:r>
          </a:p>
        </p:txBody>
      </p:sp>
      <p:pic>
        <p:nvPicPr>
          <p:cNvPr id="8" name="Picture 1" descr="RNA-Seq-alignm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36838"/>
            <a:ext cx="4248150" cy="406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bioinformatics-c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223713"/>
            <a:ext cx="2339752" cy="10054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Learning Objectives </a:t>
            </a:r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of </a:t>
            </a:r>
            <a:r>
              <a:rPr lang="en-US" altLang="ko-KR" smtClean="0">
                <a:latin typeface="Calibri" charset="0"/>
                <a:ea typeface="ＭＳ Ｐゴシック" charset="0"/>
                <a:cs typeface="ＭＳ Ｐゴシック" charset="0"/>
              </a:rPr>
              <a:t>Tutorial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290" name="Content Placeholder 6"/>
          <p:cNvSpPr>
            <a:spLocks noGrp="1"/>
          </p:cNvSpPr>
          <p:nvPr>
            <p:ph idx="1"/>
          </p:nvPr>
        </p:nvSpPr>
        <p:spPr>
          <a:xfrm>
            <a:off x="179388" y="1185863"/>
            <a:ext cx="8839200" cy="4906962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Install commonly used RNA-seq tools (Samtools, Bowtie, Tophat, STAR, Cufflinks, R, CummeRbund, FastQC, picard-tools, SamStat)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Obtain a reference genome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Obtain gene/transcript annotations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Understand GTF file format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Index reference genome files for use with aligners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Obtain and explore raw sequence data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Understand fasta/fastq format</a:t>
            </a:r>
          </a:p>
        </p:txBody>
      </p:sp>
    </p:spTree>
    <p:extLst>
      <p:ext uri="{BB962C8B-B14F-4D97-AF65-F5344CB8AC3E}">
        <p14:creationId xmlns:p14="http://schemas.microsoft.com/office/powerpoint/2010/main" val="1650102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sz="3600">
                <a:latin typeface="Calibri" charset="0"/>
                <a:ea typeface="ＭＳ Ｐゴシック" charset="0"/>
              </a:rPr>
              <a:t>The most common problems encountered while working on the tutorials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1450"/>
            <a:ext cx="8839200" cy="4724400"/>
          </a:xfrm>
        </p:spPr>
        <p:txBody>
          <a:bodyPr>
            <a:normAutofit fontScale="70000" lnSpcReduction="20000"/>
          </a:bodyPr>
          <a:lstStyle/>
          <a:p>
            <a:pPr marL="342900" lvl="1" indent="-342900">
              <a:buFont typeface="Arial" charset="0"/>
              <a:buChar char="•"/>
              <a:defRPr/>
            </a:pPr>
            <a:r>
              <a:rPr lang="en-US" sz="2800" dirty="0" smtClean="0"/>
              <a:t>Type </a:t>
            </a:r>
            <a:r>
              <a:rPr lang="en-US" sz="2800" dirty="0"/>
              <a:t>short commands carefully if you </a:t>
            </a:r>
            <a:r>
              <a:rPr lang="en-US" sz="2800" dirty="0" smtClean="0"/>
              <a:t>like, </a:t>
            </a:r>
            <a:r>
              <a:rPr lang="en-US" sz="2800" dirty="0"/>
              <a:t>but in order to get through all the steps smoothly, </a:t>
            </a:r>
            <a:r>
              <a:rPr lang="en-US" sz="2800" dirty="0" smtClean="0"/>
              <a:t>it is safer </a:t>
            </a:r>
            <a:r>
              <a:rPr lang="en-US" sz="2800" dirty="0"/>
              <a:t>to copy and paste from the tutorial </a:t>
            </a:r>
            <a:r>
              <a:rPr lang="en-US" sz="2800" dirty="0" smtClean="0"/>
              <a:t>files</a:t>
            </a:r>
          </a:p>
          <a:p>
            <a:pPr>
              <a:defRPr/>
            </a:pPr>
            <a:r>
              <a:rPr lang="en-US" dirty="0" smtClean="0"/>
              <a:t>Copy/Paste errors</a:t>
            </a:r>
          </a:p>
          <a:p>
            <a:pPr lvl="1">
              <a:defRPr/>
            </a:pPr>
            <a:r>
              <a:rPr lang="en-US" dirty="0" smtClean="0"/>
              <a:t>Learn the short cuts for copying/pasting on your system and use them (e.g. &lt;command&gt;&lt;c&gt; &amp; &lt;command&gt;&lt;v&gt; on Mac)</a:t>
            </a:r>
          </a:p>
          <a:p>
            <a:pPr lvl="1">
              <a:defRPr/>
            </a:pPr>
            <a:r>
              <a:rPr lang="en-US" dirty="0" smtClean="0"/>
              <a:t>Make sure you copy the entire command.  Watch out for commands that span across multiple lines</a:t>
            </a:r>
          </a:p>
          <a:p>
            <a:pPr>
              <a:defRPr/>
            </a:pPr>
            <a:r>
              <a:rPr lang="en-US" dirty="0" smtClean="0"/>
              <a:t>Being in the wrong directory at the wrong time</a:t>
            </a:r>
          </a:p>
          <a:p>
            <a:pPr lvl="1">
              <a:defRPr/>
            </a:pPr>
            <a:r>
              <a:rPr lang="en-US" dirty="0" smtClean="0"/>
              <a:t>The simplest way to avoid this is only change directories as instructed</a:t>
            </a:r>
          </a:p>
          <a:p>
            <a:pPr lvl="1">
              <a:defRPr/>
            </a:pPr>
            <a:r>
              <a:rPr lang="en-US" dirty="0" smtClean="0"/>
              <a:t>If you do change directories to look around, make sure you go back before continuing with commands</a:t>
            </a:r>
          </a:p>
          <a:p>
            <a:pPr>
              <a:defRPr/>
            </a:pPr>
            <a:r>
              <a:rPr lang="en-US" dirty="0" smtClean="0"/>
              <a:t>Not having the $RNA_HOME environment variable set</a:t>
            </a:r>
          </a:p>
          <a:p>
            <a:pPr lvl="1">
              <a:defRPr/>
            </a:pPr>
            <a:r>
              <a:rPr lang="en-US" dirty="0" smtClean="0"/>
              <a:t>Make sure you check this when logging in:</a:t>
            </a:r>
          </a:p>
          <a:p>
            <a:pPr lvl="2">
              <a:defRPr/>
            </a:pPr>
            <a:r>
              <a:rPr lang="en-US" dirty="0"/>
              <a:t>e</a:t>
            </a:r>
            <a:r>
              <a:rPr lang="en-US" dirty="0" smtClean="0"/>
              <a:t>cho $RNA_HOME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If it is not defined do this:</a:t>
            </a:r>
          </a:p>
          <a:p>
            <a:pPr lvl="2">
              <a:defRPr/>
            </a:pPr>
            <a:r>
              <a:rPr lang="en-US" dirty="0" smtClean="0"/>
              <a:t>export </a:t>
            </a:r>
            <a:r>
              <a:rPr lang="en-US" dirty="0"/>
              <a:t>RNA_HOME=~/workspace/</a:t>
            </a:r>
            <a:r>
              <a:rPr lang="en-US" dirty="0" err="1" smtClean="0"/>
              <a:t>rnaseq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Then add this to you .</a:t>
            </a:r>
            <a:r>
              <a:rPr lang="en-US" dirty="0" err="1" smtClean="0"/>
              <a:t>bashrc</a:t>
            </a:r>
            <a:r>
              <a:rPr lang="en-US" dirty="0" smtClean="0"/>
              <a:t> file so that you don’t have to worry about it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062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Introduction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52400" y="1341438"/>
            <a:ext cx="8839200" cy="49831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This presentation provides a brief description of tutorial steps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The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wiki contains </a:t>
            </a:r>
            <a:r>
              <a:rPr lang="en-US" sz="2600" dirty="0">
                <a:latin typeface="Calibri" charset="0"/>
                <a:ea typeface="ＭＳ Ｐゴシック" charset="0"/>
              </a:rPr>
              <a:t>more complete instructions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Lines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beginning </a:t>
            </a:r>
            <a:r>
              <a:rPr lang="en-US" sz="2600" dirty="0">
                <a:latin typeface="Calibri" charset="0"/>
                <a:ea typeface="ＭＳ Ｐゴシック" charset="0"/>
              </a:rPr>
              <a:t>with </a:t>
            </a:r>
            <a:r>
              <a:rPr lang="ja-JP" altLang="en-US" sz="2600" dirty="0">
                <a:latin typeface="Calibri" charset="0"/>
                <a:ea typeface="ＭＳ Ｐゴシック" charset="0"/>
              </a:rPr>
              <a:t>“</a:t>
            </a:r>
            <a:r>
              <a:rPr lang="en-US" altLang="ja-JP" sz="2600" dirty="0">
                <a:latin typeface="Calibri" charset="0"/>
                <a:ea typeface="ＭＳ Ｐゴシック" charset="0"/>
              </a:rPr>
              <a:t>#</a:t>
            </a:r>
            <a:r>
              <a:rPr lang="ja-JP" altLang="en-US" sz="2600" dirty="0">
                <a:latin typeface="Calibri" charset="0"/>
                <a:ea typeface="ＭＳ Ｐゴシック" charset="0"/>
              </a:rPr>
              <a:t>”</a:t>
            </a:r>
            <a:r>
              <a:rPr lang="en-US" altLang="ja-JP" sz="2600" dirty="0">
                <a:latin typeface="Calibri" charset="0"/>
                <a:ea typeface="ＭＳ Ｐゴシック" charset="0"/>
              </a:rPr>
              <a:t> are comments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All other lines are commands that will be pasted and executed from a </a:t>
            </a:r>
            <a:r>
              <a:rPr lang="en-US" sz="2600" dirty="0" err="1">
                <a:latin typeface="Calibri" charset="0"/>
                <a:ea typeface="ＭＳ Ｐゴシック" charset="0"/>
              </a:rPr>
              <a:t>linux</a:t>
            </a:r>
            <a:r>
              <a:rPr lang="en-US" sz="2600" dirty="0">
                <a:latin typeface="Calibri" charset="0"/>
                <a:ea typeface="ＭＳ Ｐゴシック" charset="0"/>
              </a:rPr>
              <a:t> terminal or R tutorial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Each command is annotated with comments except that basic familiarity with </a:t>
            </a:r>
            <a:r>
              <a:rPr lang="en-US" sz="2600" dirty="0" err="1">
                <a:latin typeface="Calibri" charset="0"/>
                <a:ea typeface="ＭＳ Ｐゴシック" charset="0"/>
              </a:rPr>
              <a:t>linux</a:t>
            </a:r>
            <a:r>
              <a:rPr lang="en-US" sz="2600" dirty="0">
                <a:latin typeface="Calibri" charset="0"/>
                <a:ea typeface="ＭＳ Ｐゴシック" charset="0"/>
              </a:rPr>
              <a:t> is assumed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e.g.  You should know that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 err="1">
                <a:latin typeface="Calibri" charset="0"/>
                <a:ea typeface="ＭＳ Ｐゴシック" charset="0"/>
              </a:rPr>
              <a:t>mkdir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 means to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make a directory,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cd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 means to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change directory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, etc.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Some reference materials for </a:t>
            </a:r>
            <a:r>
              <a:rPr lang="en-US" sz="2600" dirty="0" err="1">
                <a:latin typeface="Calibri" charset="0"/>
                <a:ea typeface="ＭＳ Ｐゴシック" charset="0"/>
              </a:rPr>
              <a:t>linux</a:t>
            </a:r>
            <a:r>
              <a:rPr lang="en-US" sz="2600" dirty="0">
                <a:latin typeface="Calibri" charset="0"/>
                <a:ea typeface="ＭＳ Ｐゴシック" charset="0"/>
              </a:rPr>
              <a:t> can be found here:</a:t>
            </a:r>
          </a:p>
          <a:p>
            <a:pPr lvl="1">
              <a:lnSpc>
                <a:spcPct val="80000"/>
              </a:lnSpc>
            </a:pPr>
            <a:r>
              <a:rPr lang="en-US" sz="2200" i="1" dirty="0">
                <a:latin typeface="Calibri" charset="0"/>
                <a:ea typeface="ＭＳ Ｐゴシック" charset="0"/>
                <a:hlinkClick r:id="rId2"/>
              </a:rPr>
              <a:t>http://files.fosswire.com/2007/08/fwunixref.pdf</a:t>
            </a:r>
            <a:r>
              <a:rPr lang="en-US" sz="2200" i="1" dirty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2200" i="1" dirty="0">
                <a:latin typeface="Calibri" charset="0"/>
                <a:ea typeface="ＭＳ Ｐゴシック" charset="0"/>
                <a:hlinkClick r:id="rId3"/>
              </a:rPr>
              <a:t>http://vic.gedris.org/Manual-ShellIntro/1.2/ShellIntro.pdf</a:t>
            </a:r>
            <a:endParaRPr lang="en-US" sz="2200" i="1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200" i="1" dirty="0">
                <a:latin typeface="Calibri" charset="0"/>
                <a:ea typeface="ＭＳ Ｐゴシック" charset="0"/>
                <a:hlinkClick r:id="rId4"/>
              </a:rPr>
              <a:t>www.nettech.in/course/Basic%20Commands.pdf</a:t>
            </a:r>
            <a:r>
              <a:rPr lang="en-US" sz="2200" i="1" dirty="0">
                <a:latin typeface="Calibri" charset="0"/>
                <a:ea typeface="ＭＳ Ｐゴシック" charset="0"/>
              </a:rPr>
              <a:t> 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22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309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2-i. Installation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en-US" sz="2600" dirty="0">
                <a:latin typeface="Calibri" charset="0"/>
                <a:ea typeface="ＭＳ Ｐゴシック" charset="0"/>
              </a:rPr>
              <a:t>Installation instructions are provided for 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300" dirty="0" err="1">
                <a:latin typeface="Calibri" charset="0"/>
                <a:ea typeface="ＭＳ Ｐゴシック" charset="0"/>
              </a:rPr>
              <a:t>Samtools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3"/>
              </a:rPr>
              <a:t>http://samtools.sourceforge.net</a:t>
            </a:r>
            <a:r>
              <a:rPr lang="en-US" sz="1900" dirty="0" smtClean="0">
                <a:latin typeface="Calibri" charset="0"/>
                <a:ea typeface="ＭＳ Ｐゴシック" charset="0"/>
                <a:hlinkClick r:id="rId3"/>
              </a:rPr>
              <a:t>/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smtClean="0">
                <a:latin typeface="Calibri" charset="0"/>
                <a:ea typeface="ＭＳ Ｐゴシック" charset="0"/>
              </a:rPr>
              <a:t>Bam-</a:t>
            </a:r>
            <a:r>
              <a:rPr lang="en-US" sz="2300" dirty="0" err="1" smtClean="0">
                <a:latin typeface="Calibri" charset="0"/>
                <a:ea typeface="ＭＳ Ｐゴシック" charset="0"/>
              </a:rPr>
              <a:t>readcount</a:t>
            </a:r>
            <a:endParaRPr lang="en-US" sz="23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4"/>
              </a:rPr>
              <a:t>https://github.com/genome/bam-</a:t>
            </a:r>
            <a:r>
              <a:rPr lang="en-US" sz="1900" dirty="0" smtClean="0">
                <a:latin typeface="Calibri" charset="0"/>
                <a:ea typeface="ＭＳ Ｐゴシック" charset="0"/>
                <a:hlinkClick r:id="rId4"/>
              </a:rPr>
              <a:t>readcount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smtClean="0">
                <a:latin typeface="Calibri" charset="0"/>
                <a:ea typeface="ＭＳ Ｐゴシック" charset="0"/>
              </a:rPr>
              <a:t>Bowtie</a:t>
            </a:r>
            <a:endParaRPr lang="en-US" sz="2600" dirty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5"/>
              </a:rPr>
              <a:t>http://bowtie-bio.sourceforge.net/</a:t>
            </a:r>
            <a:endParaRPr lang="en-US" sz="19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err="1">
                <a:latin typeface="Calibri" charset="0"/>
                <a:ea typeface="ＭＳ Ｐゴシック" charset="0"/>
              </a:rPr>
              <a:t>Tophat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6"/>
              </a:rPr>
              <a:t>http://ccb.jhu.edu/software/tophat/</a:t>
            </a:r>
            <a:r>
              <a:rPr lang="en-US" sz="1900" dirty="0" smtClean="0">
                <a:latin typeface="Calibri" charset="0"/>
                <a:ea typeface="ＭＳ Ｐゴシック" charset="0"/>
                <a:hlinkClick r:id="rId6"/>
              </a:rPr>
              <a:t>index.shtml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smtClean="0">
                <a:latin typeface="Calibri" charset="0"/>
                <a:ea typeface="ＭＳ Ｐゴシック" charset="0"/>
              </a:rPr>
              <a:t>STAR</a:t>
            </a:r>
            <a:endParaRPr lang="en-US" sz="26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7"/>
              </a:rPr>
              <a:t>http://code.google.com/p/rna-star</a:t>
            </a:r>
            <a:r>
              <a:rPr lang="en-US" sz="1800" dirty="0" smtClean="0">
                <a:latin typeface="Calibri" charset="0"/>
                <a:ea typeface="ＭＳ Ｐゴシック" charset="0"/>
                <a:hlinkClick r:id="rId7"/>
              </a:rPr>
              <a:t>/</a:t>
            </a:r>
            <a:endParaRPr lang="en-US" sz="18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smtClean="0">
                <a:latin typeface="Calibri" charset="0"/>
                <a:ea typeface="ＭＳ Ｐゴシック" charset="0"/>
              </a:rPr>
              <a:t>Cufflinks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8"/>
              </a:rPr>
              <a:t>http://cole-trapnell-lab.github.io/cufflinks</a:t>
            </a:r>
            <a:r>
              <a:rPr lang="en-US" sz="1900" dirty="0" smtClean="0">
                <a:latin typeface="Calibri" charset="0"/>
                <a:ea typeface="ＭＳ Ｐゴシック" charset="0"/>
                <a:hlinkClick r:id="rId8"/>
              </a:rPr>
              <a:t>/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err="1" smtClean="0">
                <a:latin typeface="Calibri" charset="0"/>
                <a:ea typeface="ＭＳ Ｐゴシック" charset="0"/>
              </a:rPr>
              <a:t>Htseq</a:t>
            </a:r>
            <a:r>
              <a:rPr lang="en-US" sz="2300" dirty="0" smtClean="0">
                <a:latin typeface="Calibri" charset="0"/>
                <a:ea typeface="ＭＳ Ｐゴシック" charset="0"/>
              </a:rPr>
              <a:t>-count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900" dirty="0" smtClean="0">
                <a:latin typeface="Calibri" charset="0"/>
                <a:ea typeface="ＭＳ Ｐゴシック" charset="0"/>
                <a:hlinkClick r:id="rId9"/>
              </a:rPr>
              <a:t>http</a:t>
            </a:r>
            <a:r>
              <a:rPr lang="en-US" sz="1900" dirty="0">
                <a:latin typeface="Calibri" charset="0"/>
                <a:ea typeface="ＭＳ Ｐゴシック" charset="0"/>
                <a:hlinkClick r:id="rId9"/>
              </a:rPr>
              <a:t>://www-huber.embl.de/users/anders/HTSeq/doc/</a:t>
            </a:r>
            <a:r>
              <a:rPr lang="en-US" sz="1900" dirty="0" smtClean="0">
                <a:latin typeface="Calibri" charset="0"/>
                <a:ea typeface="ＭＳ Ｐゴシック" charset="0"/>
                <a:hlinkClick r:id="rId9"/>
              </a:rPr>
              <a:t>count.html</a:t>
            </a:r>
            <a:endParaRPr lang="en-US" sz="19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smtClean="0">
                <a:latin typeface="Calibri" charset="0"/>
                <a:ea typeface="ＭＳ Ｐゴシック" charset="0"/>
              </a:rPr>
              <a:t>R/</a:t>
            </a:r>
            <a:r>
              <a:rPr lang="en-US" sz="2300" dirty="0" err="1" smtClean="0">
                <a:latin typeface="Calibri" charset="0"/>
                <a:ea typeface="ＭＳ Ｐゴシック" charset="0"/>
              </a:rPr>
              <a:t>Bioconductor</a:t>
            </a:r>
            <a:r>
              <a:rPr lang="en-US" sz="2300" dirty="0">
                <a:latin typeface="Calibri" charset="0"/>
                <a:ea typeface="ＭＳ Ｐゴシック" charset="0"/>
              </a:rPr>
              <a:t>/</a:t>
            </a:r>
            <a:r>
              <a:rPr lang="en-US" sz="2300" dirty="0" err="1" smtClean="0">
                <a:latin typeface="Calibri" charset="0"/>
                <a:ea typeface="ＭＳ Ｐゴシック" charset="0"/>
              </a:rPr>
              <a:t>CummeRbund</a:t>
            </a:r>
            <a:r>
              <a:rPr lang="en-US" sz="2300" dirty="0" smtClean="0">
                <a:latin typeface="Calibri" charset="0"/>
                <a:ea typeface="ＭＳ Ｐゴシック" charset="0"/>
              </a:rPr>
              <a:t>/</a:t>
            </a:r>
            <a:r>
              <a:rPr lang="en-US" sz="2300" dirty="0" err="1" smtClean="0">
                <a:latin typeface="Calibri" charset="0"/>
                <a:ea typeface="ＭＳ Ｐゴシック" charset="0"/>
              </a:rPr>
              <a:t>edgeR</a:t>
            </a:r>
            <a:endParaRPr lang="en-US" sz="2300" dirty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10"/>
              </a:rPr>
              <a:t>http://cran.r-project.org</a:t>
            </a:r>
            <a:r>
              <a:rPr lang="en-US" sz="1900" dirty="0" smtClean="0">
                <a:latin typeface="Calibri" charset="0"/>
                <a:ea typeface="ＭＳ Ｐゴシック" charset="0"/>
                <a:hlinkClick r:id="rId10"/>
              </a:rPr>
              <a:t>/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 smtClean="0">
                <a:latin typeface="Calibri" charset="0"/>
                <a:ea typeface="ＭＳ Ｐゴシック" charset="0"/>
                <a:hlinkClick r:id="rId11"/>
              </a:rPr>
              <a:t>http://www.bioconductor.org/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12"/>
              </a:rPr>
              <a:t>http://compbio.mit.edu/cummeRbund</a:t>
            </a:r>
            <a:r>
              <a:rPr lang="en-US" sz="1900" dirty="0" smtClean="0">
                <a:latin typeface="Calibri" charset="0"/>
                <a:ea typeface="ＭＳ Ｐゴシック" charset="0"/>
                <a:hlinkClick r:id="rId12"/>
              </a:rPr>
              <a:t>/</a:t>
            </a:r>
            <a:endParaRPr lang="en-US" sz="1900" dirty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13"/>
              </a:rPr>
              <a:t>http://www.bioconductor.org/packages/release/bioc/html/</a:t>
            </a:r>
            <a:r>
              <a:rPr lang="en-US" sz="1900" dirty="0" smtClean="0">
                <a:latin typeface="Calibri" charset="0"/>
                <a:ea typeface="ＭＳ Ｐゴシック" charset="0"/>
                <a:hlinkClick r:id="rId13"/>
              </a:rPr>
              <a:t>edgeR.html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err="1" smtClean="0">
                <a:latin typeface="Calibri" charset="0"/>
                <a:ea typeface="ＭＳ Ｐゴシック" charset="0"/>
              </a:rPr>
              <a:t>Samstat</a:t>
            </a:r>
            <a:endParaRPr lang="en-US" sz="23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14"/>
              </a:rPr>
              <a:t>http://samstat.sourceforge.net</a:t>
            </a:r>
            <a:r>
              <a:rPr lang="en-US" sz="1900" dirty="0" smtClean="0">
                <a:latin typeface="Calibri" charset="0"/>
                <a:ea typeface="ＭＳ Ｐゴシック" charset="0"/>
                <a:hlinkClick r:id="rId14"/>
              </a:rPr>
              <a:t>/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err="1" smtClean="0">
                <a:latin typeface="Calibri" charset="0"/>
                <a:ea typeface="ＭＳ Ｐゴシック" charset="0"/>
              </a:rPr>
              <a:t>FastQC</a:t>
            </a:r>
            <a:endParaRPr lang="en-US" sz="23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15"/>
              </a:rPr>
              <a:t>https://sites.google.com/a/brown.edu/bioinformatics-in-biomed/</a:t>
            </a:r>
            <a:r>
              <a:rPr lang="en-US" sz="1900" dirty="0" smtClean="0">
                <a:latin typeface="Calibri" charset="0"/>
                <a:ea typeface="ＭＳ Ｐゴシック" charset="0"/>
                <a:hlinkClick r:id="rId15"/>
              </a:rPr>
              <a:t>fastqc</a:t>
            </a:r>
            <a:endParaRPr lang="en-US" sz="1900" dirty="0" smtClean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300" dirty="0" err="1" smtClean="0">
                <a:latin typeface="Calibri" charset="0"/>
                <a:ea typeface="ＭＳ Ｐゴシック" charset="0"/>
              </a:rPr>
              <a:t>PicardTools</a:t>
            </a:r>
            <a:endParaRPr lang="en-US" sz="23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900" dirty="0">
                <a:latin typeface="Calibri" charset="0"/>
                <a:ea typeface="ＭＳ Ｐゴシック" charset="0"/>
                <a:hlinkClick r:id="rId16"/>
              </a:rPr>
              <a:t>http://broadinstitute.github.io/picard</a:t>
            </a:r>
            <a:r>
              <a:rPr lang="en-US" sz="1900" dirty="0" smtClean="0">
                <a:latin typeface="Calibri" charset="0"/>
                <a:ea typeface="ＭＳ Ｐゴシック" charset="0"/>
                <a:hlinkClick r:id="rId16"/>
              </a:rPr>
              <a:t>/</a:t>
            </a:r>
            <a:r>
              <a:rPr lang="en-US" sz="1900" dirty="0" smtClean="0">
                <a:latin typeface="Calibri" charset="0"/>
                <a:ea typeface="ＭＳ Ｐゴシック" charset="0"/>
              </a:rPr>
              <a:t> </a:t>
            </a:r>
            <a:endParaRPr lang="en-US" sz="2300" dirty="0" smtClean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953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2-ii. Obtain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reference genome</a:t>
            </a:r>
          </a:p>
        </p:txBody>
      </p:sp>
      <p:sp>
        <p:nvSpPr>
          <p:cNvPr id="19458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897437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All reference files are obtained from the </a:t>
            </a:r>
            <a:r>
              <a:rPr lang="en-US" dirty="0" err="1">
                <a:latin typeface="Calibri" charset="0"/>
                <a:ea typeface="ＭＳ Ｐゴシック" charset="0"/>
              </a:rPr>
              <a:t>Illumina</a:t>
            </a: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dirty="0" err="1">
                <a:latin typeface="Calibri" charset="0"/>
                <a:ea typeface="ＭＳ Ｐゴシック" charset="0"/>
              </a:rPr>
              <a:t>iGenomes</a:t>
            </a:r>
            <a:r>
              <a:rPr lang="en-US" dirty="0">
                <a:latin typeface="Calibri" charset="0"/>
                <a:ea typeface="ＭＳ Ｐゴシック" charset="0"/>
              </a:rPr>
              <a:t> project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http://cole-trapnell-lab.github.io/cufflinks//igenome_table/</a:t>
            </a:r>
            <a:r>
              <a:rPr lang="en-US" dirty="0" smtClean="0">
                <a:latin typeface="Calibri" charset="0"/>
                <a:ea typeface="ＭＳ Ｐゴシック" charset="0"/>
                <a:hlinkClick r:id="rId3"/>
              </a:rPr>
              <a:t>index.html</a:t>
            </a:r>
            <a:endParaRPr lang="en-US" dirty="0" smtClean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This </a:t>
            </a:r>
            <a:r>
              <a:rPr lang="en-US" dirty="0">
                <a:latin typeface="Calibri" charset="0"/>
                <a:ea typeface="ＭＳ Ｐゴシック" charset="0"/>
              </a:rPr>
              <a:t>step downloads reference human genome files from </a:t>
            </a:r>
            <a:r>
              <a:rPr lang="en-US" dirty="0" err="1">
                <a:latin typeface="Calibri" charset="0"/>
                <a:ea typeface="ＭＳ Ｐゴシック" charset="0"/>
              </a:rPr>
              <a:t>iGenomes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The GRCh37 (hg19) build of the human genome is used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For the tutorial, a single chromosome is used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The reason for this is to reduce run time for the tutorial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Instructions for downloading all chromosomes are provided</a:t>
            </a:r>
          </a:p>
        </p:txBody>
      </p:sp>
    </p:spTree>
    <p:extLst>
      <p:ext uri="{BB962C8B-B14F-4D97-AF65-F5344CB8AC3E}">
        <p14:creationId xmlns:p14="http://schemas.microsoft.com/office/powerpoint/2010/main" val="321495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sz="3600" dirty="0" smtClean="0">
                <a:latin typeface="Calibri" charset="0"/>
                <a:ea typeface="ＭＳ Ｐゴシック" charset="0"/>
                <a:cs typeface="ＭＳ Ｐゴシック" charset="0"/>
              </a:rPr>
              <a:t>2-iii. Obtain </a:t>
            </a:r>
            <a:r>
              <a:rPr lang="en-US" altLang="ko-KR" sz="3600" dirty="0">
                <a:latin typeface="Calibri" charset="0"/>
                <a:ea typeface="ＭＳ Ｐゴシック" charset="0"/>
                <a:cs typeface="ＭＳ Ｐゴシック" charset="0"/>
              </a:rPr>
              <a:t>known transcript annotations</a:t>
            </a:r>
          </a:p>
        </p:txBody>
      </p:sp>
      <p:sp>
        <p:nvSpPr>
          <p:cNvPr id="21506" name="Content Placeholder 6"/>
          <p:cNvSpPr>
            <a:spLocks noGrp="1"/>
          </p:cNvSpPr>
          <p:nvPr>
            <p:ph idx="1"/>
          </p:nvPr>
        </p:nvSpPr>
        <p:spPr>
          <a:xfrm>
            <a:off x="152400" y="1185863"/>
            <a:ext cx="8839200" cy="4979987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All annotation files are obtained from the </a:t>
            </a:r>
            <a:r>
              <a:rPr lang="en-US" dirty="0" err="1">
                <a:latin typeface="Calibri" charset="0"/>
                <a:ea typeface="ＭＳ Ｐゴシック" charset="0"/>
              </a:rPr>
              <a:t>Illumina</a:t>
            </a: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dirty="0" err="1">
                <a:latin typeface="Calibri" charset="0"/>
                <a:ea typeface="ＭＳ Ｐゴシック" charset="0"/>
              </a:rPr>
              <a:t>iGenomes</a:t>
            </a:r>
            <a:r>
              <a:rPr lang="en-US" dirty="0">
                <a:latin typeface="Calibri" charset="0"/>
                <a:ea typeface="ＭＳ Ｐゴシック" charset="0"/>
              </a:rPr>
              <a:t> project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http://cole-trapnell-lab.github.io/cufflinks//igenome_table/</a:t>
            </a:r>
            <a:r>
              <a:rPr lang="en-US" dirty="0" smtClean="0">
                <a:latin typeface="Calibri" charset="0"/>
                <a:ea typeface="ＭＳ Ｐゴシック" charset="0"/>
                <a:hlinkClick r:id="rId3"/>
              </a:rPr>
              <a:t>index.html</a:t>
            </a:r>
            <a:r>
              <a:rPr lang="en-US" dirty="0" smtClean="0">
                <a:latin typeface="Calibri" charset="0"/>
                <a:ea typeface="ＭＳ Ｐゴシック" charset="0"/>
              </a:rPr>
              <a:t> </a:t>
            </a:r>
            <a:endParaRPr lang="en-US" dirty="0">
              <a:latin typeface="Calibri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alibri" charset="0"/>
                <a:ea typeface="ＭＳ Ｐゴシック" charset="0"/>
              </a:rPr>
              <a:t>There </a:t>
            </a:r>
            <a:r>
              <a:rPr lang="en-US" dirty="0">
                <a:latin typeface="Calibri" charset="0"/>
                <a:ea typeface="ＭＳ Ｐゴシック" charset="0"/>
              </a:rPr>
              <a:t>are many other ways to obtain gene annotation files. For example: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UCSC Genome Browser, </a:t>
            </a:r>
            <a:r>
              <a:rPr lang="en-US" dirty="0" err="1">
                <a:latin typeface="Calibri" charset="0"/>
                <a:ea typeface="ＭＳ Ｐゴシック" charset="0"/>
              </a:rPr>
              <a:t>Ensembl</a:t>
            </a:r>
            <a:r>
              <a:rPr lang="en-US" dirty="0">
                <a:latin typeface="Calibri" charset="0"/>
                <a:ea typeface="ＭＳ Ｐゴシック" charset="0"/>
              </a:rPr>
              <a:t> API, </a:t>
            </a:r>
            <a:r>
              <a:rPr lang="en-US" dirty="0" err="1">
                <a:latin typeface="Calibri" charset="0"/>
                <a:ea typeface="ＭＳ Ｐゴシック" charset="0"/>
              </a:rPr>
              <a:t>BioMart</a:t>
            </a:r>
            <a:r>
              <a:rPr lang="en-US" dirty="0">
                <a:latin typeface="Calibri" charset="0"/>
                <a:ea typeface="ＭＳ Ｐゴシック" charset="0"/>
              </a:rPr>
              <a:t>, </a:t>
            </a:r>
            <a:r>
              <a:rPr lang="en-US" dirty="0" err="1">
                <a:latin typeface="Calibri" charset="0"/>
                <a:ea typeface="ＭＳ Ｐゴシック" charset="0"/>
              </a:rPr>
              <a:t>Entrez</a:t>
            </a:r>
            <a:r>
              <a:rPr lang="en-US" dirty="0">
                <a:latin typeface="Calibri" charset="0"/>
                <a:ea typeface="ＭＳ Ｐゴシック" charset="0"/>
              </a:rPr>
              <a:t>, Galaxy, etc. could also be used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You will download GTF files describing human transcripts (exon coordinates, gene ids, gene symbols, etc.)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Descriptions of the GTF file format can be found here: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  <a:hlinkClick r:id="rId4"/>
              </a:rPr>
              <a:t>http://genome.ucsc.edu/FAQ/FAQformat.html#format4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73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10189</TotalTime>
  <Words>1252</Words>
  <Application>Microsoft Macintosh PowerPoint</Application>
  <PresentationFormat>On-screen Show (4:3)</PresentationFormat>
  <Paragraphs>123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Canadian Bioinformatics Workshops</vt:lpstr>
      <vt:lpstr>PowerPoint Presentation</vt:lpstr>
      <vt:lpstr>PowerPoint Presentation</vt:lpstr>
      <vt:lpstr>Learning Objectives of Tutorial</vt:lpstr>
      <vt:lpstr>The most common problems encountered while working on the tutorials</vt:lpstr>
      <vt:lpstr>Introduction</vt:lpstr>
      <vt:lpstr>2-i. Installation</vt:lpstr>
      <vt:lpstr>2-ii. Obtain reference genome</vt:lpstr>
      <vt:lpstr>2-iii. Obtain known transcript annotations</vt:lpstr>
      <vt:lpstr>2-iv. Create Indexed reference genome</vt:lpstr>
      <vt:lpstr>2-v. Obtain RNA-seq data</vt:lpstr>
      <vt:lpstr>2-v. Obtain RNA-seq data (cont’d)</vt:lpstr>
      <vt:lpstr>2-vi. Pre-Alignment QC with FastQC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Obi Griffith</cp:lastModifiedBy>
  <cp:revision>657</cp:revision>
  <dcterms:created xsi:type="dcterms:W3CDTF">2010-04-21T18:53:51Z</dcterms:created>
  <dcterms:modified xsi:type="dcterms:W3CDTF">2015-06-08T18:12:37Z</dcterms:modified>
</cp:coreProperties>
</file>