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41" r:id="rId2"/>
    <p:sldId id="342" r:id="rId3"/>
    <p:sldId id="257" r:id="rId4"/>
    <p:sldId id="517" r:id="rId5"/>
    <p:sldId id="518" r:id="rId6"/>
    <p:sldId id="519" r:id="rId7"/>
    <p:sldId id="520" r:id="rId8"/>
    <p:sldId id="521" r:id="rId9"/>
    <p:sldId id="522" r:id="rId10"/>
    <p:sldId id="523" r:id="rId11"/>
    <p:sldId id="512" r:id="rId1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0000"/>
    <a:srgbClr val="FF0000"/>
    <a:srgbClr val="FFFFFF"/>
    <a:srgbClr val="E1D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65" d="100"/>
          <a:sy n="165" d="100"/>
        </p:scale>
        <p:origin x="-1528" y="-112"/>
      </p:cViewPr>
      <p:guideLst>
        <p:guide orient="horz" pos="1597"/>
        <p:guide pos="2538"/>
      </p:guideLst>
    </p:cSldViewPr>
  </p:slideViewPr>
  <p:outlineViewPr>
    <p:cViewPr>
      <p:scale>
        <a:sx n="33" d="100"/>
        <a:sy n="33" d="100"/>
      </p:scale>
      <p:origin x="0" y="2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E87875E-BE80-9745-B369-4F4A7AB5E016}" type="datetime1">
              <a:rPr lang="en-US"/>
              <a:pPr>
                <a:defRPr/>
              </a:pPr>
              <a:t>6/1/15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4961A077-CBFC-8247-8C5F-B9A3C2BF5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1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3D7B332-3177-764B-A596-DBF05F42396E}" type="datetime1">
              <a:rPr lang="en-US"/>
              <a:pPr>
                <a:defRPr/>
              </a:pPr>
              <a:t>6/1/15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F3969550-FBCF-404B-9FAA-7B1DCDF2C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ＭＳ Ｐゴシック" pitchFamily="-2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924F94F-8486-FD4A-B1DC-4D561309089E}" type="slidenum">
              <a:rPr lang="en-US" sz="1300">
                <a:latin typeface="Calibri" charset="0"/>
              </a:rPr>
              <a:pPr eaLnBrk="1" hangingPunct="1"/>
              <a:t>4</a:t>
            </a:fld>
            <a:endParaRPr lang="en-US" sz="1300">
              <a:latin typeface="Calibri" charset="0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F39B608-01F2-F045-96A3-C8EFC3ACD74C}" type="slidenum">
              <a:rPr lang="en-US" sz="1300">
                <a:latin typeface="Calibri" charset="0"/>
              </a:rPr>
              <a:pPr eaLnBrk="1" hangingPunct="1"/>
              <a:t>5</a:t>
            </a:fld>
            <a:endParaRPr lang="en-US" sz="1300">
              <a:latin typeface="Calibri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707C12B-C7F8-A148-90F7-B89CE4A5E032}" type="slidenum">
              <a:rPr lang="en-US" sz="1300">
                <a:latin typeface="Calibri" charset="0"/>
              </a:rPr>
              <a:pPr eaLnBrk="1" hangingPunct="1"/>
              <a:t>6</a:t>
            </a:fld>
            <a:endParaRPr lang="en-US" sz="1300">
              <a:latin typeface="Calibri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7CE1E5D-C0B3-4744-88D8-D81E5041DD69}" type="slidenum">
              <a:rPr lang="en-US" sz="1300">
                <a:latin typeface="Calibri" charset="0"/>
              </a:rPr>
              <a:pPr eaLnBrk="1" hangingPunct="1"/>
              <a:t>7</a:t>
            </a:fld>
            <a:endParaRPr lang="en-US" sz="1300">
              <a:latin typeface="Calibri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84844F5-9029-0D45-8E07-E6B77CE66171}" type="slidenum">
              <a:rPr lang="en-US" sz="1300">
                <a:latin typeface="Calibri" charset="0"/>
              </a:rPr>
              <a:pPr eaLnBrk="1" hangingPunct="1"/>
              <a:t>9</a:t>
            </a:fld>
            <a:endParaRPr lang="en-US" sz="1300">
              <a:latin typeface="Calibri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5290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24400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  <a:lvl2pPr>
              <a:defRPr>
                <a:latin typeface="Calibri"/>
                <a:cs typeface="Calibri"/>
              </a:defRPr>
            </a:lvl2pPr>
            <a:lvl3pPr>
              <a:defRPr>
                <a:latin typeface="Calibri"/>
                <a:cs typeface="Calibri"/>
              </a:defRPr>
            </a:lvl3pPr>
            <a:lvl4pPr>
              <a:defRPr>
                <a:latin typeface="Calibri"/>
                <a:cs typeface="Calibri"/>
              </a:defRPr>
            </a:lvl4pPr>
            <a:lvl5pPr>
              <a:defRPr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2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2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90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5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FECFAEAF-3726-E641-9B5B-3F8EA05B09A3}" type="datetime1">
              <a:rPr lang="en-US"/>
              <a:pPr>
                <a:defRPr/>
              </a:pPr>
              <a:t>6/1/15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18C1412E-69E1-864D-A0DF-94DDC7C80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samtools.sourceforge.net/SAM1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59614" y="2845296"/>
            <a:ext cx="7772400" cy="1447800"/>
          </a:xfrm>
        </p:spPr>
        <p:txBody>
          <a:bodyPr/>
          <a:lstStyle/>
          <a:p>
            <a:pPr eaLnBrk="1" hangingPunct="1"/>
            <a:r>
              <a:rPr lang="en-US" b="0" dirty="0">
                <a:solidFill>
                  <a:srgbClr val="CA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Canadian Bioinformatics Workshops</a:t>
            </a:r>
          </a:p>
        </p:txBody>
      </p:sp>
      <p:pic>
        <p:nvPicPr>
          <p:cNvPr id="8" name="Picture 7" descr="bioinformatics.ca-logo-white-tex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196752"/>
            <a:ext cx="2480338" cy="1043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115616" y="4166071"/>
            <a:ext cx="6778625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Font typeface="Arial" charset="0"/>
              <a:buNone/>
            </a:pPr>
            <a:r>
              <a:rPr lang="en-US" smtClean="0">
                <a:latin typeface="Calibri" charset="0"/>
                <a:ea typeface="ＭＳ Ｐゴシック" charset="0"/>
                <a:cs typeface="ＭＳ Ｐゴシック" charset="0"/>
              </a:rPr>
              <a:t>www.bioinformatics.ca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3-iii.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Post-alignment QC (</a:t>
            </a:r>
            <a:r>
              <a:rPr lang="en-US" altLang="ko-KR" dirty="0" err="1">
                <a:latin typeface="Calibri" charset="0"/>
                <a:ea typeface="ＭＳ Ｐゴシック" charset="0"/>
                <a:cs typeface="ＭＳ Ｐゴシック" charset="0"/>
              </a:rPr>
              <a:t>samstat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pic>
        <p:nvPicPr>
          <p:cNvPr id="24578" name="Content Placeholder 3" descr="Screen Shot 2013-06-01 at 11.22.28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166" r="-11166"/>
          <a:stretch>
            <a:fillRect/>
          </a:stretch>
        </p:blipFill>
        <p:spPr>
          <a:xfrm>
            <a:off x="152400" y="1341438"/>
            <a:ext cx="8839200" cy="4724400"/>
          </a:xfrm>
        </p:spPr>
      </p:pic>
    </p:spTree>
    <p:extLst>
      <p:ext uri="{BB962C8B-B14F-4D97-AF65-F5344CB8AC3E}">
        <p14:creationId xmlns:p14="http://schemas.microsoft.com/office/powerpoint/2010/main" val="2325512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3"/>
          <p:cNvSpPr>
            <a:spLocks noGrp="1"/>
          </p:cNvSpPr>
          <p:nvPr>
            <p:ph idx="1"/>
          </p:nvPr>
        </p:nvSpPr>
        <p:spPr>
          <a:xfrm>
            <a:off x="0" y="0"/>
            <a:ext cx="9144000" cy="2535238"/>
          </a:xfrm>
          <a:solidFill>
            <a:schemeClr val="tx1"/>
          </a:solidFill>
        </p:spPr>
        <p:txBody>
          <a:bodyPr anchor="ctr"/>
          <a:lstStyle/>
          <a:p>
            <a:pPr algn="ctr">
              <a:buFont typeface="Arial" charset="0"/>
              <a:buNone/>
            </a:pPr>
            <a:r>
              <a:rPr lang="en-US" sz="4400" dirty="0" smtClean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We </a:t>
            </a:r>
            <a:r>
              <a:rPr lang="en-US" sz="4400" dirty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are on a Coffee Break &amp; Networking Session</a:t>
            </a:r>
          </a:p>
        </p:txBody>
      </p:sp>
      <p:pic>
        <p:nvPicPr>
          <p:cNvPr id="2" name="Picture 1" descr="bioinformatics-c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2397" y="3655999"/>
            <a:ext cx="2823006" cy="121316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Number Placeholder 1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6D23BA9-5070-0648-A3DA-E6039966856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0242" name="Date Placeholder 2"/>
          <p:cNvSpPr txBox="1">
            <a:spLocks noGrp="1"/>
          </p:cNvSpPr>
          <p:nvPr/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Module #: Title of Module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10244" name="Content Placeholder 9" descr="Picture 1.pn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73025"/>
            <a:ext cx="6858000" cy="6734175"/>
          </a:xfrm>
        </p:spPr>
      </p:pic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endParaRPr lang="en-US" sz="12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0" y="2514600"/>
            <a:ext cx="6172200" cy="4343400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chemeClr val="tx1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11266" name="Title 1"/>
          <p:cNvSpPr txBox="1">
            <a:spLocks/>
          </p:cNvSpPr>
          <p:nvPr/>
        </p:nvSpPr>
        <p:spPr bwMode="auto">
          <a:xfrm>
            <a:off x="60325" y="365125"/>
            <a:ext cx="6019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  <a:t>Module </a:t>
            </a:r>
            <a:r>
              <a:rPr lang="en-US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2</a:t>
            </a:r>
            <a: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</a:br>
            <a: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  <a:t>RNA-</a:t>
            </a:r>
            <a:r>
              <a:rPr lang="en-US" dirty="0" err="1">
                <a:solidFill>
                  <a:schemeClr val="bg1"/>
                </a:solidFill>
                <a:latin typeface="Calibri" charset="0"/>
                <a:cs typeface="Segoe UI" charset="0"/>
              </a:rPr>
              <a:t>seq</a:t>
            </a:r>
            <a:r>
              <a:rPr lang="en-US" dirty="0">
                <a:solidFill>
                  <a:schemeClr val="bg1"/>
                </a:solidFill>
                <a:latin typeface="Calibri" charset="0"/>
                <a:cs typeface="Segoe UI" charset="0"/>
              </a:rPr>
              <a:t> alignment and visualization (tutorial)</a:t>
            </a:r>
            <a:endParaRPr lang="en-US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71600" y="1412776"/>
            <a:ext cx="5181599" cy="936104"/>
          </a:xfrm>
          <a:prstGeom prst="rect">
            <a:avLst/>
          </a:prstGeom>
        </p:spPr>
        <p:txBody>
          <a:bodyPr anchor="ctr"/>
          <a:lstStyle>
            <a:lvl1pPr algn="r">
              <a:defRPr sz="3200" baseline="0">
                <a:solidFill>
                  <a:schemeClr val="bg1"/>
                </a:solidFill>
                <a:latin typeface="Adobe Jenson Pro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latin typeface="Calibri"/>
                <a:cs typeface="Calibri"/>
              </a:rPr>
              <a:t>Malachi </a:t>
            </a:r>
            <a:r>
              <a:rPr lang="en-US" sz="1600" dirty="0" smtClean="0">
                <a:latin typeface="Calibri"/>
                <a:cs typeface="Calibri"/>
              </a:rPr>
              <a:t>Griffith &amp; </a:t>
            </a:r>
            <a:r>
              <a:rPr lang="en-US" sz="1600" dirty="0">
                <a:latin typeface="Calibri"/>
                <a:cs typeface="Calibri"/>
              </a:rPr>
              <a:t>Obi Griffith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Informatics for RNA-seq Analysis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400" dirty="0" smtClean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ea typeface="+mn-ea"/>
                <a:cs typeface="Calibri"/>
              </a:rPr>
              <a:t>June 8-9, </a:t>
            </a:r>
            <a:r>
              <a:rPr lang="en-US" sz="1400" dirty="0" smtClean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ea typeface="+mn-ea"/>
                <a:cs typeface="Calibri"/>
              </a:rPr>
              <a:t>2015</a:t>
            </a:r>
          </a:p>
        </p:txBody>
      </p:sp>
      <p:pic>
        <p:nvPicPr>
          <p:cNvPr id="8" name="Picture 1" descr="RNA-Seq-alignm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36838"/>
            <a:ext cx="4248150" cy="406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bioinformatics-c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223713"/>
            <a:ext cx="2339752" cy="10054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>
                <a:latin typeface="Calibri" charset="0"/>
                <a:ea typeface="ＭＳ Ｐゴシック" charset="0"/>
                <a:cs typeface="ＭＳ Ｐゴシック" charset="0"/>
              </a:rPr>
              <a:t>Learning Objectives of Tutorial</a:t>
            </a:r>
          </a:p>
        </p:txBody>
      </p:sp>
      <p:sp>
        <p:nvSpPr>
          <p:cNvPr id="12290" name="Content Placeholder 6"/>
          <p:cNvSpPr>
            <a:spLocks noGrp="1"/>
          </p:cNvSpPr>
          <p:nvPr>
            <p:ph idx="1"/>
          </p:nvPr>
        </p:nvSpPr>
        <p:spPr>
          <a:xfrm>
            <a:off x="179388" y="981075"/>
            <a:ext cx="8856662" cy="5184775"/>
          </a:xfrm>
        </p:spPr>
        <p:txBody>
          <a:bodyPr/>
          <a:lstStyle/>
          <a:p>
            <a:endParaRPr lang="en-US">
              <a:latin typeface="Calibri" charset="0"/>
              <a:ea typeface="ＭＳ Ｐゴシック" charset="0"/>
            </a:endParaRPr>
          </a:p>
          <a:p>
            <a:r>
              <a:rPr lang="en-US">
                <a:latin typeface="Calibri" charset="0"/>
                <a:ea typeface="ＭＳ Ｐゴシック" charset="0"/>
              </a:rPr>
              <a:t>Run Bowtie2/TopHat2 (or STAR) with parameters suitable for gene expression analysis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Use samtools to demonstrate the features of the SAM/BAM format and basic manipulation of these alignment files (view, sort, index, filter)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Use IGV to visualize RNA-seq alignments, view a variant position, etc.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Determine BAM-read counts at a variant position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Use samtools flagstat, samstat, FastQC to assess quality of alignments</a:t>
            </a:r>
          </a:p>
        </p:txBody>
      </p:sp>
    </p:spTree>
    <p:extLst>
      <p:ext uri="{BB962C8B-B14F-4D97-AF65-F5344CB8AC3E}">
        <p14:creationId xmlns:p14="http://schemas.microsoft.com/office/powerpoint/2010/main" val="2364226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3-i.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Align reads with </a:t>
            </a:r>
            <a:r>
              <a:rPr lang="en-US" altLang="ko-KR" dirty="0" err="1">
                <a:latin typeface="Calibri" charset="0"/>
                <a:ea typeface="ＭＳ Ｐゴシック" charset="0"/>
                <a:cs typeface="ＭＳ Ｐゴシック" charset="0"/>
              </a:rPr>
              <a:t>tophat</a:t>
            </a:r>
            <a:endParaRPr lang="en-US" altLang="ko-K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Align all reads in the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6 </a:t>
            </a:r>
            <a:r>
              <a:rPr lang="en-US" sz="2600" dirty="0">
                <a:latin typeface="Calibri" charset="0"/>
                <a:ea typeface="ＭＳ Ｐゴシック" charset="0"/>
              </a:rPr>
              <a:t>libraries of the test data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>
                <a:latin typeface="Calibri" charset="0"/>
                <a:ea typeface="ＭＳ Ｐゴシック" charset="0"/>
              </a:rPr>
              <a:t>6 </a:t>
            </a:r>
            <a:r>
              <a:rPr lang="en-US" sz="2200" dirty="0">
                <a:latin typeface="Calibri" charset="0"/>
                <a:ea typeface="ＭＳ Ｐゴシック" charset="0"/>
              </a:rPr>
              <a:t>libraries with two files each (one for each read1 and read2 of the paired-end reads)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Use </a:t>
            </a:r>
            <a:r>
              <a:rPr lang="en-US" sz="2600" dirty="0" err="1">
                <a:latin typeface="Calibri" charset="0"/>
                <a:ea typeface="ＭＳ Ｐゴシック" charset="0"/>
              </a:rPr>
              <a:t>tophat</a:t>
            </a:r>
            <a:r>
              <a:rPr lang="en-US" sz="2600" dirty="0">
                <a:latin typeface="Calibri" charset="0"/>
                <a:ea typeface="ＭＳ Ｐゴシック" charset="0"/>
              </a:rPr>
              <a:t> for the alignment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Supply the gene GTF file obtained in step 3 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Supply the bowtie indexed genome obtained in step 4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The 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-G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 option tells </a:t>
            </a:r>
            <a:r>
              <a:rPr lang="en-US" altLang="ja-JP" sz="2200" dirty="0" err="1">
                <a:latin typeface="Calibri" charset="0"/>
                <a:ea typeface="ＭＳ Ｐゴシック" charset="0"/>
              </a:rPr>
              <a:t>tophat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 to look for the exon-exon junctions of known transcripts.  It will still look for novel exon-exon junctions as well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Since there are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6 </a:t>
            </a:r>
            <a:r>
              <a:rPr lang="en-US" sz="2600" dirty="0">
                <a:latin typeface="Calibri" charset="0"/>
                <a:ea typeface="ＭＳ Ｐゴシック" charset="0"/>
              </a:rPr>
              <a:t>libraries in the test data set,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6 </a:t>
            </a:r>
            <a:r>
              <a:rPr lang="en-US" sz="2600" dirty="0">
                <a:latin typeface="Calibri" charset="0"/>
                <a:ea typeface="ＭＳ Ｐゴシック" charset="0"/>
              </a:rPr>
              <a:t>alignment commands are run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On a test system, each of these alignments took ~1.5 minutes using 8 CPUs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Each alignment job outputs a SAM/BAM file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  <a:hlinkClick r:id="rId3"/>
              </a:rPr>
              <a:t>http://samtools.sourceforge.net/SAM1.pdf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sz="22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353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3-i.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Align reads with STAR</a:t>
            </a:r>
          </a:p>
        </p:txBody>
      </p:sp>
      <p:sp>
        <p:nvSpPr>
          <p:cNvPr id="17410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Again, align all reads in the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6 </a:t>
            </a:r>
            <a:r>
              <a:rPr lang="en-US" sz="2600" dirty="0">
                <a:latin typeface="Calibri" charset="0"/>
                <a:ea typeface="ＭＳ Ｐゴシック" charset="0"/>
              </a:rPr>
              <a:t>libraries of the test data, now with STAR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Supply the same gene GTF file obtained in step 3 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Supply the STAR indexed genome obtained in step 4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The 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-</a:t>
            </a:r>
            <a:r>
              <a:rPr lang="en-US" altLang="ja-JP" sz="2200" dirty="0" err="1">
                <a:latin typeface="Calibri" charset="0"/>
                <a:ea typeface="ＭＳ Ｐゴシック" charset="0"/>
              </a:rPr>
              <a:t>outSAMstrandField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 </a:t>
            </a:r>
            <a:r>
              <a:rPr lang="en-US" altLang="ja-JP" sz="2200" dirty="0" err="1">
                <a:latin typeface="Calibri" charset="0"/>
                <a:ea typeface="ＭＳ Ｐゴシック" charset="0"/>
              </a:rPr>
              <a:t>intronMotif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is needed so that STAR produces an alignment compatible with cufflinks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How long did the alignment take compared to </a:t>
            </a:r>
            <a:r>
              <a:rPr lang="en-US" sz="2600" dirty="0" err="1">
                <a:latin typeface="Calibri" charset="0"/>
                <a:ea typeface="ＭＳ Ｐゴシック" charset="0"/>
              </a:rPr>
              <a:t>tophat</a:t>
            </a:r>
            <a:r>
              <a:rPr lang="en-US" sz="2600" dirty="0">
                <a:latin typeface="Calibri" charset="0"/>
                <a:ea typeface="ＭＳ Ｐゴシック" charset="0"/>
              </a:rPr>
              <a:t>?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What additional steps are needed?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sz="22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92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3-ii.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Post-alignment 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visualization</a:t>
            </a:r>
            <a:endParaRPr lang="en-US" altLang="ko-K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58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Create indexed versions of bam files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These are needed by IGV for efficient loading of alignments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Visualize spliced alignments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Identify exon-exon junction supporting reads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 Identify differentially expressed genes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Compare </a:t>
            </a:r>
            <a:r>
              <a:rPr lang="en-US" sz="2200" dirty="0" err="1">
                <a:latin typeface="Calibri" charset="0"/>
                <a:ea typeface="ＭＳ Ｐゴシック" charset="0"/>
              </a:rPr>
              <a:t>tophat</a:t>
            </a:r>
            <a:r>
              <a:rPr lang="en-US" sz="2200" dirty="0">
                <a:latin typeface="Calibri" charset="0"/>
                <a:ea typeface="ＭＳ Ｐゴシック" charset="0"/>
              </a:rPr>
              <a:t> and STAR alignments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Try to find variant positions</a:t>
            </a:r>
          </a:p>
          <a:p>
            <a:pPr>
              <a:lnSpc>
                <a:spcPct val="80000"/>
              </a:lnSpc>
            </a:pPr>
            <a:endParaRPr lang="en-US" sz="2600" dirty="0">
              <a:latin typeface="Calibri" charset="0"/>
              <a:ea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Create a pileup from bam file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Determine read counts at a specific position</a:t>
            </a:r>
          </a:p>
        </p:txBody>
      </p:sp>
    </p:spTree>
    <p:extLst>
      <p:ext uri="{BB962C8B-B14F-4D97-AF65-F5344CB8AC3E}">
        <p14:creationId xmlns:p14="http://schemas.microsoft.com/office/powerpoint/2010/main" val="2384333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3-ii.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Post-alignment 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visualization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(IGV)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pic>
        <p:nvPicPr>
          <p:cNvPr id="21506" name="Content Placeholder 3" descr="Screen Shot 2013-06-01 at 11.20.52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9" b="-339"/>
          <a:stretch>
            <a:fillRect/>
          </a:stretch>
        </p:blipFill>
        <p:spPr>
          <a:xfrm>
            <a:off x="152400" y="1341438"/>
            <a:ext cx="8839200" cy="4724400"/>
          </a:xfrm>
        </p:spPr>
      </p:pic>
    </p:spTree>
    <p:extLst>
      <p:ext uri="{BB962C8B-B14F-4D97-AF65-F5344CB8AC3E}">
        <p14:creationId xmlns:p14="http://schemas.microsoft.com/office/powerpoint/2010/main" val="390425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3-iii.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Post-alignment QC</a:t>
            </a:r>
          </a:p>
        </p:txBody>
      </p:sp>
      <p:sp>
        <p:nvSpPr>
          <p:cNvPr id="22530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>
                <a:latin typeface="Calibri" charset="0"/>
                <a:ea typeface="ＭＳ Ｐゴシック" charset="0"/>
              </a:rPr>
              <a:t>Use 'samtools view' to see the format of a SAM/BAM alignment file</a:t>
            </a:r>
          </a:p>
          <a:p>
            <a:pPr lvl="1">
              <a:lnSpc>
                <a:spcPct val="80000"/>
              </a:lnSpc>
            </a:pPr>
            <a:r>
              <a:rPr lang="en-US" sz="2200">
                <a:latin typeface="Calibri" charset="0"/>
                <a:ea typeface="ＭＳ Ｐゴシック" charset="0"/>
              </a:rPr>
              <a:t>Use ‘FLAGs’ to filter out certain kinds of alignments</a:t>
            </a:r>
          </a:p>
          <a:p>
            <a:pPr>
              <a:lnSpc>
                <a:spcPct val="80000"/>
              </a:lnSpc>
            </a:pPr>
            <a:r>
              <a:rPr lang="en-US" sz="2600">
                <a:latin typeface="Calibri" charset="0"/>
                <a:ea typeface="ＭＳ Ｐゴシック" charset="0"/>
              </a:rPr>
              <a:t>Use 'samtools flagstat' to get a basic summary of an alignment</a:t>
            </a:r>
          </a:p>
          <a:p>
            <a:pPr>
              <a:lnSpc>
                <a:spcPct val="80000"/>
              </a:lnSpc>
            </a:pPr>
            <a:r>
              <a:rPr lang="en-US" sz="2600">
                <a:latin typeface="Calibri" charset="0"/>
                <a:ea typeface="ＭＳ Ｐゴシック" charset="0"/>
              </a:rPr>
              <a:t>Run samstat on Tumor/Normal BAMs and review the resulting report in your browser</a:t>
            </a:r>
          </a:p>
          <a:p>
            <a:pPr>
              <a:lnSpc>
                <a:spcPct val="80000"/>
              </a:lnSpc>
            </a:pPr>
            <a:r>
              <a:rPr lang="en-US" sz="2600">
                <a:latin typeface="Calibri" charset="0"/>
                <a:ea typeface="ＭＳ Ｐゴシック" charset="0"/>
              </a:rPr>
              <a:t>Use FastQC to perform basic QC of your alignments</a:t>
            </a:r>
          </a:p>
        </p:txBody>
      </p:sp>
    </p:spTree>
    <p:extLst>
      <p:ext uri="{BB962C8B-B14F-4D97-AF65-F5344CB8AC3E}">
        <p14:creationId xmlns:p14="http://schemas.microsoft.com/office/powerpoint/2010/main" val="3820214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10029</TotalTime>
  <Words>503</Words>
  <Application>Microsoft Macintosh PowerPoint</Application>
  <PresentationFormat>On-screen Show (4:3)</PresentationFormat>
  <Paragraphs>58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Canadian Bioinformatics Workshops</vt:lpstr>
      <vt:lpstr>PowerPoint Presentation</vt:lpstr>
      <vt:lpstr>PowerPoint Presentation</vt:lpstr>
      <vt:lpstr>Learning Objectives of Tutorial</vt:lpstr>
      <vt:lpstr>3-i. Align reads with tophat</vt:lpstr>
      <vt:lpstr>3-i. Align reads with STAR</vt:lpstr>
      <vt:lpstr>3-ii. Post-alignment visualization</vt:lpstr>
      <vt:lpstr>3-ii. Post-alignment visualization (IGV)</vt:lpstr>
      <vt:lpstr>3-iii. Post-alignment QC</vt:lpstr>
      <vt:lpstr>3-iii. Post-alignment QC (samstat)</vt:lpstr>
      <vt:lpstr>PowerPoint Presentation</vt:lpstr>
    </vt:vector>
  </TitlesOfParts>
  <Company>Boston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Stromberg</dc:creator>
  <cp:lastModifiedBy>Malachi Griffith</cp:lastModifiedBy>
  <cp:revision>654</cp:revision>
  <dcterms:created xsi:type="dcterms:W3CDTF">2010-04-21T18:53:51Z</dcterms:created>
  <dcterms:modified xsi:type="dcterms:W3CDTF">2015-06-02T00:35:29Z</dcterms:modified>
</cp:coreProperties>
</file>