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1" r:id="rId2"/>
    <p:sldId id="342" r:id="rId3"/>
    <p:sldId id="257" r:id="rId4"/>
    <p:sldId id="517" r:id="rId5"/>
    <p:sldId id="518" r:id="rId6"/>
    <p:sldId id="519" r:id="rId7"/>
    <p:sldId id="520" r:id="rId8"/>
    <p:sldId id="521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31" r:id="rId19"/>
    <p:sldId id="532" r:id="rId20"/>
    <p:sldId id="533" r:id="rId21"/>
    <p:sldId id="534" r:id="rId22"/>
    <p:sldId id="512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536" y="-112"/>
      </p:cViewPr>
      <p:guideLst>
        <p:guide orient="horz" pos="1597"/>
        <p:guide pos="2538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E87875E-BE80-9745-B369-4F4A7AB5E016}" type="datetime1">
              <a:rPr lang="en-US"/>
              <a:pPr>
                <a:defRPr/>
              </a:pPr>
              <a:t>6/9/15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4961A077-CBFC-8247-8C5F-B9A3C2BF5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3D7B332-3177-764B-A596-DBF05F42396E}" type="datetime1">
              <a:rPr lang="en-US"/>
              <a:pPr>
                <a:defRPr/>
              </a:pPr>
              <a:t>6/9/15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F3969550-FBCF-404B-9FAA-7B1DCDF2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3FFF4B-E412-C745-93BD-787B82CED00B}" type="slidenum">
              <a:rPr lang="en-US" sz="1300">
                <a:latin typeface="Calibri" charset="0"/>
              </a:rPr>
              <a:pPr eaLnBrk="1" hangingPunct="1"/>
              <a:t>5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29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FECFAEAF-3726-E641-9B5B-3F8EA05B09A3}" type="datetime1">
              <a:rPr lang="en-US"/>
              <a:pPr>
                <a:defRPr/>
              </a:pPr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18C1412E-69E1-864D-A0DF-94DDC7C8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uber.embl.de/users/anders/HTSeq/doc/count.html" TargetMode="External"/><Relationship Id="rId3" Type="http://schemas.openxmlformats.org/officeDocument/2006/relationships/hyperlink" Target="http://seqanswers.com/forums/showthread.php?t=1806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uber.embl.de/users/anders/DESeq/" TargetMode="External"/><Relationship Id="rId3" Type="http://schemas.openxmlformats.org/officeDocument/2006/relationships/hyperlink" Target="http://www.bioconductor.org/packages/release/bioc/html/edgeR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1161/" TargetMode="External"/><Relationship Id="rId4" Type="http://schemas.openxmlformats.org/officeDocument/2006/relationships/hyperlink" Target="http://www.biostars.org/p/68885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uler.bc.edu/marthlab/scotty/scotty.ph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conductor.org/packages/release/bioc/html/multtest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conductor.org/help/search/index.html?q=pathwa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p/11378/" TargetMode="External"/><Relationship Id="rId3" Type="http://schemas.openxmlformats.org/officeDocument/2006/relationships/hyperlink" Target="http://www.biostars.org/p/68126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cole-trapnell-lab.github.io/cufflinks/paper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9614" y="2845296"/>
            <a:ext cx="7772400" cy="1447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pic>
        <p:nvPicPr>
          <p:cNvPr id="8" name="Picture 7" descr="bioinformatics.ca-logo-white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480338" cy="10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4166071"/>
            <a:ext cx="67786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Why is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cuffmerge</a:t>
            </a:r>
            <a:r>
              <a:rPr lang="en-US" dirty="0" smtClean="0">
                <a:latin typeface="Calibri" charset="0"/>
                <a:ea typeface="ＭＳ Ｐゴシック" charset="0"/>
              </a:rPr>
              <a:t> necessary?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  <a:ea typeface="ＭＳ Ｐゴシック" charset="0"/>
              </a:rPr>
              <a:t>Cuffmerge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Allows merge of several </a:t>
            </a:r>
            <a:r>
              <a:rPr lang="en-US" dirty="0">
                <a:latin typeface="Calibri" charset="0"/>
                <a:ea typeface="ＭＳ Ｐゴシック" charset="0"/>
              </a:rPr>
              <a:t>Cufflinks </a:t>
            </a:r>
            <a:r>
              <a:rPr lang="en-US" dirty="0" smtClean="0">
                <a:latin typeface="Calibri" charset="0"/>
                <a:ea typeface="ＭＳ Ｐゴシック" charset="0"/>
              </a:rPr>
              <a:t>assemblies together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Necessary because even with replicates cufflinks will not necessarily assemble the same numbers and structures of transcripts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Filters </a:t>
            </a:r>
            <a:r>
              <a:rPr lang="en-US" dirty="0">
                <a:latin typeface="Calibri" charset="0"/>
                <a:ea typeface="ＭＳ Ｐゴシック" charset="0"/>
              </a:rPr>
              <a:t>a number of </a:t>
            </a:r>
            <a:r>
              <a:rPr lang="en-US" dirty="0" err="1">
                <a:latin typeface="Calibri" charset="0"/>
                <a:ea typeface="ＭＳ Ｐゴシック" charset="0"/>
              </a:rPr>
              <a:t>transfrags</a:t>
            </a:r>
            <a:r>
              <a:rPr lang="en-US" dirty="0">
                <a:latin typeface="Calibri" charset="0"/>
                <a:ea typeface="ＭＳ Ｐゴシック" charset="0"/>
              </a:rPr>
              <a:t> that are probably </a:t>
            </a:r>
            <a:r>
              <a:rPr lang="en-US" dirty="0" smtClean="0">
                <a:latin typeface="Calibri" charset="0"/>
                <a:ea typeface="ＭＳ Ｐゴシック" charset="0"/>
              </a:rPr>
              <a:t>artifacts.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Optional: provide </a:t>
            </a:r>
            <a:r>
              <a:rPr lang="en-US" dirty="0">
                <a:latin typeface="Calibri" charset="0"/>
                <a:ea typeface="ＭＳ Ｐゴシック" charset="0"/>
              </a:rPr>
              <a:t>reference </a:t>
            </a:r>
            <a:r>
              <a:rPr lang="en-US" dirty="0" smtClean="0">
                <a:latin typeface="Calibri" charset="0"/>
                <a:ea typeface="ＭＳ Ｐゴシック" charset="0"/>
              </a:rPr>
              <a:t>GTF to merge </a:t>
            </a:r>
            <a:r>
              <a:rPr lang="en-US" dirty="0">
                <a:latin typeface="Calibri" charset="0"/>
                <a:ea typeface="ＭＳ Ｐゴシック" charset="0"/>
              </a:rPr>
              <a:t>novel isoforms and known isoforms and maximize overall assembly </a:t>
            </a:r>
            <a:r>
              <a:rPr lang="en-US" dirty="0" smtClean="0">
                <a:latin typeface="Calibri" charset="0"/>
                <a:ea typeface="ＭＳ Ｐゴシック" charset="0"/>
              </a:rPr>
              <a:t>quality.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Make </a:t>
            </a:r>
            <a:r>
              <a:rPr lang="en-US" dirty="0">
                <a:latin typeface="Calibri" charset="0"/>
                <a:ea typeface="ＭＳ Ｐゴシック" charset="0"/>
              </a:rPr>
              <a:t>an assembly GTF file suitable for use with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Cuffdiff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Compare apples to apples</a:t>
            </a:r>
          </a:p>
        </p:txBody>
      </p:sp>
    </p:spTree>
    <p:extLst>
      <p:ext uri="{BB962C8B-B14F-4D97-AF65-F5344CB8AC3E}">
        <p14:creationId xmlns:p14="http://schemas.microsoft.com/office/powerpoint/2010/main" val="84593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What do we get from </a:t>
            </a:r>
            <a:r>
              <a:rPr lang="en-US" dirty="0" err="1">
                <a:latin typeface="Calibri" charset="0"/>
                <a:ea typeface="ＭＳ Ｐゴシック" charset="0"/>
              </a:rPr>
              <a:t>cummeRbund</a:t>
            </a:r>
            <a:r>
              <a:rPr lang="en-US" dirty="0">
                <a:latin typeface="Calibri" charset="0"/>
                <a:ea typeface="ＭＳ Ｐゴシック" charset="0"/>
              </a:rPr>
              <a:t>?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1340768"/>
            <a:ext cx="8839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Automatically generates many of the commonly used data visualizations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Distribution plots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Overall correlations plots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MA plots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Volcano plots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Clustering, PCA and MDS plots to assess global relationships between conditions</a:t>
            </a:r>
          </a:p>
          <a:p>
            <a:r>
              <a:rPr lang="en-US" dirty="0" err="1" smtClean="0">
                <a:latin typeface="Calibri" charset="0"/>
                <a:ea typeface="ＭＳ Ｐゴシック" charset="0"/>
              </a:rPr>
              <a:t>Heatmaps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Gene/transcript-level plots showing transcript structures and expression levels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6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torial_Part2_cummeRbund_output 3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r="1197"/>
          <a:stretch/>
        </p:blipFill>
        <p:spPr>
          <a:xfrm>
            <a:off x="683568" y="1340768"/>
            <a:ext cx="2483291" cy="2535560"/>
          </a:xfrm>
        </p:spPr>
      </p:pic>
      <p:pic>
        <p:nvPicPr>
          <p:cNvPr id="6" name="Picture 5" descr="Tutorial_Part2_cummeRbund_output 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0768"/>
            <a:ext cx="2408312" cy="2408312"/>
          </a:xfrm>
          <a:prstGeom prst="rect">
            <a:avLst/>
          </a:prstGeom>
        </p:spPr>
      </p:pic>
      <p:pic>
        <p:nvPicPr>
          <p:cNvPr id="7" name="Picture 6" descr="Tutorial_Part2_cummeRbund_output 1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2264296" cy="2264296"/>
          </a:xfrm>
          <a:prstGeom prst="rect">
            <a:avLst/>
          </a:prstGeom>
        </p:spPr>
      </p:pic>
      <p:pic>
        <p:nvPicPr>
          <p:cNvPr id="8" name="Picture 7" descr="Tutorial_Part2_cummeRbund_output 1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61048"/>
            <a:ext cx="2304256" cy="2304256"/>
          </a:xfrm>
          <a:prstGeom prst="rect">
            <a:avLst/>
          </a:prstGeom>
        </p:spPr>
      </p:pic>
      <p:pic>
        <p:nvPicPr>
          <p:cNvPr id="9" name="Picture 8" descr="Tutorial_Part2_cummeRbund_output 1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8"/>
            <a:ext cx="2232248" cy="2232248"/>
          </a:xfrm>
          <a:prstGeom prst="rect">
            <a:avLst/>
          </a:prstGeom>
        </p:spPr>
      </p:pic>
      <p:pic>
        <p:nvPicPr>
          <p:cNvPr id="10" name="Picture 9" descr="Tutorial_Part2_cummeRbund_output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0768"/>
            <a:ext cx="2480320" cy="248032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What do we get from </a:t>
            </a:r>
            <a:r>
              <a:rPr lang="en-US" dirty="0" err="1">
                <a:latin typeface="Calibri" charset="0"/>
                <a:ea typeface="ＭＳ Ｐゴシック" charset="0"/>
              </a:rPr>
              <a:t>cummeRbund</a:t>
            </a:r>
            <a:r>
              <a:rPr lang="en-US" dirty="0">
                <a:latin typeface="Calibri" charset="0"/>
                <a:ea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338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Alternatives to FPKM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2400" y="1124744"/>
            <a:ext cx="8839200" cy="49838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Raw read counts as an alternate </a:t>
            </a:r>
            <a:r>
              <a:rPr lang="en-US" dirty="0" smtClean="0">
                <a:latin typeface="Calibri" charset="0"/>
                <a:ea typeface="ＭＳ Ｐゴシック" charset="0"/>
              </a:rPr>
              <a:t>for differential expression analysis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Instead of calculating FPKM, simply assign reads/fragments to a defined set of genes/transcripts and determine “raw counts”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Transcript structures could still be defined by something like cufflinks </a:t>
            </a:r>
          </a:p>
          <a:p>
            <a:r>
              <a:rPr lang="en-US" dirty="0" err="1" smtClean="0">
                <a:latin typeface="Calibri" charset="0"/>
                <a:ea typeface="ＭＳ Ｐゴシック" charset="0"/>
              </a:rPr>
              <a:t>HTSeq</a:t>
            </a:r>
            <a:r>
              <a:rPr lang="en-US" dirty="0" smtClean="0">
                <a:latin typeface="Calibri" charset="0"/>
                <a:ea typeface="ＭＳ Ｐゴシック" charset="0"/>
              </a:rPr>
              <a:t> (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htseq</a:t>
            </a:r>
            <a:r>
              <a:rPr lang="en-US" dirty="0" smtClean="0">
                <a:latin typeface="Calibri" charset="0"/>
                <a:ea typeface="ＭＳ Ｐゴシック" charset="0"/>
              </a:rPr>
              <a:t>-count)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http://www-huber.embl.de/users/anders/HTSeq/doc/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count.html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 smtClean="0">
                <a:latin typeface="Calibri" charset="0"/>
                <a:ea typeface="ＭＳ Ｐゴシック" charset="0"/>
              </a:rPr>
              <a:t>htseq</a:t>
            </a:r>
            <a:r>
              <a:rPr lang="en-US" dirty="0">
                <a:latin typeface="Calibri" charset="0"/>
                <a:ea typeface="ＭＳ Ｐゴシック" charset="0"/>
              </a:rPr>
              <a:t>-count --mode intersection-strict --stranded no --</a:t>
            </a:r>
            <a:r>
              <a:rPr lang="en-US" dirty="0" err="1">
                <a:latin typeface="Calibri" charset="0"/>
                <a:ea typeface="ＭＳ Ｐゴシック" charset="0"/>
              </a:rPr>
              <a:t>minaqual</a:t>
            </a:r>
            <a:r>
              <a:rPr lang="en-US" dirty="0">
                <a:latin typeface="Calibri" charset="0"/>
                <a:ea typeface="ＭＳ Ｐゴシック" charset="0"/>
              </a:rPr>
              <a:t> 1 --type exon --</a:t>
            </a:r>
            <a:r>
              <a:rPr lang="en-US" dirty="0" err="1">
                <a:latin typeface="Calibri" charset="0"/>
                <a:ea typeface="ＭＳ Ｐゴシック" charset="0"/>
              </a:rPr>
              <a:t>idattr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transcript_id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accepted_hits.sam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chr22.gff &gt;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transcript_read_counts_table.tsv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Important caveat of ‘transcript’ analysis by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htseq</a:t>
            </a:r>
            <a:r>
              <a:rPr lang="en-US" dirty="0" smtClean="0">
                <a:latin typeface="Calibri" charset="0"/>
                <a:ea typeface="ＭＳ Ｐゴシック" charset="0"/>
              </a:rPr>
              <a:t>-count: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http://seqanswers.com/forums/showthread.php?t=</a:t>
            </a:r>
            <a:r>
              <a:rPr lang="en-US" dirty="0" smtClean="0">
                <a:latin typeface="Calibri" charset="0"/>
                <a:ea typeface="ＭＳ Ｐゴシック" charset="0"/>
                <a:hlinkClick r:id="rId3"/>
              </a:rPr>
              <a:t>18068</a:t>
            </a:r>
            <a:endParaRPr lang="en-US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5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‘FPKM’ expression estimates vs. ‘raw’ counts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Which should I use?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FPKM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When you want to leverage benefits of tuxedo suite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Good for visualization (e.g., </a:t>
            </a:r>
            <a:r>
              <a:rPr lang="en-US" dirty="0" err="1">
                <a:latin typeface="Calibri" charset="0"/>
                <a:ea typeface="ＭＳ Ｐゴシック" charset="0"/>
              </a:rPr>
              <a:t>heatmaps</a:t>
            </a:r>
            <a:r>
              <a:rPr lang="en-US" dirty="0">
                <a:latin typeface="Calibri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Calculating fold changes, </a:t>
            </a:r>
            <a:r>
              <a:rPr lang="en-US" dirty="0" smtClean="0">
                <a:latin typeface="Calibri" charset="0"/>
                <a:ea typeface="ＭＳ Ｐゴシック" charset="0"/>
              </a:rPr>
              <a:t>etc.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Counts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More robust statistical methods for differential </a:t>
            </a:r>
            <a:r>
              <a:rPr lang="en-US" dirty="0" smtClean="0">
                <a:latin typeface="Calibri" charset="0"/>
                <a:ea typeface="ＭＳ Ｐゴシック" charset="0"/>
              </a:rPr>
              <a:t>expression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Accommodates more sophisticated experimental designs with appropriate statistical tests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5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Alternative differential </a:t>
            </a:r>
            <a:r>
              <a:rPr lang="en-US" dirty="0">
                <a:latin typeface="Calibri" charset="0"/>
                <a:ea typeface="ＭＳ Ｐゴシック" charset="0"/>
              </a:rPr>
              <a:t>expression methods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Raw count approaches</a:t>
            </a:r>
          </a:p>
          <a:p>
            <a:pPr lvl="1"/>
            <a:r>
              <a:rPr lang="en-US" dirty="0" err="1" smtClean="0">
                <a:latin typeface="Calibri" charset="0"/>
                <a:ea typeface="ＭＳ Ｐゴシック" charset="0"/>
              </a:rPr>
              <a:t>DESeq</a:t>
            </a:r>
            <a:r>
              <a:rPr lang="en-US" dirty="0">
                <a:latin typeface="Calibri" charset="0"/>
                <a:ea typeface="ＭＳ Ｐゴシック" charset="0"/>
              </a:rPr>
              <a:t> - </a:t>
            </a: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http://www-huber.embl.de/users/anders/DESeq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/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 smtClean="0">
                <a:latin typeface="Calibri" charset="0"/>
                <a:ea typeface="ＭＳ Ｐゴシック" charset="0"/>
              </a:rPr>
              <a:t>edgeR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- </a:t>
            </a:r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http://www.bioconductor.org/packages/release/bioc/html/</a:t>
            </a:r>
            <a:r>
              <a:rPr lang="en-US" dirty="0" smtClean="0">
                <a:latin typeface="Calibri" charset="0"/>
                <a:ea typeface="ＭＳ Ｐゴシック" charset="0"/>
                <a:hlinkClick r:id="rId3"/>
              </a:rPr>
              <a:t>edgeR.html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Others…</a:t>
            </a:r>
          </a:p>
          <a:p>
            <a:pPr lvl="1"/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2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839200" cy="1143000"/>
          </a:xfrm>
        </p:spPr>
        <p:txBody>
          <a:bodyPr/>
          <a:lstStyle/>
          <a:p>
            <a:r>
              <a:rPr lang="en-US" dirty="0" smtClean="0"/>
              <a:t>Multiple approaches advisable</a:t>
            </a:r>
            <a:endParaRPr lang="en-US" dirty="0"/>
          </a:p>
        </p:txBody>
      </p:sp>
      <p:pic>
        <p:nvPicPr>
          <p:cNvPr id="3" name="Picture 2" descr="Screen Shot 2013-06-01 at 10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40160"/>
            <a:ext cx="6078124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1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Lessons learned from microarray days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Hansen et al. “Sequencing Technology Does Not Eliminate Biological Variability.” Nature Biotechnology 29, no. 7 (2011): 572–573.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Power analysis for </a:t>
            </a:r>
            <a:r>
              <a:rPr lang="en-US" dirty="0" smtClean="0">
                <a:latin typeface="Calibri" charset="0"/>
                <a:ea typeface="ＭＳ Ｐゴシック" charset="0"/>
              </a:rPr>
              <a:t>RNA-seq </a:t>
            </a:r>
            <a:r>
              <a:rPr lang="en-US" dirty="0">
                <a:latin typeface="Calibri" charset="0"/>
                <a:ea typeface="ＭＳ Ｐゴシック" charset="0"/>
              </a:rPr>
              <a:t>experiments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http://euler.bc.edu/marthlab/scotty/scotty.php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RNA-seq </a:t>
            </a:r>
            <a:r>
              <a:rPr lang="en-US" dirty="0">
                <a:latin typeface="Calibri" charset="0"/>
                <a:ea typeface="ＭＳ Ｐゴシック" charset="0"/>
              </a:rPr>
              <a:t>need for biological replicates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http://www.biostars.org/p/1161/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RNA-seq </a:t>
            </a:r>
            <a:r>
              <a:rPr lang="en-US" dirty="0">
                <a:latin typeface="Calibri" charset="0"/>
                <a:ea typeface="ＭＳ Ｐゴシック" charset="0"/>
              </a:rPr>
              <a:t>study design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4"/>
              </a:rPr>
              <a:t>http://www.biostars.org/p/68885/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5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52400" y="53752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Multiple testing correction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52400" y="1196752"/>
            <a:ext cx="8839200" cy="496855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As more attributes are compared, it becomes more likely that the treatment and control groups will appear to differ on at least one attribute by random chance alone.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Well known from array studies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10,000s genes/transcripts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100,000s exons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With RNA-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smtClean="0">
                <a:latin typeface="Calibri" charset="0"/>
                <a:ea typeface="ＭＳ Ｐゴシック" charset="0"/>
              </a:rPr>
              <a:t>more </a:t>
            </a:r>
            <a:r>
              <a:rPr lang="en-US" dirty="0">
                <a:latin typeface="Calibri" charset="0"/>
                <a:ea typeface="ＭＳ Ｐゴシック" charset="0"/>
              </a:rPr>
              <a:t>of a problem than </a:t>
            </a:r>
            <a:r>
              <a:rPr lang="en-US" dirty="0" smtClean="0">
                <a:latin typeface="Calibri" charset="0"/>
                <a:ea typeface="ＭＳ Ｐゴシック" charset="0"/>
              </a:rPr>
              <a:t>ever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All the complexity of the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transcriptome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Almost infinite number of potential features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Genes, transcripts, exons,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juntions</a:t>
            </a:r>
            <a:r>
              <a:rPr lang="en-US" dirty="0" smtClean="0">
                <a:latin typeface="Calibri" charset="0"/>
                <a:ea typeface="ＭＳ Ｐゴシック" charset="0"/>
              </a:rPr>
              <a:t>, retained introns, microRNAs,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lncRNAs</a:t>
            </a:r>
            <a:r>
              <a:rPr lang="en-US" dirty="0" smtClean="0">
                <a:latin typeface="Calibri" charset="0"/>
                <a:ea typeface="ＭＳ Ｐゴシック" charset="0"/>
              </a:rPr>
              <a:t>,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etc</a:t>
            </a:r>
            <a:r>
              <a:rPr lang="en-US" dirty="0" smtClean="0">
                <a:latin typeface="Calibri" charset="0"/>
                <a:ea typeface="ＭＳ Ｐゴシック" charset="0"/>
              </a:rPr>
              <a:t>,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etc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 err="1" smtClean="0">
                <a:latin typeface="Calibri" charset="0"/>
                <a:ea typeface="ＭＳ Ｐゴシック" charset="0"/>
              </a:rPr>
              <a:t>Bioconductor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multtest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http</a:t>
            </a: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://www.bioconductor.org/packages/release/bioc/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html/multtest.html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3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839200" cy="1143000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</a:rPr>
              <a:t>Downstream interpretation of expression </a:t>
            </a:r>
            <a:r>
              <a:rPr lang="en-US" sz="3600" dirty="0" smtClean="0">
                <a:latin typeface="Calibri" charset="0"/>
                <a:ea typeface="ＭＳ Ｐゴシック" charset="0"/>
              </a:rPr>
              <a:t>analysis</a:t>
            </a:r>
            <a:endParaRPr lang="en-US" sz="3600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4784"/>
            <a:ext cx="88392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Topic for an entire course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Expression estimates and differential expression lists from cufflinks/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cuffdiff</a:t>
            </a:r>
            <a:r>
              <a:rPr lang="en-US" dirty="0" smtClean="0">
                <a:latin typeface="Calibri" charset="0"/>
                <a:ea typeface="ＭＳ Ｐゴシック" charset="0"/>
              </a:rPr>
              <a:t> (or alternative) can be fed into many analysis pipelines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See supplemental R tutorial for how to format cufflinks data and start manipulating in R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Clustering/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Heatmaps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Provided by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cummeRbund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For more customized analysis various R packages exist: </a:t>
            </a:r>
          </a:p>
          <a:p>
            <a:pPr lvl="2"/>
            <a:r>
              <a:rPr lang="en-US" dirty="0" err="1">
                <a:latin typeface="Calibri" charset="0"/>
                <a:ea typeface="ＭＳ Ｐゴシック" charset="0"/>
              </a:rPr>
              <a:t>h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clust</a:t>
            </a:r>
            <a:r>
              <a:rPr lang="en-US" dirty="0" smtClean="0">
                <a:latin typeface="Calibri" charset="0"/>
                <a:ea typeface="ＭＳ Ｐゴシック" charset="0"/>
              </a:rPr>
              <a:t>, heatmap.2,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plotrix</a:t>
            </a:r>
            <a:r>
              <a:rPr lang="en-US" dirty="0" smtClean="0">
                <a:latin typeface="Calibri" charset="0"/>
                <a:ea typeface="ＭＳ Ｐゴシック" charset="0"/>
              </a:rPr>
              <a:t>, ggplot2, etc.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Classification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For RNA-seq data we still rarely have sufficient sample size and clinical details but this is changing</a:t>
            </a:r>
          </a:p>
          <a:p>
            <a:pPr lvl="2"/>
            <a:r>
              <a:rPr lang="en-US" dirty="0" err="1" smtClean="0">
                <a:latin typeface="Calibri" charset="0"/>
                <a:ea typeface="ＭＳ Ｐゴシック" charset="0"/>
              </a:rPr>
              <a:t>Weka</a:t>
            </a:r>
            <a:r>
              <a:rPr lang="en-US" dirty="0" smtClean="0">
                <a:latin typeface="Calibri" charset="0"/>
                <a:ea typeface="ＭＳ Ｐゴシック" charset="0"/>
              </a:rPr>
              <a:t> is a good learning tool</a:t>
            </a:r>
          </a:p>
          <a:p>
            <a:pPr lvl="2"/>
            <a:r>
              <a:rPr lang="en-US" dirty="0" err="1" smtClean="0">
                <a:latin typeface="Calibri" charset="0"/>
                <a:ea typeface="ＭＳ Ｐゴシック" charset="0"/>
              </a:rPr>
              <a:t>RandomForests</a:t>
            </a:r>
            <a:r>
              <a:rPr lang="en-US" dirty="0" smtClean="0">
                <a:latin typeface="Calibri" charset="0"/>
                <a:ea typeface="ＭＳ Ｐゴシック" charset="0"/>
              </a:rPr>
              <a:t> R package (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biostar</a:t>
            </a:r>
            <a:r>
              <a:rPr lang="en-US" dirty="0" smtClean="0">
                <a:latin typeface="Calibri" charset="0"/>
                <a:ea typeface="ＭＳ Ｐゴシック" charset="0"/>
              </a:rPr>
              <a:t> tutorial being developed)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Pathway analysis</a:t>
            </a:r>
          </a:p>
          <a:p>
            <a:pPr lvl="1"/>
            <a:r>
              <a:rPr lang="en-US" smtClean="0">
                <a:latin typeface="Calibri" charset="0"/>
                <a:ea typeface="ＭＳ Ｐゴシック" charset="0"/>
              </a:rPr>
              <a:t>IPA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 smtClean="0">
                <a:latin typeface="Calibri" charset="0"/>
                <a:ea typeface="ＭＳ Ｐゴシック" charset="0"/>
              </a:rPr>
              <a:t>Cytoscape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Many R/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BioConductor</a:t>
            </a:r>
            <a:r>
              <a:rPr lang="en-US" dirty="0">
                <a:latin typeface="Calibri" charset="0"/>
                <a:ea typeface="ＭＳ Ｐゴシック" charset="0"/>
              </a:rPr>
              <a:t> packages: </a:t>
            </a: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http://www.bioconductor.org/help/search/index.html?q=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pathway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endParaRPr lang="en-US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2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Introduction to tutorial </a:t>
            </a:r>
          </a:p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(Module </a:t>
            </a:r>
            <a:r>
              <a:rPr lang="en-US" sz="4400" b="1" dirty="0" smtClean="0">
                <a:latin typeface="Calibri" charset="0"/>
                <a:ea typeface="ＭＳ Ｐゴシック" charset="0"/>
              </a:rPr>
              <a:t>3)</a:t>
            </a:r>
            <a:endParaRPr lang="en-US" sz="44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0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5076825" y="1628775"/>
            <a:ext cx="3382963" cy="360045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3000"/>
                </a:schemeClr>
              </a:gs>
              <a:gs pos="35000">
                <a:schemeClr val="dk1">
                  <a:tint val="37000"/>
                  <a:satMod val="300000"/>
                  <a:alpha val="13000"/>
                </a:schemeClr>
              </a:gs>
              <a:gs pos="100000">
                <a:schemeClr val="dk1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  <a:prstDash val="dot"/>
              </a:ln>
              <a:noFill/>
            </a:endParaRP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230938" y="5229225"/>
            <a:ext cx="1073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Module </a:t>
            </a:r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179388" y="3644900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1000"/>
                </a:schemeClr>
              </a:gs>
              <a:gs pos="35000">
                <a:schemeClr val="dk1">
                  <a:tint val="37000"/>
                  <a:satMod val="300000"/>
                  <a:alpha val="51000"/>
                </a:schemeClr>
              </a:gs>
              <a:gs pos="100000">
                <a:schemeClr val="dk1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460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Bowtie/Tophat/Cufflinks/Cuffdiff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RNA-seq Pipeline</a:t>
            </a:r>
          </a:p>
        </p:txBody>
      </p:sp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250825" y="1925638"/>
            <a:ext cx="1368425" cy="1287462"/>
            <a:chOff x="251520" y="1926414"/>
            <a:chExt cx="1368152" cy="1286562"/>
          </a:xfrm>
        </p:grpSpPr>
        <p:sp>
          <p:nvSpPr>
            <p:cNvPr id="3" name="Rounded Rectangle 2"/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RNA-</a:t>
              </a:r>
              <a:r>
                <a:rPr lang="en-US" sz="1200" dirty="0" err="1">
                  <a:solidFill>
                    <a:schemeClr val="tx1"/>
                  </a:solidFill>
                </a:rPr>
                <a:t>seq</a:t>
              </a:r>
              <a:r>
                <a:rPr lang="en-US" sz="1200" dirty="0">
                  <a:solidFill>
                    <a:schemeClr val="tx1"/>
                  </a:solidFill>
                </a:rPr>
                <a:t> reads (2 x 100 </a:t>
              </a:r>
              <a:r>
                <a:rPr lang="en-US" sz="1200" dirty="0" err="1">
                  <a:solidFill>
                    <a:schemeClr val="tx1"/>
                  </a:solidFill>
                </a:rPr>
                <a:t>bp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9491" name="TextBox 3"/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Sequencing</a:t>
              </a:r>
            </a:p>
          </p:txBody>
        </p:sp>
      </p:grpSp>
      <p:grpSp>
        <p:nvGrpSpPr>
          <p:cNvPr id="19462" name="Group 16"/>
          <p:cNvGrpSpPr>
            <a:grpSpLocks/>
          </p:cNvGrpSpPr>
          <p:nvPr/>
        </p:nvGrpSpPr>
        <p:grpSpPr bwMode="auto">
          <a:xfrm>
            <a:off x="1916113" y="1819275"/>
            <a:ext cx="1368425" cy="1393825"/>
            <a:chOff x="1916196" y="1818692"/>
            <a:chExt cx="1368152" cy="1394284"/>
          </a:xfrm>
        </p:grpSpPr>
        <p:sp>
          <p:nvSpPr>
            <p:cNvPr id="8" name="Rounded Rectangle 7"/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Bowtie/</a:t>
              </a:r>
              <a:r>
                <a:rPr lang="en-US" sz="1200" dirty="0" err="1">
                  <a:solidFill>
                    <a:schemeClr val="tx1"/>
                  </a:solidFill>
                </a:rPr>
                <a:t>TopHat</a:t>
              </a:r>
              <a:r>
                <a:rPr lang="en-US" sz="1200" dirty="0">
                  <a:solidFill>
                    <a:schemeClr val="tx1"/>
                  </a:solidFill>
                </a:rPr>
                <a:t> alignment (genome)</a:t>
              </a:r>
            </a:p>
          </p:txBody>
        </p:sp>
        <p:sp>
          <p:nvSpPr>
            <p:cNvPr id="19489" name="TextBox 12"/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Read alignment</a:t>
              </a:r>
            </a:p>
          </p:txBody>
        </p:sp>
      </p:grpSp>
      <p:grpSp>
        <p:nvGrpSpPr>
          <p:cNvPr id="19463" name="Group 18"/>
          <p:cNvGrpSpPr>
            <a:grpSpLocks/>
          </p:cNvGrpSpPr>
          <p:nvPr/>
        </p:nvGrpSpPr>
        <p:grpSpPr bwMode="auto">
          <a:xfrm>
            <a:off x="3419475" y="1819275"/>
            <a:ext cx="1657350" cy="1393825"/>
            <a:chOff x="3563889" y="1818692"/>
            <a:chExt cx="1656184" cy="1394284"/>
          </a:xfrm>
        </p:grpSpPr>
        <p:sp>
          <p:nvSpPr>
            <p:cNvPr id="9" name="Rounded Rectangle 8"/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</a:t>
              </a:r>
            </a:p>
          </p:txBody>
        </p:sp>
        <p:sp>
          <p:nvSpPr>
            <p:cNvPr id="19487" name="TextBox 13"/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Transcript compilation</a:t>
              </a:r>
            </a:p>
          </p:txBody>
        </p:sp>
      </p:grpSp>
      <p:grpSp>
        <p:nvGrpSpPr>
          <p:cNvPr id="19464" name="Group 19"/>
          <p:cNvGrpSpPr>
            <a:grpSpLocks/>
          </p:cNvGrpSpPr>
          <p:nvPr/>
        </p:nvGrpSpPr>
        <p:grpSpPr bwMode="auto">
          <a:xfrm>
            <a:off x="5076825" y="1819275"/>
            <a:ext cx="1655763" cy="1393825"/>
            <a:chOff x="5148064" y="1818692"/>
            <a:chExt cx="1656184" cy="1394284"/>
          </a:xfrm>
        </p:grpSpPr>
        <p:sp>
          <p:nvSpPr>
            <p:cNvPr id="10" name="Rounded Rectangle 9"/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 (</a:t>
              </a:r>
              <a:r>
                <a:rPr lang="en-US" sz="1200" dirty="0" err="1">
                  <a:solidFill>
                    <a:schemeClr val="tx1"/>
                  </a:solidFill>
                </a:rPr>
                <a:t>cuffmerge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9485" name="TextBox 14"/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Gene identification</a:t>
              </a:r>
            </a:p>
          </p:txBody>
        </p:sp>
      </p:grpSp>
      <p:grpSp>
        <p:nvGrpSpPr>
          <p:cNvPr id="19465" name="Group 20"/>
          <p:cNvGrpSpPr>
            <a:grpSpLocks/>
          </p:cNvGrpSpPr>
          <p:nvPr/>
        </p:nvGrpSpPr>
        <p:grpSpPr bwMode="auto">
          <a:xfrm>
            <a:off x="6804025" y="1819275"/>
            <a:ext cx="1655763" cy="1393825"/>
            <a:chOff x="6804248" y="1818692"/>
            <a:chExt cx="1656184" cy="1394284"/>
          </a:xfrm>
        </p:grpSpPr>
        <p:sp>
          <p:nvSpPr>
            <p:cNvPr id="11" name="Rounded Rectangle 10"/>
            <p:cNvSpPr/>
            <p:nvPr/>
          </p:nvSpPr>
          <p:spPr>
            <a:xfrm>
              <a:off x="6912225" y="2493602"/>
              <a:ext cx="1440229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Cuffdiff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(A:B comparison)</a:t>
              </a:r>
            </a:p>
          </p:txBody>
        </p:sp>
        <p:sp>
          <p:nvSpPr>
            <p:cNvPr id="19483" name="TextBox 15"/>
            <p:cNvSpPr txBox="1">
              <a:spLocks noChangeArrowheads="1"/>
            </p:cNvSpPr>
            <p:nvPr/>
          </p:nvSpPr>
          <p:spPr bwMode="auto">
            <a:xfrm>
              <a:off x="6804248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Differential expression</a:t>
              </a:r>
            </a:p>
          </p:txBody>
        </p:sp>
      </p:grpSp>
      <p:grpSp>
        <p:nvGrpSpPr>
          <p:cNvPr id="19466" name="Group 21"/>
          <p:cNvGrpSpPr>
            <a:grpSpLocks/>
          </p:cNvGrpSpPr>
          <p:nvPr/>
        </p:nvGrpSpPr>
        <p:grpSpPr bwMode="auto">
          <a:xfrm>
            <a:off x="6804025" y="3789363"/>
            <a:ext cx="1655763" cy="1171575"/>
            <a:chOff x="6804248" y="3861048"/>
            <a:chExt cx="1656184" cy="1171873"/>
          </a:xfrm>
        </p:grpSpPr>
        <p:sp>
          <p:nvSpPr>
            <p:cNvPr id="12" name="Rounded Rectangle 11"/>
            <p:cNvSpPr/>
            <p:nvPr/>
          </p:nvSpPr>
          <p:spPr>
            <a:xfrm>
              <a:off x="6948748" y="3861048"/>
              <a:ext cx="1367185" cy="7193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CummRbund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481" name="TextBox 17"/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6561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Visualization</a:t>
              </a:r>
            </a:p>
          </p:txBody>
        </p:sp>
      </p:grpSp>
      <p:cxnSp>
        <p:nvCxnSpPr>
          <p:cNvPr id="24" name="Straight Arrow Connector 23"/>
          <p:cNvCxnSpPr>
            <a:stCxn id="3" idx="3"/>
            <a:endCxn id="8" idx="1"/>
          </p:cNvCxnSpPr>
          <p:nvPr/>
        </p:nvCxnSpPr>
        <p:spPr>
          <a:xfrm>
            <a:off x="1619250" y="2852738"/>
            <a:ext cx="2968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9" idx="1"/>
          </p:cNvCxnSpPr>
          <p:nvPr/>
        </p:nvCxnSpPr>
        <p:spPr>
          <a:xfrm>
            <a:off x="3284538" y="2852738"/>
            <a:ext cx="279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0" idx="1"/>
          </p:cNvCxnSpPr>
          <p:nvPr/>
        </p:nvCxnSpPr>
        <p:spPr>
          <a:xfrm>
            <a:off x="4932363" y="285273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3"/>
            <a:endCxn id="11" idx="1"/>
          </p:cNvCxnSpPr>
          <p:nvPr/>
        </p:nvCxnSpPr>
        <p:spPr>
          <a:xfrm>
            <a:off x="6588125" y="2852738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12" idx="0"/>
          </p:cNvCxnSpPr>
          <p:nvPr/>
        </p:nvCxnSpPr>
        <p:spPr>
          <a:xfrm>
            <a:off x="7632700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auto">
          <a:xfrm>
            <a:off x="3563938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Gene annotation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gtf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908175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Reference genome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0825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Raw sequence data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fastq</a:t>
            </a:r>
            <a:r>
              <a:rPr lang="en-US" sz="1200" dirty="0">
                <a:solidFill>
                  <a:schemeClr val="tx1"/>
                </a:solidFill>
              </a:rPr>
              <a:t> files)</a:t>
            </a:r>
          </a:p>
        </p:txBody>
      </p:sp>
      <p:cxnSp>
        <p:nvCxnSpPr>
          <p:cNvPr id="37" name="Straight Arrow Connector 36"/>
          <p:cNvCxnSpPr>
            <a:stCxn id="35" idx="0"/>
            <a:endCxn id="3" idx="2"/>
          </p:cNvCxnSpPr>
          <p:nvPr/>
        </p:nvCxnSpPr>
        <p:spPr>
          <a:xfrm flipH="1" flipV="1">
            <a:off x="935038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0"/>
            <a:endCxn id="8" idx="2"/>
          </p:cNvCxnSpPr>
          <p:nvPr/>
        </p:nvCxnSpPr>
        <p:spPr>
          <a:xfrm flipV="1">
            <a:off x="2592388" y="3213100"/>
            <a:ext cx="7937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0"/>
            <a:endCxn id="9" idx="2"/>
          </p:cNvCxnSpPr>
          <p:nvPr/>
        </p:nvCxnSpPr>
        <p:spPr>
          <a:xfrm flipV="1">
            <a:off x="4248150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78" name="TextBox 3"/>
          <p:cNvSpPr txBox="1">
            <a:spLocks noChangeArrowheads="1"/>
          </p:cNvSpPr>
          <p:nvPr/>
        </p:nvSpPr>
        <p:spPr bwMode="auto">
          <a:xfrm>
            <a:off x="2192338" y="477678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Inputs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419475" y="1628775"/>
            <a:ext cx="1657350" cy="180022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3000"/>
                </a:schemeClr>
              </a:gs>
              <a:gs pos="35000">
                <a:schemeClr val="dk1">
                  <a:tint val="37000"/>
                  <a:satMod val="300000"/>
                  <a:alpha val="13000"/>
                </a:schemeClr>
              </a:gs>
              <a:gs pos="100000">
                <a:schemeClr val="dk1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  <a:prstDash val="dot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5711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2535238"/>
          </a:xfrm>
          <a:solidFill>
            <a:schemeClr val="tx1"/>
          </a:solidFill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We </a:t>
            </a:r>
            <a:r>
              <a:rPr lang="en-US" sz="44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are on a Coffee Break &amp; Networking Session</a:t>
            </a:r>
          </a:p>
        </p:txBody>
      </p:sp>
      <p:pic>
        <p:nvPicPr>
          <p:cNvPr id="2" name="Picture 1" descr="bioinformatics-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97" y="3861048"/>
            <a:ext cx="2823006" cy="12131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603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Module 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3</a:t>
            </a:r>
          </a:p>
          <a:p>
            <a:pPr algn="r" eaLnBrk="1" hangingPunct="1"/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Expression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and Differential Expression (lecture)</a:t>
            </a:r>
            <a:endParaRPr lang="en-US" sz="20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600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Malachi </a:t>
            </a:r>
            <a:r>
              <a:rPr lang="en-US" sz="1600" dirty="0" smtClean="0">
                <a:latin typeface="Calibri"/>
                <a:cs typeface="Calibri"/>
              </a:rPr>
              <a:t>Griffith &amp; </a:t>
            </a:r>
            <a:r>
              <a:rPr lang="en-US" sz="1600" dirty="0">
                <a:latin typeface="Calibri"/>
                <a:cs typeface="Calibri"/>
              </a:rPr>
              <a:t>Obi Griffith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Informatics for RNA-seq Analysis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June 8-9, 2015</a:t>
            </a:r>
          </a:p>
        </p:txBody>
      </p:sp>
      <p:pic>
        <p:nvPicPr>
          <p:cNvPr id="8" name="Picture 1" descr="RNA-Seq-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2481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ioinformatics-c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3713"/>
            <a:ext cx="2339752" cy="100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0: </a:t>
            </a:r>
            <a:r>
              <a:rPr lang="en-US" dirty="0"/>
              <a:t>Introduction to cloud </a:t>
            </a:r>
            <a:r>
              <a:rPr lang="en-US" dirty="0" smtClean="0"/>
              <a:t>computing</a:t>
            </a:r>
          </a:p>
          <a:p>
            <a:pPr>
              <a:defRPr/>
            </a:pPr>
            <a:r>
              <a:rPr lang="en-US" dirty="0" smtClean="0"/>
              <a:t>Module 1: </a:t>
            </a:r>
            <a:r>
              <a:rPr lang="en-US" dirty="0"/>
              <a:t>Introduction to RNA sequencing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2: </a:t>
            </a:r>
            <a:r>
              <a:rPr lang="en-US" dirty="0"/>
              <a:t>RNA-seq alignment and visualization</a:t>
            </a:r>
          </a:p>
          <a:p>
            <a:pPr>
              <a:defRPr/>
            </a:pPr>
            <a:r>
              <a:rPr lang="en-US" b="1" dirty="0"/>
              <a:t>Module </a:t>
            </a:r>
            <a:r>
              <a:rPr lang="en-US" b="1" dirty="0" smtClean="0"/>
              <a:t>3: </a:t>
            </a:r>
            <a:r>
              <a:rPr lang="en-US" b="1" dirty="0"/>
              <a:t>Expression and Differential Expression</a:t>
            </a:r>
          </a:p>
          <a:p>
            <a:pPr>
              <a:defRPr/>
            </a:pPr>
            <a:r>
              <a:rPr lang="en-US"/>
              <a:t>Module </a:t>
            </a:r>
            <a:r>
              <a:rPr lang="en-US" smtClean="0"/>
              <a:t>4: </a:t>
            </a:r>
            <a:r>
              <a:rPr lang="en-US" dirty="0"/>
              <a:t>Isoform discovery and alternative expression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3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Learning Objectives of Module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Expression estimation for known genes and transcripts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‘FPKM’ expression estimates vs. ‘raw’ counts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Differential expression methods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Downstream interpretation of expression and differential estimates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multiple testing, clustering, </a:t>
            </a:r>
            <a:r>
              <a:rPr lang="en-US" dirty="0" err="1">
                <a:latin typeface="Calibri" charset="0"/>
                <a:ea typeface="ＭＳ Ｐゴシック" charset="0"/>
              </a:rPr>
              <a:t>heatmaps</a:t>
            </a:r>
            <a:r>
              <a:rPr lang="en-US" dirty="0">
                <a:latin typeface="Calibri" charset="0"/>
                <a:ea typeface="ＭＳ Ｐゴシック" charset="0"/>
              </a:rPr>
              <a:t>, classification, pathway analysis, etc.</a:t>
            </a:r>
          </a:p>
        </p:txBody>
      </p:sp>
    </p:spTree>
    <p:extLst>
      <p:ext uri="{BB962C8B-B14F-4D97-AF65-F5344CB8AC3E}">
        <p14:creationId xmlns:p14="http://schemas.microsoft.com/office/powerpoint/2010/main" val="341878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-18256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Expression estimation for known genes and transcripts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028384" y="2924696"/>
            <a:ext cx="700955" cy="248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7884368" y="2492896"/>
            <a:ext cx="91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3’ bias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86700" y="4437112"/>
            <a:ext cx="0" cy="647873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812087" y="4437112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Down-</a:t>
            </a:r>
            <a:r>
              <a:rPr lang="en-US" sz="1800" dirty="0"/>
              <a:t>regulated</a:t>
            </a:r>
          </a:p>
        </p:txBody>
      </p:sp>
      <p:pic>
        <p:nvPicPr>
          <p:cNvPr id="3" name="Content Placeholder 2" descr="Screen Shot 2013-05-30 at 8.54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-700"/>
          <a:stretch/>
        </p:blipFill>
        <p:spPr>
          <a:xfrm>
            <a:off x="1322418" y="1600200"/>
            <a:ext cx="6507347" cy="4724400"/>
          </a:xfrm>
        </p:spPr>
      </p:pic>
    </p:spTree>
    <p:extLst>
      <p:ext uri="{BB962C8B-B14F-4D97-AF65-F5344CB8AC3E}">
        <p14:creationId xmlns:p14="http://schemas.microsoft.com/office/powerpoint/2010/main" val="18270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What is </a:t>
            </a:r>
            <a:r>
              <a:rPr lang="en-US" dirty="0" smtClean="0">
                <a:latin typeface="Calibri" charset="0"/>
                <a:ea typeface="ＭＳ Ｐゴシック" charset="0"/>
              </a:rPr>
              <a:t>FPKM (RPKM)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340768"/>
            <a:ext cx="8839200" cy="4983832"/>
          </a:xfrm>
        </p:spPr>
        <p:txBody>
          <a:bodyPr wrap="square">
            <a:normAutofit fontScale="77500" lnSpcReduction="20000"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RPKM: Reads Per </a:t>
            </a:r>
            <a:r>
              <a:rPr lang="en-US" dirty="0" err="1">
                <a:latin typeface="Calibri" charset="0"/>
                <a:ea typeface="ＭＳ Ｐゴシック" charset="0"/>
              </a:rPr>
              <a:t>Kilobase</a:t>
            </a:r>
            <a:r>
              <a:rPr lang="en-US" dirty="0">
                <a:latin typeface="Calibri" charset="0"/>
                <a:ea typeface="ＭＳ Ｐゴシック" charset="0"/>
              </a:rPr>
              <a:t> of transcript per Million mapped reads. 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FPKM: Fragments Per </a:t>
            </a:r>
            <a:r>
              <a:rPr lang="en-US" dirty="0" err="1">
                <a:latin typeface="Calibri" charset="0"/>
                <a:ea typeface="ＭＳ Ｐゴシック" charset="0"/>
              </a:rPr>
              <a:t>Kilobase</a:t>
            </a:r>
            <a:r>
              <a:rPr lang="en-US" dirty="0">
                <a:latin typeface="Calibri" charset="0"/>
                <a:ea typeface="ＭＳ Ｐゴシック" charset="0"/>
              </a:rPr>
              <a:t> of transcript per Million mapped reads.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In </a:t>
            </a:r>
            <a:r>
              <a:rPr lang="en-US" dirty="0">
                <a:latin typeface="Calibri" charset="0"/>
                <a:ea typeface="ＭＳ Ｐゴシック" charset="0"/>
              </a:rPr>
              <a:t>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, the relative expression of a transcript is proportional to the number of </a:t>
            </a:r>
            <a:r>
              <a:rPr lang="en-US" dirty="0" err="1">
                <a:latin typeface="Calibri" charset="0"/>
                <a:ea typeface="ＭＳ Ｐゴシック" charset="0"/>
              </a:rPr>
              <a:t>cDNA</a:t>
            </a:r>
            <a:r>
              <a:rPr lang="en-US" dirty="0">
                <a:latin typeface="Calibri" charset="0"/>
                <a:ea typeface="ＭＳ Ｐゴシック" charset="0"/>
              </a:rPr>
              <a:t> fragments that originate from it</a:t>
            </a:r>
            <a:r>
              <a:rPr lang="en-US" dirty="0" smtClean="0">
                <a:latin typeface="Calibri" charset="0"/>
                <a:ea typeface="ＭＳ Ｐゴシック" charset="0"/>
              </a:rPr>
              <a:t>. However: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The number of fragments is also biased towards larger genes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The total number of fragments is related to total library depth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FPKM (or RPKM) attempt to normalize for gene size and library depth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nl-NL" dirty="0" smtClean="0">
                <a:latin typeface="Calibri" charset="0"/>
                <a:ea typeface="ＭＳ Ｐゴシック" charset="0"/>
              </a:rPr>
              <a:t>RPKM (or FPKM) = (10</a:t>
            </a:r>
            <a:r>
              <a:rPr lang="nl-NL" dirty="0">
                <a:latin typeface="Calibri" charset="0"/>
                <a:ea typeface="ＭＳ Ｐゴシック" charset="0"/>
              </a:rPr>
              <a:t>^9 * </a:t>
            </a:r>
            <a:r>
              <a:rPr lang="nl-NL" dirty="0" smtClean="0">
                <a:latin typeface="Calibri" charset="0"/>
                <a:ea typeface="ＭＳ Ｐゴシック" charset="0"/>
              </a:rPr>
              <a:t>C) </a:t>
            </a:r>
            <a:r>
              <a:rPr lang="nl-NL" dirty="0">
                <a:latin typeface="Calibri" charset="0"/>
                <a:ea typeface="ＭＳ Ｐゴシック" charset="0"/>
              </a:rPr>
              <a:t>/ (N * L)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C = number </a:t>
            </a:r>
            <a:r>
              <a:rPr lang="en-US" dirty="0">
                <a:latin typeface="Calibri" charset="0"/>
                <a:ea typeface="ＭＳ Ｐゴシック" charset="0"/>
              </a:rPr>
              <a:t>of </a:t>
            </a:r>
            <a:r>
              <a:rPr lang="en-US" dirty="0" err="1">
                <a:latin typeface="Calibri" charset="0"/>
                <a:ea typeface="ＭＳ Ｐゴシック" charset="0"/>
              </a:rPr>
              <a:t>mappable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</a:rPr>
              <a:t>reads/fragments for a gene/transcript/exon/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etc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N = </a:t>
            </a:r>
            <a:r>
              <a:rPr lang="en-US" dirty="0">
                <a:latin typeface="Calibri" charset="0"/>
                <a:ea typeface="ＭＳ Ｐゴシック" charset="0"/>
              </a:rPr>
              <a:t>total number of </a:t>
            </a:r>
            <a:r>
              <a:rPr lang="en-US" dirty="0" err="1">
                <a:latin typeface="Calibri" charset="0"/>
                <a:ea typeface="ＭＳ Ｐゴシック" charset="0"/>
              </a:rPr>
              <a:t>mappable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</a:rPr>
              <a:t>reads/fragments </a:t>
            </a:r>
            <a:r>
              <a:rPr lang="en-US" dirty="0">
                <a:latin typeface="Calibri" charset="0"/>
                <a:ea typeface="ＭＳ Ｐゴシック" charset="0"/>
              </a:rPr>
              <a:t>in the </a:t>
            </a:r>
            <a:r>
              <a:rPr lang="en-US" dirty="0" smtClean="0">
                <a:latin typeface="Calibri" charset="0"/>
                <a:ea typeface="ＭＳ Ｐゴシック" charset="0"/>
              </a:rPr>
              <a:t>library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L = </a:t>
            </a:r>
            <a:r>
              <a:rPr lang="en-US" dirty="0">
                <a:latin typeface="Calibri" charset="0"/>
                <a:ea typeface="ＭＳ Ｐゴシック" charset="0"/>
              </a:rPr>
              <a:t>number of base pairs in the </a:t>
            </a:r>
            <a:r>
              <a:rPr lang="en-US" dirty="0" smtClean="0">
                <a:latin typeface="Calibri" charset="0"/>
                <a:ea typeface="ＭＳ Ｐゴシック" charset="0"/>
              </a:rPr>
              <a:t>gene/transcript/exon/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etc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http://www.biostars.org/p/11378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/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http://www.biostars.org/p/68126</a:t>
            </a:r>
            <a:r>
              <a:rPr lang="en-US" dirty="0" smtClean="0">
                <a:latin typeface="Calibri" charset="0"/>
                <a:ea typeface="ＭＳ Ｐゴシック" charset="0"/>
                <a:hlinkClick r:id="rId3"/>
              </a:rPr>
              <a:t>/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endParaRPr lang="en-US" dirty="0" smtClean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7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5040560" cy="1296144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How does cufflinks work?</a:t>
            </a:r>
          </a:p>
        </p:txBody>
      </p:sp>
      <p:pic>
        <p:nvPicPr>
          <p:cNvPr id="2" name="Content Placeholder 1" descr="cufflinks_overview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406"/>
          <a:stretch/>
        </p:blipFill>
        <p:spPr>
          <a:xfrm>
            <a:off x="5220072" y="28622"/>
            <a:ext cx="3679304" cy="6336579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1340768"/>
            <a:ext cx="4707632" cy="49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Overlapping </a:t>
            </a:r>
            <a:r>
              <a:rPr lang="en-US" dirty="0"/>
              <a:t>'bundles' of fragment </a:t>
            </a:r>
            <a:r>
              <a:rPr lang="en-US" dirty="0" smtClean="0"/>
              <a:t>alignments are assembled, fragments are connected in an overlap graph, transcript isoforms are inferred from the minimum paths required to cover the graph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Abundance of each isoform is estimated with a maximum likelihood probabilistic model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makes use of information such as fragment length </a:t>
            </a:r>
            <a:r>
              <a:rPr lang="en-US" dirty="0">
                <a:latin typeface="Calibri" charset="0"/>
                <a:ea typeface="ＭＳ Ｐゴシック" charset="0"/>
              </a:rPr>
              <a:t>distribution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http://cole-trapnell-lab.github.io/cufflinks/papers</a:t>
            </a:r>
            <a:r>
              <a:rPr lang="en-US" dirty="0" smtClean="0">
                <a:latin typeface="Calibri" charset="0"/>
                <a:ea typeface="ＭＳ Ｐゴシック" charset="0"/>
                <a:hlinkClick r:id="rId3"/>
              </a:rPr>
              <a:t>/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endParaRPr lang="en-US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7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ffdiff_overview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4" r="-3487"/>
          <a:stretch/>
        </p:blipFill>
        <p:spPr>
          <a:xfrm>
            <a:off x="5220072" y="188640"/>
            <a:ext cx="3386920" cy="6110461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5040560" cy="1296144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How does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cuffdiff</a:t>
            </a:r>
            <a:r>
              <a:rPr lang="en-US" dirty="0" smtClean="0">
                <a:latin typeface="Calibri" charset="0"/>
                <a:ea typeface="ＭＳ Ｐゴシック" charset="0"/>
              </a:rPr>
              <a:t> work</a:t>
            </a:r>
            <a:r>
              <a:rPr lang="en-US" dirty="0">
                <a:latin typeface="Calibri" charset="0"/>
                <a:ea typeface="ＭＳ Ｐゴシック" charset="0"/>
              </a:rPr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340768"/>
            <a:ext cx="4707632" cy="49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/>
              <a:t>variability in fragment count for each gene across replicates is modeled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fragment count for each isoform is estimated in each </a:t>
            </a:r>
            <a:r>
              <a:rPr lang="en-US" dirty="0" smtClean="0"/>
              <a:t>replicate (as before), </a:t>
            </a:r>
            <a:r>
              <a:rPr lang="en-US" dirty="0"/>
              <a:t>along </a:t>
            </a:r>
            <a:r>
              <a:rPr lang="en-US" dirty="0" smtClean="0"/>
              <a:t>with </a:t>
            </a:r>
            <a:r>
              <a:rPr lang="en-US" dirty="0"/>
              <a:t>a measure of uncertainty in this estimate arising from ambiguously mapped </a:t>
            </a:r>
            <a:r>
              <a:rPr lang="en-US" dirty="0" smtClean="0"/>
              <a:t>reads</a:t>
            </a:r>
          </a:p>
          <a:p>
            <a:pPr lvl="1"/>
            <a:r>
              <a:rPr lang="en-US" dirty="0" smtClean="0"/>
              <a:t>transcripts </a:t>
            </a:r>
            <a:r>
              <a:rPr lang="en-US" dirty="0"/>
              <a:t>with more shared exons and few uniquely assigned fragments will have greater uncertainty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algorithm combines estimates of uncertainty and cross-replicate variability under a beta negative binomial model of fragment count variability to estimate count variances for each transcript in each </a:t>
            </a:r>
            <a:r>
              <a:rPr lang="en-US" dirty="0" smtClean="0"/>
              <a:t>library</a:t>
            </a:r>
          </a:p>
          <a:p>
            <a:r>
              <a:rPr lang="en-US" dirty="0" smtClean="0"/>
              <a:t>These </a:t>
            </a:r>
            <a:r>
              <a:rPr lang="en-US" dirty="0"/>
              <a:t>variance estimates are used during statistical testing to report significantly differentially expressed genes and transcripts.</a:t>
            </a:r>
            <a:endParaRPr lang="en-US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4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10049</TotalTime>
  <Words>1276</Words>
  <Application>Microsoft Macintosh PowerPoint</Application>
  <PresentationFormat>On-screen Show (4:3)</PresentationFormat>
  <Paragraphs>158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Canadian Bioinformatics Workshops</vt:lpstr>
      <vt:lpstr>PowerPoint Presentation</vt:lpstr>
      <vt:lpstr>PowerPoint Presentation</vt:lpstr>
      <vt:lpstr>Learning objectives of the course</vt:lpstr>
      <vt:lpstr>Learning Objectives of Module</vt:lpstr>
      <vt:lpstr>Expression estimation for known genes and transcripts</vt:lpstr>
      <vt:lpstr>What is FPKM (RPKM)</vt:lpstr>
      <vt:lpstr>How does cufflinks work?</vt:lpstr>
      <vt:lpstr>How does cuffdiff work?</vt:lpstr>
      <vt:lpstr>Why is cuffmerge necessary?</vt:lpstr>
      <vt:lpstr>What do we get from cummeRbund?</vt:lpstr>
      <vt:lpstr>What do we get from cummeRbund?</vt:lpstr>
      <vt:lpstr>Alternatives to FPKM</vt:lpstr>
      <vt:lpstr>‘FPKM’ expression estimates vs. ‘raw’ counts</vt:lpstr>
      <vt:lpstr>Alternative differential expression methods</vt:lpstr>
      <vt:lpstr>Multiple approaches advisable</vt:lpstr>
      <vt:lpstr>Lessons learned from microarray days</vt:lpstr>
      <vt:lpstr>Multiple testing correction</vt:lpstr>
      <vt:lpstr>Downstream interpretation of expression analysis</vt:lpstr>
      <vt:lpstr>PowerPoint Presentation</vt:lpstr>
      <vt:lpstr>Bowtie/Tophat/Cufflinks/Cuffdiff  RNA-seq Pipeline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Obi Griffith</cp:lastModifiedBy>
  <cp:revision>657</cp:revision>
  <dcterms:created xsi:type="dcterms:W3CDTF">2010-04-21T18:53:51Z</dcterms:created>
  <dcterms:modified xsi:type="dcterms:W3CDTF">2015-06-09T11:50:54Z</dcterms:modified>
</cp:coreProperties>
</file>