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342" r:id="rId3"/>
    <p:sldId id="257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1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6" d="100"/>
          <a:sy n="146" d="100"/>
        </p:scale>
        <p:origin x="-2080" y="-104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35BC24-D481-3E4E-87EB-03E08E404FBF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58CF9-5807-8248-9D3D-E297C55461D4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Consequtive basepairs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DF4BBA-550F-B14D-9056-5F008541DBF8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Consequtive basepairs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07D49-CE09-FF42-8A27-F71FEB2F9CCB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7BF14C-B391-D343-9D96-B77D9EBD185F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CF8106-5EF8-BF4B-B46B-805FE806D34D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14D0B7-6444-3B4F-B6D9-1161969E1B4F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C34CE4-4685-5149-89F2-9FD0582F0AB7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hyperlink" Target="https://tools.lifetechnologies.com/content/sfs/manuals/cms_08634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pbio.mit.edu/cummeRbund/" TargetMode="External"/><Relationship Id="rId4" Type="http://schemas.openxmlformats.org/officeDocument/2006/relationships/hyperlink" Target="http://compbio.mit.edu/cummeRbund/manual_2_0.html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ran.r-projec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sz="3600" dirty="0" smtClean="0">
                <a:latin typeface="Calibri" charset="0"/>
                <a:ea typeface="ＭＳ Ｐゴシック" charset="0"/>
              </a:rPr>
              <a:t>Summarize </a:t>
            </a:r>
            <a:r>
              <a:rPr lang="en-US" sz="3600" dirty="0">
                <a:latin typeface="Calibri" charset="0"/>
                <a:ea typeface="ＭＳ Ｐゴシック" charset="0"/>
              </a:rPr>
              <a:t>and visualize results</a:t>
            </a:r>
            <a:br>
              <a:rPr lang="en-US" sz="3600" dirty="0">
                <a:latin typeface="Calibri" charset="0"/>
                <a:ea typeface="ＭＳ Ｐゴシック" charset="0"/>
              </a:rPr>
            </a:br>
            <a:r>
              <a:rPr lang="en-US" sz="3600" dirty="0">
                <a:latin typeface="Calibri" charset="0"/>
                <a:ea typeface="ＭＳ Ｐゴシック" charset="0"/>
              </a:rPr>
              <a:t>(optional)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In this step we will use R to summarize and visualize the results of the previous steps</a:t>
            </a:r>
          </a:p>
          <a:p>
            <a:pPr marL="342900" lvl="1" indent="-342900">
              <a:lnSpc>
                <a:spcPct val="90000"/>
              </a:lnSpc>
              <a:buFont typeface="Arial" charset="0"/>
              <a:buChar char="•"/>
            </a:pPr>
            <a:r>
              <a:rPr lang="en-US" sz="2600" dirty="0">
                <a:latin typeface="Calibri" charset="0"/>
                <a:ea typeface="ＭＳ Ｐゴシック" charset="0"/>
              </a:rPr>
              <a:t>Explanation of the R commands is provided in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the online wiki</a:t>
            </a:r>
            <a:endParaRPr lang="en-US" altLang="ja-JP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Examples of the tasks performed: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Examine the expression estimates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How reproducible are the technical replicates? 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How well do the different library construction methods correlate? 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Visualize the differences between/among replicates, library prep methods and tumor versus normal</a:t>
            </a:r>
          </a:p>
          <a:p>
            <a:pPr marL="342900" lvl="1" indent="-342900">
              <a:lnSpc>
                <a:spcPct val="9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Examine the differential expression estimates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Visualize the expression estimates and highlight those genes that appear to be differentially expressed according to </a:t>
            </a:r>
            <a:r>
              <a:rPr lang="en-US" sz="1900" dirty="0" err="1">
                <a:latin typeface="Calibri" charset="0"/>
                <a:ea typeface="ＭＳ Ｐゴシック" charset="0"/>
              </a:rPr>
              <a:t>cuffdiff</a:t>
            </a:r>
            <a:endParaRPr lang="en-US" sz="1900" dirty="0">
              <a:latin typeface="Calibri" charset="0"/>
              <a:ea typeface="ＭＳ Ｐゴシック" charset="0"/>
            </a:endParaRPr>
          </a:p>
          <a:p>
            <a:pPr lvl="2">
              <a:lnSpc>
                <a:spcPct val="90000"/>
              </a:lnSpc>
            </a:pPr>
            <a:r>
              <a:rPr lang="en-US" sz="1900" dirty="0">
                <a:latin typeface="Calibri" charset="0"/>
                <a:ea typeface="ＭＳ Ｐゴシック" charset="0"/>
              </a:rPr>
              <a:t>Generate a list of the top differentially expressed genes</a:t>
            </a: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sz="3200" dirty="0" smtClean="0">
                <a:latin typeface="Calibri" charset="0"/>
                <a:ea typeface="ＭＳ Ｐゴシック" charset="0"/>
              </a:rPr>
              <a:t>Perform </a:t>
            </a:r>
            <a:r>
              <a:rPr lang="en-US" sz="3200" dirty="0">
                <a:latin typeface="Calibri" charset="0"/>
                <a:ea typeface="ＭＳ Ｐゴシック" charset="0"/>
              </a:rPr>
              <a:t>differential expression analysis with </a:t>
            </a:r>
            <a:r>
              <a:rPr lang="en-US" sz="3200" dirty="0" err="1">
                <a:latin typeface="Calibri" charset="0"/>
                <a:ea typeface="ＭＳ Ｐゴシック" charset="0"/>
              </a:rPr>
              <a:t>edgeR</a:t>
            </a:r>
            <a:r>
              <a:rPr lang="en-US" sz="3200" dirty="0">
                <a:latin typeface="Calibri" charset="0"/>
                <a:ea typeface="ＭＳ Ｐゴシック" charset="0"/>
              </a:rPr>
              <a:t> using </a:t>
            </a:r>
            <a:r>
              <a:rPr lang="en-US" sz="3200" dirty="0" err="1">
                <a:latin typeface="Calibri" charset="0"/>
                <a:ea typeface="ＭＳ Ｐゴシック" charset="0"/>
              </a:rPr>
              <a:t>htseq</a:t>
            </a:r>
            <a:r>
              <a:rPr lang="en-US" sz="3200" dirty="0">
                <a:latin typeface="Calibri" charset="0"/>
                <a:ea typeface="ＭＳ Ｐゴシック" charset="0"/>
              </a:rPr>
              <a:t> output (optional)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Make use of raw counts generated by htseq-count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Load into R and process with edgeR package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Compare significantly differentially expressed genes from two methods</a:t>
            </a:r>
          </a:p>
          <a:p>
            <a:pPr>
              <a:lnSpc>
                <a:spcPct val="90000"/>
              </a:lnSpc>
            </a:pPr>
            <a:endParaRPr lang="en-US" sz="2600">
              <a:latin typeface="Calibri" charset="0"/>
              <a:ea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0528" t="20392" r="10234" b="25227"/>
          <a:stretch/>
        </p:blipFill>
        <p:spPr>
          <a:xfrm>
            <a:off x="2162187" y="2780928"/>
            <a:ext cx="4930093" cy="338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20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Analysis of ERCC spike-in expression and differential expression (optional)</a:t>
            </a:r>
            <a:endParaRPr lang="en-US" sz="3600" dirty="0"/>
          </a:p>
        </p:txBody>
      </p:sp>
      <p:pic>
        <p:nvPicPr>
          <p:cNvPr id="6" name="Content Placeholder 5" descr="Screen Shot 2014-11-17 at 5.29.5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97" r="-18197"/>
          <a:stretch>
            <a:fillRect/>
          </a:stretch>
        </p:blipFill>
        <p:spPr>
          <a:xfrm>
            <a:off x="0" y="3789040"/>
            <a:ext cx="3960666" cy="2116832"/>
          </a:xfrm>
        </p:spPr>
      </p:pic>
      <p:pic>
        <p:nvPicPr>
          <p:cNvPr id="7" name="Picture 6" descr="Screen Shot 2014-11-17 at 5.30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53803"/>
            <a:ext cx="2844637" cy="2558440"/>
          </a:xfrm>
          <a:prstGeom prst="rect">
            <a:avLst/>
          </a:prstGeom>
        </p:spPr>
      </p:pic>
      <p:pic>
        <p:nvPicPr>
          <p:cNvPr id="8" name="Picture 7" descr="Screen Shot 2014-11-17 at 5.30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61048"/>
            <a:ext cx="2866380" cy="2425399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97296" y="1628453"/>
            <a:ext cx="8839200" cy="244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600" dirty="0">
                <a:latin typeface="Calibri" charset="0"/>
                <a:ea typeface="ＭＳ Ｐゴシック" charset="0"/>
                <a:hlinkClick r:id="rId5"/>
              </a:rPr>
              <a:t>https://tools.lifetechnologies.com/content/sfs/manuals/cms_086340.</a:t>
            </a:r>
            <a:r>
              <a:rPr lang="en-US" sz="2600" dirty="0" smtClean="0">
                <a:latin typeface="Calibri" charset="0"/>
                <a:ea typeface="ＭＳ Ｐゴシック" charset="0"/>
                <a:hlinkClick r:id="rId5"/>
              </a:rPr>
              <a:t>pdf</a:t>
            </a:r>
            <a:endParaRPr lang="en-US" sz="2600" dirty="0" smtClean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Lower Limit of Detection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Dynamic Range (dose response)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Calibri" charset="0"/>
                <a:ea typeface="ＭＳ Ｐゴシック" charset="0"/>
              </a:rPr>
              <a:t>Fold-change response (DE)</a:t>
            </a:r>
          </a:p>
          <a:p>
            <a:pPr>
              <a:lnSpc>
                <a:spcPct val="9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3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97" y="3789040"/>
            <a:ext cx="2823006" cy="12131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3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Expression and Differential Expression (tutorial)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8-9, 2015</a:t>
            </a:r>
          </a:p>
        </p:txBody>
      </p:sp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23713"/>
            <a:ext cx="2339752" cy="1005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39200" cy="4906963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Generate gene/transcript expression estimates with cufflinks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Perform differential expression analysis with cuffmerge and cuffdiff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Summarize and visualize results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cummeRbund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Old school R methods</a:t>
            </a:r>
          </a:p>
        </p:txBody>
      </p:sp>
    </p:spTree>
    <p:extLst>
      <p:ext uri="{BB962C8B-B14F-4D97-AF65-F5344CB8AC3E}">
        <p14:creationId xmlns:p14="http://schemas.microsoft.com/office/powerpoint/2010/main" val="364537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4-i.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Generate expression estimates</a:t>
            </a: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The alignment SAM/BAM files generated in the previous step will now be used by cufflinks to calculate expression estimates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For all transcripts on the target chromosome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For this step an option, confusingly also called </a:t>
            </a:r>
            <a:r>
              <a:rPr lang="ja-JP" altLang="en-US" sz="2400">
                <a:latin typeface="Calibri" charset="0"/>
                <a:ea typeface="ＭＳ Ｐゴシック" charset="0"/>
              </a:rPr>
              <a:t>‘</a:t>
            </a:r>
            <a:r>
              <a:rPr lang="en-US" altLang="ja-JP" sz="2400">
                <a:latin typeface="Calibri" charset="0"/>
                <a:ea typeface="ＭＳ Ｐゴシック" charset="0"/>
              </a:rPr>
              <a:t>-G</a:t>
            </a:r>
            <a:r>
              <a:rPr lang="ja-JP" altLang="en-US" sz="2400">
                <a:latin typeface="Calibri" charset="0"/>
                <a:ea typeface="ＭＳ Ｐゴシック" charset="0"/>
              </a:rPr>
              <a:t>’</a:t>
            </a:r>
            <a:r>
              <a:rPr lang="en-US" altLang="ja-JP" sz="2400">
                <a:latin typeface="Calibri" charset="0"/>
                <a:ea typeface="ＭＳ Ｐゴシック" charset="0"/>
              </a:rPr>
              <a:t> is used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Forces cufflinks to calculate expression values for known transcripts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To discover novel transcripts with Cufflinks you should:</a:t>
            </a:r>
          </a:p>
          <a:p>
            <a:pPr lvl="2">
              <a:lnSpc>
                <a:spcPct val="90000"/>
              </a:lnSpc>
            </a:pPr>
            <a:r>
              <a:rPr lang="en-US" sz="1700" b="1">
                <a:latin typeface="Calibri" charset="0"/>
                <a:ea typeface="ＭＳ Ｐゴシック" charset="0"/>
              </a:rPr>
              <a:t>Not use the '-G' option.  De novo transcript assembly and estimation will be performed.  (we will try this in Module 4)  OR ...</a:t>
            </a:r>
          </a:p>
          <a:p>
            <a:pPr lvl="2">
              <a:lnSpc>
                <a:spcPct val="90000"/>
              </a:lnSpc>
            </a:pPr>
            <a:r>
              <a:rPr lang="en-US" sz="1700">
                <a:latin typeface="Calibri" charset="0"/>
                <a:ea typeface="ＭＳ Ｐゴシック" charset="0"/>
              </a:rPr>
              <a:t>Use the '-G' option along with the '-g' option.  Known transcripts will be used as a </a:t>
            </a:r>
            <a:r>
              <a:rPr lang="ja-JP" altLang="en-US" sz="1700">
                <a:latin typeface="Calibri" charset="0"/>
                <a:ea typeface="ＭＳ Ｐゴシック" charset="0"/>
              </a:rPr>
              <a:t>‘</a:t>
            </a:r>
            <a:r>
              <a:rPr lang="en-US" altLang="ja-JP" sz="1700">
                <a:latin typeface="Calibri" charset="0"/>
                <a:ea typeface="ＭＳ Ｐゴシック" charset="0"/>
              </a:rPr>
              <a:t>guide</a:t>
            </a:r>
            <a:r>
              <a:rPr lang="ja-JP" altLang="en-US" sz="1700">
                <a:latin typeface="Calibri" charset="0"/>
                <a:ea typeface="ＭＳ Ｐゴシック" charset="0"/>
              </a:rPr>
              <a:t>’</a:t>
            </a:r>
            <a:r>
              <a:rPr lang="en-US" altLang="ja-JP" sz="1700">
                <a:latin typeface="Calibri" charset="0"/>
                <a:ea typeface="ＭＳ Ｐゴシック" charset="0"/>
              </a:rPr>
              <a:t>, but novel transcripts will also be predicted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This step will generate one isoform and one gene expression file for each library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Expression values are reported as </a:t>
            </a:r>
            <a:r>
              <a:rPr lang="ja-JP" altLang="en-US" sz="200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>
                <a:latin typeface="Calibri" charset="0"/>
                <a:ea typeface="ＭＳ Ｐゴシック" charset="0"/>
              </a:rPr>
              <a:t>FPKM</a:t>
            </a:r>
            <a:r>
              <a:rPr lang="ja-JP" altLang="en-US" sz="2000">
                <a:latin typeface="Calibri" charset="0"/>
                <a:ea typeface="ＭＳ Ｐゴシック" charset="0"/>
              </a:rPr>
              <a:t>’</a:t>
            </a:r>
            <a:r>
              <a:rPr lang="en-US" altLang="ja-JP" sz="2000">
                <a:latin typeface="Calibri" charset="0"/>
                <a:ea typeface="ＭＳ Ｐゴシック" charset="0"/>
              </a:rPr>
              <a:t>, or </a:t>
            </a:r>
            <a:r>
              <a:rPr lang="ja-JP" altLang="en-US" sz="200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 b="1">
                <a:latin typeface="Calibri" charset="0"/>
                <a:ea typeface="ＭＳ Ｐゴシック" charset="0"/>
              </a:rPr>
              <a:t>F</a:t>
            </a:r>
            <a:r>
              <a:rPr lang="en-US" altLang="ja-JP" sz="2000">
                <a:latin typeface="Calibri" charset="0"/>
                <a:ea typeface="ＭＳ Ｐゴシック" charset="0"/>
              </a:rPr>
              <a:t>ragments </a:t>
            </a:r>
            <a:r>
              <a:rPr lang="en-US" altLang="ja-JP" sz="2000" b="1">
                <a:latin typeface="Calibri" charset="0"/>
                <a:ea typeface="ＭＳ Ｐゴシック" charset="0"/>
              </a:rPr>
              <a:t>P</a:t>
            </a:r>
            <a:r>
              <a:rPr lang="en-US" altLang="ja-JP" sz="2000">
                <a:latin typeface="Calibri" charset="0"/>
                <a:ea typeface="ＭＳ Ｐゴシック" charset="0"/>
              </a:rPr>
              <a:t>er </a:t>
            </a:r>
            <a:r>
              <a:rPr lang="en-US" altLang="ja-JP" sz="2000" b="1">
                <a:latin typeface="Calibri" charset="0"/>
                <a:ea typeface="ＭＳ Ｐゴシック" charset="0"/>
              </a:rPr>
              <a:t>K</a:t>
            </a:r>
            <a:r>
              <a:rPr lang="en-US" altLang="ja-JP" sz="2000">
                <a:latin typeface="Calibri" charset="0"/>
                <a:ea typeface="ＭＳ Ｐゴシック" charset="0"/>
              </a:rPr>
              <a:t>ilobase of exon per million fragments </a:t>
            </a:r>
            <a:r>
              <a:rPr lang="en-US" altLang="ja-JP" sz="2000" b="1">
                <a:latin typeface="Calibri" charset="0"/>
                <a:ea typeface="ＭＳ Ｐゴシック" charset="0"/>
              </a:rPr>
              <a:t>M</a:t>
            </a:r>
            <a:r>
              <a:rPr lang="en-US" altLang="ja-JP" sz="2000">
                <a:latin typeface="Calibri" charset="0"/>
                <a:ea typeface="ＭＳ Ｐゴシック" charset="0"/>
              </a:rPr>
              <a:t>apped</a:t>
            </a:r>
            <a:r>
              <a:rPr lang="ja-JP" altLang="en-US" sz="2000">
                <a:latin typeface="Calibri" charset="0"/>
                <a:ea typeface="ＭＳ Ｐゴシック" charset="0"/>
              </a:rPr>
              <a:t>’</a:t>
            </a:r>
            <a:endParaRPr lang="en-US" altLang="ja-JP" sz="2000"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Calibri" charset="0"/>
                <a:ea typeface="ＭＳ Ｐゴシック" charset="0"/>
              </a:rPr>
              <a:t>Where each </a:t>
            </a:r>
            <a:r>
              <a:rPr lang="ja-JP" altLang="en-US" sz="2000">
                <a:latin typeface="Calibri" charset="0"/>
                <a:ea typeface="ＭＳ Ｐゴシック" charset="0"/>
              </a:rPr>
              <a:t>‘</a:t>
            </a:r>
            <a:r>
              <a:rPr lang="en-US" altLang="ja-JP" sz="2000">
                <a:latin typeface="Calibri" charset="0"/>
                <a:ea typeface="ＭＳ Ｐゴシック" charset="0"/>
              </a:rPr>
              <a:t>fragment</a:t>
            </a:r>
            <a:r>
              <a:rPr lang="ja-JP" altLang="en-US" sz="2000">
                <a:latin typeface="Calibri" charset="0"/>
                <a:ea typeface="ＭＳ Ｐゴシック" charset="0"/>
              </a:rPr>
              <a:t>’</a:t>
            </a:r>
            <a:r>
              <a:rPr lang="en-US" altLang="ja-JP" sz="2000">
                <a:latin typeface="Calibri" charset="0"/>
                <a:ea typeface="ＭＳ Ｐゴシック" charset="0"/>
              </a:rPr>
              <a:t> corresponds to a read-pair mapped to the genome</a:t>
            </a:r>
            <a:endParaRPr lang="en-US" sz="200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5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4-i.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Generate expression estimates (Optional Alternatives)</a:t>
            </a: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557338"/>
            <a:ext cx="8839200" cy="46910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The Alignment SAM/BAM files generated from STAR can also be used in cufflinks to generate expression estimates – exactly as above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Another alternative we will explore is a count-based method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We will use a program called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Requires name-sorted SAM file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We will count at the gene level (transcript-level is also possible)</a:t>
            </a:r>
          </a:p>
          <a:p>
            <a:pPr lvl="2"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In the end we will have three expression estimates for each sample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/cufflinks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STAR/cufflinks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/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Htseq</a:t>
            </a:r>
            <a:r>
              <a:rPr lang="en-US" dirty="0" smtClean="0">
                <a:latin typeface="Calibri" charset="0"/>
                <a:ea typeface="ＭＳ Ｐゴシック" charset="0"/>
              </a:rPr>
              <a:t>-count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7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sz="3600" dirty="0" smtClean="0">
                <a:latin typeface="Calibri" charset="0"/>
                <a:ea typeface="ＭＳ Ｐゴシック" charset="0"/>
                <a:cs typeface="ＭＳ Ｐゴシック" charset="0"/>
              </a:rPr>
              <a:t>4-ii. </a:t>
            </a:r>
            <a:r>
              <a:rPr lang="en-US" altLang="ko-KR" sz="3600" dirty="0">
                <a:latin typeface="Calibri" charset="0"/>
                <a:ea typeface="ＭＳ Ｐゴシック" charset="0"/>
                <a:cs typeface="ＭＳ Ｐゴシック" charset="0"/>
              </a:rPr>
              <a:t>Perform differential expression analysis</a:t>
            </a:r>
          </a:p>
        </p:txBody>
      </p:sp>
      <p:sp>
        <p:nvSpPr>
          <p:cNvPr id="23554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In this step we will 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cuffmerge</a:t>
            </a:r>
            <a:r>
              <a:rPr lang="en-US" sz="2600" dirty="0">
                <a:latin typeface="Calibri" charset="0"/>
                <a:ea typeface="ＭＳ Ｐゴシック" charset="0"/>
              </a:rPr>
              <a:t> and </a:t>
            </a:r>
            <a:r>
              <a:rPr lang="en-US" sz="2600" dirty="0" err="1">
                <a:latin typeface="Calibri" charset="0"/>
                <a:ea typeface="ＭＳ Ｐゴシック" charset="0"/>
              </a:rPr>
              <a:t>cuffdiff</a:t>
            </a:r>
            <a:r>
              <a:rPr lang="en-US" sz="2600" dirty="0">
                <a:latin typeface="Calibri" charset="0"/>
                <a:ea typeface="ＭＳ Ｐゴシック" charset="0"/>
              </a:rPr>
              <a:t> to: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Combine expression estimates from our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into more convenient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Combine expression estimates across replicates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Compare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UHR vs</a:t>
            </a:r>
            <a:r>
              <a:rPr lang="en-US" sz="2200" dirty="0">
                <a:latin typeface="Calibri" charset="0"/>
                <a:ea typeface="ＭＳ Ｐゴシック" charset="0"/>
              </a:rPr>
              <a:t>. </a:t>
            </a:r>
            <a:r>
              <a:rPr lang="en-US" sz="2200" dirty="0" smtClean="0">
                <a:latin typeface="Calibri" charset="0"/>
                <a:ea typeface="ＭＳ Ｐゴシック" charset="0"/>
              </a:rPr>
              <a:t>HBR </a:t>
            </a:r>
            <a:r>
              <a:rPr lang="en-US" sz="2200" dirty="0">
                <a:latin typeface="Calibri" charset="0"/>
                <a:ea typeface="ＭＳ Ｐゴシック" charset="0"/>
              </a:rPr>
              <a:t>and identify significantly differentially expressed genes and isoforms (transcripts)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Note that these commands can get quite complicated when you have replicates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positioning of spaces and commas, and grouping of libraries matters!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Comparisons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Calibri" charset="0"/>
                <a:ea typeface="ＭＳ Ｐゴシック" charset="0"/>
              </a:rPr>
              <a:t>Compare 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UHR vs</a:t>
            </a:r>
            <a:r>
              <a:rPr lang="en-US" sz="1800" dirty="0">
                <a:latin typeface="Calibri" charset="0"/>
                <a:ea typeface="ＭＳ Ｐゴシック" charset="0"/>
              </a:rPr>
              <a:t>. </a:t>
            </a:r>
            <a:r>
              <a:rPr lang="en-US" sz="1800" dirty="0" smtClean="0">
                <a:latin typeface="Calibri" charset="0"/>
                <a:ea typeface="ＭＳ Ｐゴシック" charset="0"/>
              </a:rPr>
              <a:t>HBR </a:t>
            </a:r>
            <a:r>
              <a:rPr lang="en-US" sz="1800" dirty="0">
                <a:latin typeface="Calibri" charset="0"/>
                <a:ea typeface="ＭＳ Ｐゴシック" charset="0"/>
              </a:rPr>
              <a:t>using all replicates, for known (reference only mode) transcripts</a:t>
            </a:r>
          </a:p>
        </p:txBody>
      </p:sp>
    </p:spTree>
    <p:extLst>
      <p:ext uri="{BB962C8B-B14F-4D97-AF65-F5344CB8AC3E}">
        <p14:creationId xmlns:p14="http://schemas.microsoft.com/office/powerpoint/2010/main" val="397269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4-iii. </a:t>
            </a:r>
            <a:r>
              <a:rPr lang="en-US" dirty="0">
                <a:latin typeface="Calibri" charset="0"/>
                <a:ea typeface="ＭＳ Ｐゴシック" charset="0"/>
              </a:rPr>
              <a:t>Summarize and visualize results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52400" y="1125538"/>
            <a:ext cx="8839200" cy="2403475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</a:rPr>
              <a:t>In this step we will run the R package </a:t>
            </a:r>
            <a:r>
              <a:rPr lang="en-US" dirty="0" err="1">
                <a:latin typeface="Calibri" charset="0"/>
                <a:ea typeface="ＭＳ Ｐゴシック" charset="0"/>
              </a:rPr>
              <a:t>cummeRbund</a:t>
            </a:r>
            <a:r>
              <a:rPr lang="en-US" dirty="0">
                <a:latin typeface="Calibri" charset="0"/>
                <a:ea typeface="ＭＳ Ｐゴシック" charset="0"/>
              </a:rPr>
              <a:t> to visualize our expression and differential expression results from </a:t>
            </a:r>
            <a:r>
              <a:rPr lang="en-US" dirty="0" err="1">
                <a:latin typeface="Calibri" charset="0"/>
                <a:ea typeface="ＭＳ Ｐゴシック" charset="0"/>
              </a:rPr>
              <a:t>Cuffdiff</a:t>
            </a:r>
            <a:r>
              <a:rPr lang="en-US" dirty="0">
                <a:latin typeface="Calibri" charset="0"/>
                <a:ea typeface="ＭＳ Ｐゴシック" charset="0"/>
              </a:rPr>
              <a:t>.</a:t>
            </a:r>
          </a:p>
          <a:p>
            <a:pPr lvl="1"/>
            <a:r>
              <a:rPr lang="en-US" dirty="0" smtClean="0">
                <a:latin typeface="Calibri" charset="0"/>
                <a:ea typeface="ＭＳ Ｐゴシック" charset="0"/>
              </a:rPr>
              <a:t>See online tutorial </a:t>
            </a:r>
            <a:r>
              <a:rPr lang="en-US" dirty="0">
                <a:latin typeface="Calibri" charset="0"/>
                <a:ea typeface="ＭＳ Ｐゴシック" charset="0"/>
              </a:rPr>
              <a:t>for details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http://compbio.mit.edu/cummeRbund/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  <a:hlinkClick r:id="rId4"/>
              </a:rPr>
              <a:t>http://compbio.mit.edu/cummeRbund/manual_2_0.html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5603" name="Picture 3" descr="cummeRbund-manual-features_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05263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cummeRbund-manual-geneset_plots_isoform_heatmap-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141788"/>
            <a:ext cx="1806575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cummeRbund-manual-global_plots_volcano_1-0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076700"/>
            <a:ext cx="208756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ENCODE_SCV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57"/>
          <a:stretch>
            <a:fillRect/>
          </a:stretch>
        </p:blipFill>
        <p:spPr bwMode="auto">
          <a:xfrm>
            <a:off x="6948488" y="4221163"/>
            <a:ext cx="176371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Post</a:t>
            </a:r>
            <a:r>
              <a:rPr lang="en-US" dirty="0">
                <a:latin typeface="Calibri" charset="0"/>
                <a:ea typeface="ＭＳ Ｐゴシック" charset="0"/>
              </a:rPr>
              <a:t>-process output files (optional)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5056187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Cufflinks and Cuffdiff output various file formats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.fpkm_tracking, transcrips.gtf, and .diff files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In this step, we will explore the content of these files at the linux command line before importing them into R for more advanced summarization, plotting, etc.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If you are unfamiliar with R, this is an interactive statistical programming interface that can also be used for graphing and file data manipulation (i.e. an alternative to </a:t>
            </a:r>
            <a:r>
              <a:rPr lang="ja-JP" altLang="en-US">
                <a:latin typeface="Calibri" charset="0"/>
                <a:ea typeface="ＭＳ Ｐゴシック" charset="0"/>
              </a:rPr>
              <a:t>‘</a:t>
            </a:r>
            <a:r>
              <a:rPr lang="en-US" altLang="ja-JP">
                <a:latin typeface="Calibri" charset="0"/>
                <a:ea typeface="ＭＳ Ｐゴシック" charset="0"/>
              </a:rPr>
              <a:t>excel</a:t>
            </a:r>
            <a:r>
              <a:rPr lang="ja-JP" alt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)</a:t>
            </a:r>
          </a:p>
          <a:p>
            <a:pPr lvl="1"/>
            <a:r>
              <a:rPr lang="en-US" altLang="ja-JP">
                <a:latin typeface="Calibri" charset="0"/>
                <a:ea typeface="ＭＳ Ｐゴシック" charset="0"/>
                <a:hlinkClick r:id="rId3"/>
              </a:rPr>
              <a:t>http://cran.r-project.org/</a:t>
            </a:r>
            <a:endParaRPr lang="en-US" altLang="ja-JP">
              <a:latin typeface="Calibri" charset="0"/>
              <a:ea typeface="ＭＳ Ｐゴシック" charset="0"/>
            </a:endParaRPr>
          </a:p>
          <a:p>
            <a:pPr lvl="1"/>
            <a:endParaRPr lang="en-US" altLang="ja-JP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3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10035</TotalTime>
  <Words>795</Words>
  <Application>Microsoft Macintosh PowerPoint</Application>
  <PresentationFormat>On-screen Show (4:3)</PresentationFormat>
  <Paragraphs>87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4-i. Generate expression estimates</vt:lpstr>
      <vt:lpstr>4-i. Generate expression estimates (Optional Alternatives)</vt:lpstr>
      <vt:lpstr>4-ii. Perform differential expression analysis</vt:lpstr>
      <vt:lpstr>4-iii. Summarize and visualize results</vt:lpstr>
      <vt:lpstr>Post-process output files (optional)</vt:lpstr>
      <vt:lpstr>Summarize and visualize results (optional)</vt:lpstr>
      <vt:lpstr>Perform differential expression analysis with edgeR using htseq output (optional)</vt:lpstr>
      <vt:lpstr>Analysis of ERCC spike-in expression and differential expression (optional)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656</cp:revision>
  <dcterms:created xsi:type="dcterms:W3CDTF">2010-04-21T18:53:51Z</dcterms:created>
  <dcterms:modified xsi:type="dcterms:W3CDTF">2015-06-02T00:37:52Z</dcterms:modified>
</cp:coreProperties>
</file>