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41" r:id="rId2"/>
    <p:sldId id="342" r:id="rId3"/>
    <p:sldId id="257" r:id="rId4"/>
    <p:sldId id="517" r:id="rId5"/>
    <p:sldId id="518" r:id="rId6"/>
    <p:sldId id="519" r:id="rId7"/>
    <p:sldId id="520" r:id="rId8"/>
    <p:sldId id="521" r:id="rId9"/>
    <p:sldId id="522" r:id="rId10"/>
    <p:sldId id="523" r:id="rId11"/>
    <p:sldId id="524" r:id="rId12"/>
    <p:sldId id="525" r:id="rId13"/>
    <p:sldId id="512" r:id="rId14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A0000"/>
    <a:srgbClr val="FF0000"/>
    <a:srgbClr val="FFFFFF"/>
    <a:srgbClr val="E1DB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46" d="100"/>
          <a:sy n="146" d="100"/>
        </p:scale>
        <p:origin x="-2080" y="-104"/>
      </p:cViewPr>
      <p:guideLst>
        <p:guide orient="horz" pos="1597"/>
        <p:guide pos="2538"/>
      </p:guideLst>
    </p:cSldViewPr>
  </p:slideViewPr>
  <p:outlineViewPr>
    <p:cViewPr>
      <p:scale>
        <a:sx n="33" d="100"/>
        <a:sy n="33" d="100"/>
      </p:scale>
      <p:origin x="0" y="26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E87875E-BE80-9745-B369-4F4A7AB5E016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4961A077-CBFC-8247-8C5F-B9A3C2BF59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172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73D7B332-3177-764B-A596-DBF05F42396E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charset="0"/>
              </a:defRPr>
            </a:lvl1pPr>
          </a:lstStyle>
          <a:p>
            <a:pPr>
              <a:defRPr/>
            </a:pPr>
            <a:fld id="{F3969550-FBCF-404B-9FAA-7B1DCDF2C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7202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ＭＳ Ｐゴシック" pitchFamily="-2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2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EA35BC24-D481-3E4E-87EB-03E08E404FBF}" type="slidenum">
              <a:rPr lang="en-US" sz="1300">
                <a:latin typeface="Calibri" charset="0"/>
              </a:rPr>
              <a:pPr eaLnBrk="1" hangingPunct="1"/>
              <a:t>4</a:t>
            </a:fld>
            <a:endParaRPr lang="en-US" sz="1300">
              <a:latin typeface="Calibri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1758CF9-5807-8248-9D3D-E297C55461D4}" type="slidenum">
              <a:rPr lang="en-US" sz="1300">
                <a:latin typeface="Calibri" charset="0"/>
              </a:rPr>
              <a:pPr eaLnBrk="1" hangingPunct="1"/>
              <a:t>5</a:t>
            </a:fld>
            <a:endParaRPr lang="en-US" sz="1300">
              <a:latin typeface="Calibri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Consequtive basepairs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2DF4BBA-550F-B14D-9056-5F008541DBF8}" type="slidenum">
              <a:rPr lang="en-US" sz="1300">
                <a:latin typeface="Calibri" charset="0"/>
              </a:rPr>
              <a:pPr eaLnBrk="1" hangingPunct="1"/>
              <a:t>6</a:t>
            </a:fld>
            <a:endParaRPr lang="en-US" sz="1300">
              <a:latin typeface="Calibri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Consequtive basepairs</a:t>
            </a:r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C407D49-CE09-FF42-8A27-F71FEB2F9CCB}" type="slidenum">
              <a:rPr lang="en-US" sz="1300">
                <a:latin typeface="Calibri" charset="0"/>
              </a:rPr>
              <a:pPr eaLnBrk="1" hangingPunct="1"/>
              <a:t>7</a:t>
            </a:fld>
            <a:endParaRPr lang="en-US" sz="1300">
              <a:latin typeface="Calibri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57BF14C-B391-D343-9D96-B77D9EBD185F}" type="slidenum">
              <a:rPr lang="en-US" sz="1300">
                <a:latin typeface="Calibri" charset="0"/>
              </a:rPr>
              <a:pPr eaLnBrk="1" hangingPunct="1"/>
              <a:t>8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ABCF8106-5EF8-BF4B-B46B-805FE806D34D}" type="slidenum">
              <a:rPr lang="en-US" sz="1300">
                <a:latin typeface="Calibri" charset="0"/>
              </a:rPr>
              <a:pPr eaLnBrk="1" hangingPunct="1"/>
              <a:t>9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A14D0B7-6444-3B4F-B6D9-1161969E1B4F}" type="slidenum">
              <a:rPr lang="en-US" sz="1300">
                <a:latin typeface="Calibri" charset="0"/>
              </a:rPr>
              <a:pPr eaLnBrk="1" hangingPunct="1"/>
              <a:t>10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7C34CE4-4685-5149-89F2-9FD0582F0AB7}" type="slidenum">
              <a:rPr lang="en-US" sz="1300">
                <a:latin typeface="Calibri" charset="0"/>
              </a:rPr>
              <a:pPr eaLnBrk="1" hangingPunct="1"/>
              <a:t>11</a:t>
            </a:fld>
            <a:endParaRPr lang="en-US" sz="1300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2514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2906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839200" cy="4724400"/>
          </a:xfrm>
        </p:spPr>
        <p:txBody>
          <a:bodyPr/>
          <a:lstStyle>
            <a:lvl1pPr>
              <a:defRPr>
                <a:latin typeface="Calibri"/>
                <a:cs typeface="Calibri"/>
              </a:defRPr>
            </a:lvl1pPr>
            <a:lvl2pPr>
              <a:defRPr>
                <a:latin typeface="Calibri"/>
                <a:cs typeface="Calibri"/>
              </a:defRPr>
            </a:lvl2pPr>
            <a:lvl3pPr>
              <a:defRPr>
                <a:latin typeface="Calibri"/>
                <a:cs typeface="Calibri"/>
              </a:defRPr>
            </a:lvl3pPr>
            <a:lvl4pPr>
              <a:defRPr>
                <a:latin typeface="Calibri"/>
                <a:cs typeface="Calibri"/>
              </a:defRPr>
            </a:lvl4pPr>
            <a:lvl5pPr>
              <a:defRPr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6525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4" name="TextBox 3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412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7" name="TextBox 6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>
            <a:lvl1pPr>
              <a:defRPr sz="4000" b="1">
                <a:latin typeface="Calibri"/>
                <a:cs typeface="Calibri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90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CA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76200" y="6429375"/>
            <a:ext cx="67056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Calibri" charset="0"/>
                <a:cs typeface="Calibri" charset="0"/>
              </a:rPr>
              <a:t>RNA sequencing and analysis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705600" y="6396038"/>
            <a:ext cx="2362200" cy="45720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>
              <a:defRPr/>
            </a:pPr>
            <a:r>
              <a:rPr lang="en-US" b="1" smtClean="0">
                <a:cs typeface="Arial" charset="0"/>
              </a:rPr>
              <a:t>bio</a:t>
            </a:r>
            <a:r>
              <a:rPr lang="en-US" smtClean="0">
                <a:cs typeface="Arial" charset="0"/>
              </a:rPr>
              <a:t>informatics</a:t>
            </a:r>
            <a:r>
              <a:rPr lang="en-US" sz="1400" smtClean="0">
                <a:cs typeface="Arial" charset="0"/>
              </a:rPr>
              <a:t>.ca</a:t>
            </a:r>
            <a:endParaRPr lang="en-US" smtClean="0"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6172200"/>
          </a:xfrm>
        </p:spPr>
        <p:txBody>
          <a:bodyPr/>
          <a:lstStyle>
            <a:lvl1pPr>
              <a:defRPr sz="2800">
                <a:latin typeface="Calibri"/>
                <a:cs typeface="Calibri"/>
              </a:defRPr>
            </a:lvl1pPr>
            <a:lvl2pPr>
              <a:defRPr sz="2400">
                <a:latin typeface="Calibri"/>
                <a:cs typeface="Calibri"/>
              </a:defRPr>
            </a:lvl2pPr>
            <a:lvl3pPr>
              <a:defRPr sz="2000">
                <a:latin typeface="Calibri"/>
                <a:cs typeface="Calibri"/>
              </a:defRPr>
            </a:lvl3pPr>
            <a:lvl4pPr>
              <a:defRPr sz="1800">
                <a:latin typeface="Calibri"/>
                <a:cs typeface="Calibri"/>
              </a:defRPr>
            </a:lvl4pPr>
            <a:lvl5pPr>
              <a:defRPr sz="1800">
                <a:latin typeface="Calibri"/>
                <a:cs typeface="Calibri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154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FECFAEAF-3726-E641-9B5B-3F8EA05B09A3}" type="datetime1">
              <a:rPr lang="en-US"/>
              <a:pPr>
                <a:defRPr/>
              </a:pPr>
              <a:t>6/1/15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Segoe UI" charset="0"/>
              </a:defRPr>
            </a:lvl1pPr>
          </a:lstStyle>
          <a:p>
            <a:pPr>
              <a:defRPr/>
            </a:pPr>
            <a:fld id="{18C1412E-69E1-864D-A0DF-94DDC7C800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Calibri" charset="0"/>
          <a:ea typeface="ＭＳ Ｐゴシック" pitchFamily="-28" charset="-128"/>
          <a:cs typeface="ＭＳ Ｐゴシック" pitchFamily="-2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egoe UI" pitchFamily="34" charset="0"/>
          <a:ea typeface="ＭＳ Ｐゴシック" pitchFamily="-28" charset="-128"/>
          <a:cs typeface="ＭＳ Ｐゴシック" pitchFamily="-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Calibri"/>
          <a:ea typeface="ＭＳ Ｐゴシック" pitchFamily="-28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hyperlink" Target="https://tools.lifetechnologies.com/content/sfs/manuals/cms_086340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ompbio.mit.edu/cummeRbund/" TargetMode="External"/><Relationship Id="rId4" Type="http://schemas.openxmlformats.org/officeDocument/2006/relationships/hyperlink" Target="http://compbio.mit.edu/cummeRbund/manual_2_0.html" TargetMode="External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8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cran.r-project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59614" y="2845296"/>
            <a:ext cx="7772400" cy="1447800"/>
          </a:xfrm>
        </p:spPr>
        <p:txBody>
          <a:bodyPr/>
          <a:lstStyle/>
          <a:p>
            <a:pPr eaLnBrk="1" hangingPunct="1"/>
            <a:r>
              <a:rPr lang="en-US" b="0" dirty="0">
                <a:solidFill>
                  <a:srgbClr val="CA0000"/>
                </a:solidFill>
                <a:latin typeface="Calibri" charset="0"/>
                <a:ea typeface="ＭＳ Ｐゴシック" charset="0"/>
                <a:cs typeface="ＭＳ Ｐゴシック" charset="0"/>
              </a:rPr>
              <a:t>Canadian Bioinformatics Workshops</a:t>
            </a:r>
          </a:p>
        </p:txBody>
      </p:sp>
      <p:pic>
        <p:nvPicPr>
          <p:cNvPr id="8" name="Picture 7" descr="bioinformatics.ca-logo-white-tex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1196752"/>
            <a:ext cx="2480338" cy="1043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1115616" y="4166071"/>
            <a:ext cx="6778625" cy="192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eaLnBrk="1" hangingPunct="1">
              <a:buFont typeface="Arial" charset="0"/>
              <a:buNone/>
            </a:pPr>
            <a:r>
              <a:rPr lang="en-US" smtClean="0">
                <a:latin typeface="Calibri" charset="0"/>
                <a:ea typeface="ＭＳ Ｐゴシック" charset="0"/>
                <a:cs typeface="ＭＳ Ｐゴシック" charset="0"/>
              </a:rPr>
              <a:t>www.bioinformatics.ca</a:t>
            </a:r>
            <a:endParaRPr lang="en-US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sz="3600" dirty="0" smtClean="0">
                <a:latin typeface="Calibri" charset="0"/>
                <a:ea typeface="ＭＳ Ｐゴシック" charset="0"/>
              </a:rPr>
              <a:t>Summarize </a:t>
            </a:r>
            <a:r>
              <a:rPr lang="en-US" sz="3600" dirty="0">
                <a:latin typeface="Calibri" charset="0"/>
                <a:ea typeface="ＭＳ Ｐゴシック" charset="0"/>
              </a:rPr>
              <a:t>and visualize results</a:t>
            </a:r>
            <a:br>
              <a:rPr lang="en-US" sz="3600" dirty="0">
                <a:latin typeface="Calibri" charset="0"/>
                <a:ea typeface="ＭＳ Ｐゴシック" charset="0"/>
              </a:rPr>
            </a:br>
            <a:r>
              <a:rPr lang="en-US" sz="3600" dirty="0">
                <a:latin typeface="Calibri" charset="0"/>
                <a:ea typeface="ＭＳ Ｐゴシック" charset="0"/>
              </a:rPr>
              <a:t>(optional)</a:t>
            </a:r>
          </a:p>
        </p:txBody>
      </p:sp>
      <p:sp>
        <p:nvSpPr>
          <p:cNvPr id="29698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In this step we will use R to summarize and visualize the results of the previous steps</a:t>
            </a:r>
          </a:p>
          <a:p>
            <a:pPr marL="342900" lvl="1" indent="-342900">
              <a:lnSpc>
                <a:spcPct val="90000"/>
              </a:lnSpc>
              <a:buFont typeface="Arial" charset="0"/>
              <a:buChar char="•"/>
            </a:pPr>
            <a:r>
              <a:rPr lang="en-US" sz="2600" dirty="0">
                <a:latin typeface="Calibri" charset="0"/>
                <a:ea typeface="ＭＳ Ｐゴシック" charset="0"/>
              </a:rPr>
              <a:t>Explanation of the R commands is provided in </a:t>
            </a:r>
            <a:r>
              <a:rPr lang="en-US" sz="2600" dirty="0" smtClean="0">
                <a:latin typeface="Calibri" charset="0"/>
                <a:ea typeface="ＭＳ Ｐゴシック" charset="0"/>
              </a:rPr>
              <a:t>the online wiki</a:t>
            </a:r>
            <a:endParaRPr lang="en-US" altLang="ja-JP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Examples of the tasks performed: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Examine the expression estimates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How reproducible are the technical replicates?  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How well do the different library construction methods correlate? 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Visualize the differences between/among replicates, library prep methods and tumor versus normal</a:t>
            </a:r>
          </a:p>
          <a:p>
            <a:pPr marL="342900" lvl="1" indent="-342900">
              <a:lnSpc>
                <a:spcPct val="9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Examine the differential expression estimates</a:t>
            </a: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Visualize the expression estimates and highlight those genes that appear to be differentially expressed according to </a:t>
            </a:r>
            <a:r>
              <a:rPr lang="en-US" sz="1900" dirty="0" err="1">
                <a:latin typeface="Calibri" charset="0"/>
                <a:ea typeface="ＭＳ Ｐゴシック" charset="0"/>
              </a:rPr>
              <a:t>cuffdiff</a:t>
            </a:r>
            <a:endParaRPr lang="en-US" sz="1900" dirty="0">
              <a:latin typeface="Calibri" charset="0"/>
              <a:ea typeface="ＭＳ Ｐゴシック" charset="0"/>
            </a:endParaRPr>
          </a:p>
          <a:p>
            <a:pPr lvl="2">
              <a:lnSpc>
                <a:spcPct val="90000"/>
              </a:lnSpc>
            </a:pPr>
            <a:r>
              <a:rPr lang="en-US" sz="1900" dirty="0">
                <a:latin typeface="Calibri" charset="0"/>
                <a:ea typeface="ＭＳ Ｐゴシック" charset="0"/>
              </a:rPr>
              <a:t>Generate a list of the top differentially expressed genes</a:t>
            </a: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9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sz="3200" dirty="0" smtClean="0">
                <a:latin typeface="Calibri" charset="0"/>
                <a:ea typeface="ＭＳ Ｐゴシック" charset="0"/>
              </a:rPr>
              <a:t>Perform </a:t>
            </a:r>
            <a:r>
              <a:rPr lang="en-US" sz="3200" dirty="0">
                <a:latin typeface="Calibri" charset="0"/>
                <a:ea typeface="ＭＳ Ｐゴシック" charset="0"/>
              </a:rPr>
              <a:t>differential expression analysis with </a:t>
            </a:r>
            <a:r>
              <a:rPr lang="en-US" sz="3200" dirty="0" err="1">
                <a:latin typeface="Calibri" charset="0"/>
                <a:ea typeface="ＭＳ Ｐゴシック" charset="0"/>
              </a:rPr>
              <a:t>edgeR</a:t>
            </a:r>
            <a:r>
              <a:rPr lang="en-US" sz="3200" dirty="0">
                <a:latin typeface="Calibri" charset="0"/>
                <a:ea typeface="ＭＳ Ｐゴシック" charset="0"/>
              </a:rPr>
              <a:t> using </a:t>
            </a:r>
            <a:r>
              <a:rPr lang="en-US" sz="3200" dirty="0" err="1">
                <a:latin typeface="Calibri" charset="0"/>
                <a:ea typeface="ＭＳ Ｐゴシック" charset="0"/>
              </a:rPr>
              <a:t>htseq</a:t>
            </a:r>
            <a:r>
              <a:rPr lang="en-US" sz="3200" dirty="0">
                <a:latin typeface="Calibri" charset="0"/>
                <a:ea typeface="ＭＳ Ｐゴシック" charset="0"/>
              </a:rPr>
              <a:t> output (optional)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Make use of raw counts generated by htseq-count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Load into R and process with edgeR package</a:t>
            </a:r>
          </a:p>
          <a:p>
            <a:pPr>
              <a:lnSpc>
                <a:spcPct val="90000"/>
              </a:lnSpc>
            </a:pPr>
            <a:r>
              <a:rPr lang="en-US" sz="2600">
                <a:latin typeface="Calibri" charset="0"/>
                <a:ea typeface="ＭＳ Ｐゴシック" charset="0"/>
              </a:rPr>
              <a:t>Compare significantly differentially expressed genes from two methods</a:t>
            </a:r>
          </a:p>
          <a:p>
            <a:pPr>
              <a:lnSpc>
                <a:spcPct val="90000"/>
              </a:lnSpc>
            </a:pPr>
            <a:endParaRPr lang="en-US" sz="2600">
              <a:latin typeface="Calibri" charset="0"/>
              <a:ea typeface="ＭＳ Ｐゴシック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0528" t="20392" r="10234" b="25227"/>
          <a:stretch/>
        </p:blipFill>
        <p:spPr>
          <a:xfrm>
            <a:off x="2162187" y="2780928"/>
            <a:ext cx="4930093" cy="338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2065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Analysis of ERCC spike-in expression and differential expression (optional)</a:t>
            </a:r>
            <a:endParaRPr lang="en-US" sz="3600" dirty="0"/>
          </a:p>
        </p:txBody>
      </p:sp>
      <p:pic>
        <p:nvPicPr>
          <p:cNvPr id="6" name="Content Placeholder 5" descr="Screen Shot 2014-11-17 at 5.29.59 PM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8197" r="-18197"/>
          <a:stretch>
            <a:fillRect/>
          </a:stretch>
        </p:blipFill>
        <p:spPr>
          <a:xfrm>
            <a:off x="0" y="3789040"/>
            <a:ext cx="3960666" cy="2116832"/>
          </a:xfrm>
        </p:spPr>
      </p:pic>
      <p:pic>
        <p:nvPicPr>
          <p:cNvPr id="7" name="Picture 6" descr="Screen Shot 2014-11-17 at 5.30.06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3853803"/>
            <a:ext cx="2844637" cy="2558440"/>
          </a:xfrm>
          <a:prstGeom prst="rect">
            <a:avLst/>
          </a:prstGeom>
        </p:spPr>
      </p:pic>
      <p:pic>
        <p:nvPicPr>
          <p:cNvPr id="8" name="Picture 7" descr="Screen Shot 2014-11-17 at 5.30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3861048"/>
            <a:ext cx="2866380" cy="2425399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97296" y="1628453"/>
            <a:ext cx="8839200" cy="2448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Calibri"/>
                <a:ea typeface="ＭＳ Ｐゴシック" pitchFamily="-28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2600" dirty="0">
                <a:latin typeface="Calibri" charset="0"/>
                <a:ea typeface="ＭＳ Ｐゴシック" charset="0"/>
                <a:hlinkClick r:id="rId5"/>
              </a:rPr>
              <a:t>https://tools.lifetechnologies.com/content/sfs/manuals/cms_086340.</a:t>
            </a:r>
            <a:r>
              <a:rPr lang="en-US" sz="2600" dirty="0" smtClean="0">
                <a:latin typeface="Calibri" charset="0"/>
                <a:ea typeface="ＭＳ Ｐゴシック" charset="0"/>
                <a:hlinkClick r:id="rId5"/>
              </a:rPr>
              <a:t>pdf</a:t>
            </a:r>
            <a:endParaRPr lang="en-US" sz="2600" dirty="0" smtClean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Lower Limit of Detection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Dynamic Range (dose response)</a:t>
            </a:r>
          </a:p>
          <a:p>
            <a:pPr>
              <a:lnSpc>
                <a:spcPct val="90000"/>
              </a:lnSpc>
            </a:pPr>
            <a:r>
              <a:rPr lang="en-US" sz="2600" dirty="0" smtClean="0">
                <a:latin typeface="Calibri" charset="0"/>
                <a:ea typeface="ＭＳ Ｐゴシック" charset="0"/>
              </a:rPr>
              <a:t>Fold-change response (DE)</a:t>
            </a:r>
          </a:p>
          <a:p>
            <a:pPr>
              <a:lnSpc>
                <a:spcPct val="90000"/>
              </a:lnSpc>
            </a:pPr>
            <a:endParaRPr lang="en-US" sz="2600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636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Content Placeholder 3"/>
          <p:cNvSpPr>
            <a:spLocks noGrp="1"/>
          </p:cNvSpPr>
          <p:nvPr>
            <p:ph idx="1"/>
          </p:nvPr>
        </p:nvSpPr>
        <p:spPr>
          <a:xfrm>
            <a:off x="0" y="0"/>
            <a:ext cx="9144000" cy="2535238"/>
          </a:xfrm>
          <a:solidFill>
            <a:schemeClr val="tx1"/>
          </a:solidFill>
        </p:spPr>
        <p:txBody>
          <a:bodyPr anchor="ctr"/>
          <a:lstStyle/>
          <a:p>
            <a:pPr algn="ctr">
              <a:buFont typeface="Arial" charset="0"/>
              <a:buNone/>
            </a:pPr>
            <a:r>
              <a:rPr lang="en-US" sz="4400" dirty="0" smtClean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We </a:t>
            </a:r>
            <a:r>
              <a:rPr lang="en-US" sz="4400" dirty="0">
                <a:solidFill>
                  <a:schemeClr val="bg1"/>
                </a:solidFill>
                <a:latin typeface="Calibri" charset="0"/>
                <a:ea typeface="ＭＳ Ｐゴシック" charset="0"/>
              </a:rPr>
              <a:t>are on a Coffee Break &amp; Networking Session</a:t>
            </a:r>
          </a:p>
        </p:txBody>
      </p:sp>
      <p:pic>
        <p:nvPicPr>
          <p:cNvPr id="2" name="Picture 1" descr="bioinformatics-ca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2397" y="3789040"/>
            <a:ext cx="2823006" cy="121316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Slide Number Placeholder 1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fld id="{06D23BA9-5070-0648-A3DA-E6039966856F}" type="slidenum">
              <a:rPr lang="en-US" sz="1200"/>
              <a:pPr algn="r"/>
              <a:t>2</a:t>
            </a:fld>
            <a:endParaRPr lang="en-US" sz="1200"/>
          </a:p>
        </p:txBody>
      </p:sp>
      <p:sp>
        <p:nvSpPr>
          <p:cNvPr id="10242" name="Date Placeholder 2"/>
          <p:cNvSpPr txBox="1">
            <a:spLocks noGrp="1"/>
          </p:cNvSpPr>
          <p:nvPr/>
        </p:nvSpPr>
        <p:spPr bwMode="auto">
          <a:xfrm>
            <a:off x="762000" y="6248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200"/>
              <a:t>Module #: Title of Module</a:t>
            </a:r>
          </a:p>
        </p:txBody>
      </p:sp>
      <p:sp>
        <p:nvSpPr>
          <p:cNvPr id="10243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/>
          </a:p>
        </p:txBody>
      </p:sp>
      <p:pic>
        <p:nvPicPr>
          <p:cNvPr id="10244" name="Content Placeholder 9" descr="Picture 1.png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14400" y="73025"/>
            <a:ext cx="6858000" cy="6734175"/>
          </a:xfrm>
        </p:spPr>
      </p:pic>
      <p:sp>
        <p:nvSpPr>
          <p:cNvPr id="10245" name="Slide Number Placeholder 3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endParaRPr lang="en-US" sz="120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56"/>
          <p:cNvSpPr/>
          <p:nvPr/>
        </p:nvSpPr>
        <p:spPr>
          <a:xfrm>
            <a:off x="0" y="2514600"/>
            <a:ext cx="6172200" cy="4343400"/>
          </a:xfrm>
          <a:prstGeom prst="rect">
            <a:avLst/>
          </a:prstGeom>
          <a:solidFill>
            <a:schemeClr val="accent1">
              <a:alpha val="18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schemeClr val="tx1"/>
              </a:solidFill>
              <a:latin typeface="Calibri" charset="0"/>
              <a:ea typeface="ＭＳ Ｐゴシック" charset="0"/>
              <a:cs typeface="Calibri" charset="0"/>
            </a:endParaRPr>
          </a:p>
        </p:txBody>
      </p:sp>
      <p:sp>
        <p:nvSpPr>
          <p:cNvPr id="11266" name="Title 1"/>
          <p:cNvSpPr txBox="1">
            <a:spLocks/>
          </p:cNvSpPr>
          <p:nvPr/>
        </p:nvSpPr>
        <p:spPr bwMode="auto">
          <a:xfrm>
            <a:off x="60325" y="365125"/>
            <a:ext cx="6019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 eaLnBrk="1" hangingPunct="1"/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Module </a:t>
            </a:r>
            <a:r>
              <a:rPr lang="en-US" sz="2000" dirty="0" smtClean="0">
                <a:solidFill>
                  <a:schemeClr val="bg1"/>
                </a:solidFill>
                <a:latin typeface="Calibri" charset="0"/>
                <a:cs typeface="Segoe UI" charset="0"/>
              </a:rPr>
              <a:t>3</a:t>
            </a: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/>
            </a:r>
            <a:b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</a:br>
            <a:r>
              <a:rPr lang="en-US" sz="2000" dirty="0">
                <a:solidFill>
                  <a:schemeClr val="bg1"/>
                </a:solidFill>
                <a:latin typeface="Calibri" charset="0"/>
                <a:cs typeface="Segoe UI" charset="0"/>
              </a:rPr>
              <a:t>Expression and Differential Expression (tutorial)</a:t>
            </a:r>
            <a:endParaRPr lang="en-US" sz="1800" b="1" dirty="0">
              <a:solidFill>
                <a:schemeClr val="bg1"/>
              </a:solidFill>
              <a:latin typeface="Calibri" charset="0"/>
              <a:cs typeface="Segoe UI" charset="0"/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971600" y="1412776"/>
            <a:ext cx="5181599" cy="936104"/>
          </a:xfrm>
          <a:prstGeom prst="rect">
            <a:avLst/>
          </a:prstGeom>
        </p:spPr>
        <p:txBody>
          <a:bodyPr anchor="ctr"/>
          <a:lstStyle>
            <a:lvl1pPr algn="r">
              <a:defRPr sz="3200" baseline="0">
                <a:solidFill>
                  <a:schemeClr val="bg1"/>
                </a:solidFill>
                <a:latin typeface="Adobe Jenson Pro" pitchFamily="18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atin typeface="Calibri"/>
                <a:cs typeface="Calibri"/>
              </a:rPr>
              <a:t>Malachi </a:t>
            </a:r>
            <a:r>
              <a:rPr lang="en-US" sz="1600" dirty="0" smtClean="0">
                <a:latin typeface="Calibri"/>
                <a:cs typeface="Calibri"/>
              </a:rPr>
              <a:t>Griffith &amp; </a:t>
            </a:r>
            <a:r>
              <a:rPr lang="en-US" sz="1600" dirty="0">
                <a:latin typeface="Calibri"/>
                <a:cs typeface="Calibri"/>
              </a:rPr>
              <a:t>Obi Griffith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Informatics for RNA-seq Analysis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400" dirty="0">
                <a:ln w="1270">
                  <a:solidFill>
                    <a:schemeClr val="tx1">
                      <a:alpha val="38000"/>
                    </a:schemeClr>
                  </a:solidFill>
                </a:ln>
                <a:latin typeface="Calibri"/>
                <a:cs typeface="Calibri"/>
              </a:rPr>
              <a:t>June 8-9, 2015</a:t>
            </a:r>
          </a:p>
        </p:txBody>
      </p:sp>
      <p:pic>
        <p:nvPicPr>
          <p:cNvPr id="8" name="Picture 1" descr="RNA-Seq-align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636838"/>
            <a:ext cx="4248150" cy="406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 descr="bioinformatics-ca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223713"/>
            <a:ext cx="2339752" cy="10054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>
                <a:latin typeface="Calibri" charset="0"/>
                <a:ea typeface="ＭＳ Ｐゴシック" charset="0"/>
                <a:cs typeface="ＭＳ Ｐゴシック" charset="0"/>
              </a:rPr>
              <a:t>Learning Objectives of Tutorial</a:t>
            </a: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79388" y="981075"/>
            <a:ext cx="8839200" cy="4906963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Generate gene/transcript expression estimates with cufflinks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Perform differential expression analysis with cuffmerge and cuffdiff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Summarize and visualize results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cummeRbund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Old school R methods</a:t>
            </a:r>
          </a:p>
        </p:txBody>
      </p:sp>
    </p:spTree>
    <p:extLst>
      <p:ext uri="{BB962C8B-B14F-4D97-AF65-F5344CB8AC3E}">
        <p14:creationId xmlns:p14="http://schemas.microsoft.com/office/powerpoint/2010/main" val="364537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4-i.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Generate expression estimates</a:t>
            </a:r>
          </a:p>
        </p:txBody>
      </p:sp>
      <p:sp>
        <p:nvSpPr>
          <p:cNvPr id="19458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The alignment SAM/BAM files generated in the previous step will now be used by cufflinks to calculate expression estimates 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alibri" charset="0"/>
                <a:ea typeface="ＭＳ Ｐゴシック" charset="0"/>
              </a:rPr>
              <a:t>For all transcripts on the target chromosome 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For this step an option, confusingly also called </a:t>
            </a:r>
            <a:r>
              <a:rPr lang="ja-JP" altLang="en-US" sz="2400">
                <a:latin typeface="Calibri" charset="0"/>
                <a:ea typeface="ＭＳ Ｐゴシック" charset="0"/>
              </a:rPr>
              <a:t>‘</a:t>
            </a:r>
            <a:r>
              <a:rPr lang="en-US" altLang="ja-JP" sz="2400">
                <a:latin typeface="Calibri" charset="0"/>
                <a:ea typeface="ＭＳ Ｐゴシック" charset="0"/>
              </a:rPr>
              <a:t>-G</a:t>
            </a:r>
            <a:r>
              <a:rPr lang="ja-JP" altLang="en-US" sz="2400">
                <a:latin typeface="Calibri" charset="0"/>
                <a:ea typeface="ＭＳ Ｐゴシック" charset="0"/>
              </a:rPr>
              <a:t>’</a:t>
            </a:r>
            <a:r>
              <a:rPr lang="en-US" altLang="ja-JP" sz="2400">
                <a:latin typeface="Calibri" charset="0"/>
                <a:ea typeface="ＭＳ Ｐゴシック" charset="0"/>
              </a:rPr>
              <a:t> is used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alibri" charset="0"/>
                <a:ea typeface="ＭＳ Ｐゴシック" charset="0"/>
              </a:rPr>
              <a:t>Forces cufflinks to calculate expression values for known transcripts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alibri" charset="0"/>
                <a:ea typeface="ＭＳ Ｐゴシック" charset="0"/>
              </a:rPr>
              <a:t>To discover novel transcripts with Cufflinks you should:</a:t>
            </a:r>
          </a:p>
          <a:p>
            <a:pPr lvl="2">
              <a:lnSpc>
                <a:spcPct val="90000"/>
              </a:lnSpc>
            </a:pPr>
            <a:r>
              <a:rPr lang="en-US" sz="1700" b="1">
                <a:latin typeface="Calibri" charset="0"/>
                <a:ea typeface="ＭＳ Ｐゴシック" charset="0"/>
              </a:rPr>
              <a:t>Not use the '-G' option.  De novo transcript assembly and estimation will be performed.  (we will try this in Module 4)  OR ...</a:t>
            </a:r>
          </a:p>
          <a:p>
            <a:pPr lvl="2">
              <a:lnSpc>
                <a:spcPct val="90000"/>
              </a:lnSpc>
            </a:pPr>
            <a:r>
              <a:rPr lang="en-US" sz="1700">
                <a:latin typeface="Calibri" charset="0"/>
                <a:ea typeface="ＭＳ Ｐゴシック" charset="0"/>
              </a:rPr>
              <a:t>Use the '-G' option along with the '-g' option.  Known transcripts will be used as a </a:t>
            </a:r>
            <a:r>
              <a:rPr lang="ja-JP" altLang="en-US" sz="1700">
                <a:latin typeface="Calibri" charset="0"/>
                <a:ea typeface="ＭＳ Ｐゴシック" charset="0"/>
              </a:rPr>
              <a:t>‘</a:t>
            </a:r>
            <a:r>
              <a:rPr lang="en-US" altLang="ja-JP" sz="1700">
                <a:latin typeface="Calibri" charset="0"/>
                <a:ea typeface="ＭＳ Ｐゴシック" charset="0"/>
              </a:rPr>
              <a:t>guide</a:t>
            </a:r>
            <a:r>
              <a:rPr lang="ja-JP" altLang="en-US" sz="1700">
                <a:latin typeface="Calibri" charset="0"/>
                <a:ea typeface="ＭＳ Ｐゴシック" charset="0"/>
              </a:rPr>
              <a:t>’</a:t>
            </a:r>
            <a:r>
              <a:rPr lang="en-US" altLang="ja-JP" sz="1700">
                <a:latin typeface="Calibri" charset="0"/>
                <a:ea typeface="ＭＳ Ｐゴシック" charset="0"/>
              </a:rPr>
              <a:t>, but novel transcripts will also be predicted</a:t>
            </a:r>
          </a:p>
          <a:p>
            <a:pPr>
              <a:lnSpc>
                <a:spcPct val="90000"/>
              </a:lnSpc>
            </a:pPr>
            <a:r>
              <a:rPr lang="en-US" sz="2400">
                <a:latin typeface="Calibri" charset="0"/>
                <a:ea typeface="ＭＳ Ｐゴシック" charset="0"/>
              </a:rPr>
              <a:t>This step will generate one isoform and one gene expression file for each library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Calibri" charset="0"/>
                <a:ea typeface="ＭＳ Ｐゴシック" charset="0"/>
              </a:rPr>
              <a:t>Expression values are reported as </a:t>
            </a:r>
            <a:r>
              <a:rPr lang="ja-JP" altLang="en-US" sz="200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>
                <a:latin typeface="Calibri" charset="0"/>
                <a:ea typeface="ＭＳ Ｐゴシック" charset="0"/>
              </a:rPr>
              <a:t>FPKM</a:t>
            </a:r>
            <a:r>
              <a:rPr lang="ja-JP" altLang="en-US" sz="2000">
                <a:latin typeface="Calibri" charset="0"/>
                <a:ea typeface="ＭＳ Ｐゴシック" charset="0"/>
              </a:rPr>
              <a:t>’</a:t>
            </a:r>
            <a:r>
              <a:rPr lang="en-US" altLang="ja-JP" sz="2000">
                <a:latin typeface="Calibri" charset="0"/>
                <a:ea typeface="ＭＳ Ｐゴシック" charset="0"/>
              </a:rPr>
              <a:t>, or </a:t>
            </a:r>
            <a:r>
              <a:rPr lang="ja-JP" altLang="en-US" sz="200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 b="1">
                <a:latin typeface="Calibri" charset="0"/>
                <a:ea typeface="ＭＳ Ｐゴシック" charset="0"/>
              </a:rPr>
              <a:t>F</a:t>
            </a:r>
            <a:r>
              <a:rPr lang="en-US" altLang="ja-JP" sz="2000">
                <a:latin typeface="Calibri" charset="0"/>
                <a:ea typeface="ＭＳ Ｐゴシック" charset="0"/>
              </a:rPr>
              <a:t>ragments </a:t>
            </a:r>
            <a:r>
              <a:rPr lang="en-US" altLang="ja-JP" sz="2000" b="1">
                <a:latin typeface="Calibri" charset="0"/>
                <a:ea typeface="ＭＳ Ｐゴシック" charset="0"/>
              </a:rPr>
              <a:t>P</a:t>
            </a:r>
            <a:r>
              <a:rPr lang="en-US" altLang="ja-JP" sz="2000">
                <a:latin typeface="Calibri" charset="0"/>
                <a:ea typeface="ＭＳ Ｐゴシック" charset="0"/>
              </a:rPr>
              <a:t>er </a:t>
            </a:r>
            <a:r>
              <a:rPr lang="en-US" altLang="ja-JP" sz="2000" b="1">
                <a:latin typeface="Calibri" charset="0"/>
                <a:ea typeface="ＭＳ Ｐゴシック" charset="0"/>
              </a:rPr>
              <a:t>K</a:t>
            </a:r>
            <a:r>
              <a:rPr lang="en-US" altLang="ja-JP" sz="2000">
                <a:latin typeface="Calibri" charset="0"/>
                <a:ea typeface="ＭＳ Ｐゴシック" charset="0"/>
              </a:rPr>
              <a:t>ilobase of exon per million fragments </a:t>
            </a:r>
            <a:r>
              <a:rPr lang="en-US" altLang="ja-JP" sz="2000" b="1">
                <a:latin typeface="Calibri" charset="0"/>
                <a:ea typeface="ＭＳ Ｐゴシック" charset="0"/>
              </a:rPr>
              <a:t>M</a:t>
            </a:r>
            <a:r>
              <a:rPr lang="en-US" altLang="ja-JP" sz="2000">
                <a:latin typeface="Calibri" charset="0"/>
                <a:ea typeface="ＭＳ Ｐゴシック" charset="0"/>
              </a:rPr>
              <a:t>apped</a:t>
            </a:r>
            <a:r>
              <a:rPr lang="ja-JP" altLang="en-US" sz="2000">
                <a:latin typeface="Calibri" charset="0"/>
                <a:ea typeface="ＭＳ Ｐゴシック" charset="0"/>
              </a:rPr>
              <a:t>’</a:t>
            </a:r>
            <a:endParaRPr lang="en-US" altLang="ja-JP" sz="2000">
              <a:latin typeface="Calibri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000">
                <a:latin typeface="Calibri" charset="0"/>
                <a:ea typeface="ＭＳ Ｐゴシック" charset="0"/>
              </a:rPr>
              <a:t>Where each </a:t>
            </a:r>
            <a:r>
              <a:rPr lang="ja-JP" altLang="en-US" sz="2000">
                <a:latin typeface="Calibri" charset="0"/>
                <a:ea typeface="ＭＳ Ｐゴシック" charset="0"/>
              </a:rPr>
              <a:t>‘</a:t>
            </a:r>
            <a:r>
              <a:rPr lang="en-US" altLang="ja-JP" sz="2000">
                <a:latin typeface="Calibri" charset="0"/>
                <a:ea typeface="ＭＳ Ｐゴシック" charset="0"/>
              </a:rPr>
              <a:t>fragment</a:t>
            </a:r>
            <a:r>
              <a:rPr lang="ja-JP" altLang="en-US" sz="2000">
                <a:latin typeface="Calibri" charset="0"/>
                <a:ea typeface="ＭＳ Ｐゴシック" charset="0"/>
              </a:rPr>
              <a:t>’</a:t>
            </a:r>
            <a:r>
              <a:rPr lang="en-US" altLang="ja-JP" sz="2000">
                <a:latin typeface="Calibri" charset="0"/>
                <a:ea typeface="ＭＳ Ｐゴシック" charset="0"/>
              </a:rPr>
              <a:t> corresponds to a read-pair mapped to the genome</a:t>
            </a:r>
            <a:endParaRPr lang="en-US" sz="200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154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dirty="0" smtClean="0">
                <a:latin typeface="Calibri" charset="0"/>
                <a:ea typeface="ＭＳ Ｐゴシック" charset="0"/>
                <a:cs typeface="ＭＳ Ｐゴシック" charset="0"/>
              </a:rPr>
              <a:t>4-i. </a:t>
            </a:r>
            <a:r>
              <a:rPr lang="en-US" altLang="ko-KR" dirty="0">
                <a:latin typeface="Calibri" charset="0"/>
                <a:ea typeface="ＭＳ Ｐゴシック" charset="0"/>
                <a:cs typeface="ＭＳ Ｐゴシック" charset="0"/>
              </a:rPr>
              <a:t>Generate expression estimates (Optional Alternatives)</a:t>
            </a:r>
          </a:p>
        </p:txBody>
      </p:sp>
      <p:sp>
        <p:nvSpPr>
          <p:cNvPr id="15362" name="Content Placeholder 6"/>
          <p:cNvSpPr>
            <a:spLocks noGrp="1"/>
          </p:cNvSpPr>
          <p:nvPr>
            <p:ph idx="1"/>
          </p:nvPr>
        </p:nvSpPr>
        <p:spPr>
          <a:xfrm>
            <a:off x="152400" y="1557338"/>
            <a:ext cx="8839200" cy="469106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The Alignment SAM/BAM files generated from STAR can also be used in cufflinks to generate expression estimates – exactly as above</a:t>
            </a: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Another alternative we will explore is a count-based method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We will use a program called 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Requires name-sorted SAM file</a:t>
            </a:r>
          </a:p>
          <a:p>
            <a:pPr lvl="2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We will count at the gene level (transcript-level is also possible)</a:t>
            </a:r>
          </a:p>
          <a:p>
            <a:pPr lvl="2"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  <a:p>
            <a:pPr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In the end we will have three expression estimates for each sample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/cufflinks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smtClean="0">
                <a:latin typeface="Calibri" charset="0"/>
                <a:ea typeface="ＭＳ Ｐゴシック" charset="0"/>
              </a:rPr>
              <a:t>STAR/cufflinks</a:t>
            </a:r>
          </a:p>
          <a:p>
            <a:pPr lvl="1">
              <a:lnSpc>
                <a:spcPct val="90000"/>
              </a:lnSpc>
              <a:defRPr/>
            </a:pPr>
            <a:r>
              <a:rPr lang="en-US" dirty="0" err="1" smtClean="0">
                <a:latin typeface="Calibri" charset="0"/>
                <a:ea typeface="ＭＳ Ｐゴシック" charset="0"/>
              </a:rPr>
              <a:t>Tophat</a:t>
            </a:r>
            <a:r>
              <a:rPr lang="en-US" dirty="0" smtClean="0">
                <a:latin typeface="Calibri" charset="0"/>
                <a:ea typeface="ＭＳ Ｐゴシック" charset="0"/>
              </a:rPr>
              <a:t>/</a:t>
            </a:r>
            <a:r>
              <a:rPr lang="en-US" dirty="0" err="1" smtClean="0">
                <a:latin typeface="Calibri" charset="0"/>
                <a:ea typeface="ＭＳ Ｐゴシック" charset="0"/>
              </a:rPr>
              <a:t>Htseq</a:t>
            </a:r>
            <a:r>
              <a:rPr lang="en-US" dirty="0" smtClean="0">
                <a:latin typeface="Calibri" charset="0"/>
                <a:ea typeface="ＭＳ Ｐゴシック" charset="0"/>
              </a:rPr>
              <a:t>-count</a:t>
            </a:r>
          </a:p>
          <a:p>
            <a:pPr>
              <a:lnSpc>
                <a:spcPct val="90000"/>
              </a:lnSpc>
              <a:defRPr/>
            </a:pPr>
            <a:endParaRPr lang="en-US" dirty="0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772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pPr eaLnBrk="1" hangingPunct="1"/>
            <a:r>
              <a:rPr lang="en-US" altLang="ko-KR" sz="3600" dirty="0" smtClean="0">
                <a:latin typeface="Calibri" charset="0"/>
                <a:ea typeface="ＭＳ Ｐゴシック" charset="0"/>
                <a:cs typeface="ＭＳ Ｐゴシック" charset="0"/>
              </a:rPr>
              <a:t>4-ii. </a:t>
            </a:r>
            <a:r>
              <a:rPr lang="en-US" altLang="ko-KR" sz="3600" dirty="0">
                <a:latin typeface="Calibri" charset="0"/>
                <a:ea typeface="ＭＳ Ｐゴシック" charset="0"/>
                <a:cs typeface="ＭＳ Ｐゴシック" charset="0"/>
              </a:rPr>
              <a:t>Perform differential expression analysis</a:t>
            </a:r>
          </a:p>
        </p:txBody>
      </p:sp>
      <p:sp>
        <p:nvSpPr>
          <p:cNvPr id="23554" name="Content Placeholder 6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497998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In this step we will use </a:t>
            </a:r>
            <a:r>
              <a:rPr lang="en-US" sz="2600" dirty="0" err="1">
                <a:latin typeface="Calibri" charset="0"/>
                <a:ea typeface="ＭＳ Ｐゴシック" charset="0"/>
              </a:rPr>
              <a:t>cuffmerge</a:t>
            </a:r>
            <a:r>
              <a:rPr lang="en-US" sz="2600" dirty="0">
                <a:latin typeface="Calibri" charset="0"/>
                <a:ea typeface="ＭＳ Ｐゴシック" charset="0"/>
              </a:rPr>
              <a:t> and </a:t>
            </a:r>
            <a:r>
              <a:rPr lang="en-US" sz="2600" dirty="0" err="1">
                <a:latin typeface="Calibri" charset="0"/>
                <a:ea typeface="ＭＳ Ｐゴシック" charset="0"/>
              </a:rPr>
              <a:t>cuffdiff</a:t>
            </a:r>
            <a:r>
              <a:rPr lang="en-US" sz="2600" dirty="0">
                <a:latin typeface="Calibri" charset="0"/>
                <a:ea typeface="ＭＳ Ｐゴシック" charset="0"/>
              </a:rPr>
              <a:t> to: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Combine expression estimates from our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6 </a:t>
            </a:r>
            <a:r>
              <a:rPr lang="en-US" sz="2200" dirty="0">
                <a:latin typeface="Calibri" charset="0"/>
                <a:ea typeface="ＭＳ Ｐゴシック" charset="0"/>
              </a:rPr>
              <a:t>libraries into more convenient files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Combine expression estimates across replicates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Compare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UHR vs</a:t>
            </a:r>
            <a:r>
              <a:rPr lang="en-US" sz="2200" dirty="0">
                <a:latin typeface="Calibri" charset="0"/>
                <a:ea typeface="ＭＳ Ｐゴシック" charset="0"/>
              </a:rPr>
              <a:t>. </a:t>
            </a:r>
            <a:r>
              <a:rPr lang="en-US" sz="2200" dirty="0" smtClean="0">
                <a:latin typeface="Calibri" charset="0"/>
                <a:ea typeface="ＭＳ Ｐゴシック" charset="0"/>
              </a:rPr>
              <a:t>HBR </a:t>
            </a:r>
            <a:r>
              <a:rPr lang="en-US" sz="2200" dirty="0">
                <a:latin typeface="Calibri" charset="0"/>
                <a:ea typeface="ＭＳ Ｐゴシック" charset="0"/>
              </a:rPr>
              <a:t>and identify significantly differentially expressed genes and isoforms (transcripts)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Note that these commands can get quite complicated when you have replicates</a:t>
            </a:r>
          </a:p>
          <a:p>
            <a:pPr lvl="1">
              <a:lnSpc>
                <a:spcPct val="80000"/>
              </a:lnSpc>
            </a:pPr>
            <a:r>
              <a:rPr lang="en-US" sz="2200" dirty="0">
                <a:latin typeface="Calibri" charset="0"/>
                <a:ea typeface="ＭＳ Ｐゴシック" charset="0"/>
              </a:rPr>
              <a:t>The positioning of spaces and commas, and grouping of libraries matters!</a:t>
            </a:r>
          </a:p>
          <a:p>
            <a:pPr>
              <a:lnSpc>
                <a:spcPct val="80000"/>
              </a:lnSpc>
            </a:pPr>
            <a:r>
              <a:rPr lang="en-US" sz="2600" dirty="0">
                <a:latin typeface="Calibri" charset="0"/>
                <a:ea typeface="ＭＳ Ｐゴシック" charset="0"/>
              </a:rPr>
              <a:t>Comparisons</a:t>
            </a:r>
          </a:p>
          <a:p>
            <a:pPr lvl="1">
              <a:lnSpc>
                <a:spcPct val="80000"/>
              </a:lnSpc>
            </a:pPr>
            <a:r>
              <a:rPr lang="en-US" sz="1800" dirty="0">
                <a:latin typeface="Calibri" charset="0"/>
                <a:ea typeface="ＭＳ Ｐゴシック" charset="0"/>
              </a:rPr>
              <a:t>Compare 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UHR vs</a:t>
            </a:r>
            <a:r>
              <a:rPr lang="en-US" sz="1800" dirty="0">
                <a:latin typeface="Calibri" charset="0"/>
                <a:ea typeface="ＭＳ Ｐゴシック" charset="0"/>
              </a:rPr>
              <a:t>. </a:t>
            </a:r>
            <a:r>
              <a:rPr lang="en-US" sz="1800" dirty="0" smtClean="0">
                <a:latin typeface="Calibri" charset="0"/>
                <a:ea typeface="ＭＳ Ｐゴシック" charset="0"/>
              </a:rPr>
              <a:t>HBR </a:t>
            </a:r>
            <a:r>
              <a:rPr lang="en-US" sz="1800" dirty="0">
                <a:latin typeface="Calibri" charset="0"/>
                <a:ea typeface="ＭＳ Ｐゴシック" charset="0"/>
              </a:rPr>
              <a:t>using all replicates, for known (reference only mode) transcripts</a:t>
            </a:r>
          </a:p>
        </p:txBody>
      </p:sp>
    </p:spTree>
    <p:extLst>
      <p:ext uri="{BB962C8B-B14F-4D97-AF65-F5344CB8AC3E}">
        <p14:creationId xmlns:p14="http://schemas.microsoft.com/office/powerpoint/2010/main" val="3972694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152400" y="-26988"/>
            <a:ext cx="8839200" cy="1143001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4-iii. </a:t>
            </a:r>
            <a:r>
              <a:rPr lang="en-US" dirty="0">
                <a:latin typeface="Calibri" charset="0"/>
                <a:ea typeface="ＭＳ Ｐゴシック" charset="0"/>
              </a:rPr>
              <a:t>Summarize and visualize results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152400" y="1125538"/>
            <a:ext cx="8839200" cy="2403475"/>
          </a:xfrm>
        </p:spPr>
        <p:txBody>
          <a:bodyPr/>
          <a:lstStyle/>
          <a:p>
            <a:r>
              <a:rPr lang="en-US" dirty="0">
                <a:latin typeface="Calibri" charset="0"/>
                <a:ea typeface="ＭＳ Ｐゴシック" charset="0"/>
              </a:rPr>
              <a:t>In this step we will run the R package </a:t>
            </a:r>
            <a:r>
              <a:rPr lang="en-US" dirty="0" err="1">
                <a:latin typeface="Calibri" charset="0"/>
                <a:ea typeface="ＭＳ Ｐゴシック" charset="0"/>
              </a:rPr>
              <a:t>cummeRbund</a:t>
            </a:r>
            <a:r>
              <a:rPr lang="en-US" dirty="0">
                <a:latin typeface="Calibri" charset="0"/>
                <a:ea typeface="ＭＳ Ｐゴシック" charset="0"/>
              </a:rPr>
              <a:t> to visualize our expression and differential expression results from </a:t>
            </a:r>
            <a:r>
              <a:rPr lang="en-US" dirty="0" err="1">
                <a:latin typeface="Calibri" charset="0"/>
                <a:ea typeface="ＭＳ Ｐゴシック" charset="0"/>
              </a:rPr>
              <a:t>Cuffdiff</a:t>
            </a:r>
            <a:r>
              <a:rPr lang="en-US" dirty="0">
                <a:latin typeface="Calibri" charset="0"/>
                <a:ea typeface="ＭＳ Ｐゴシック" charset="0"/>
              </a:rPr>
              <a:t>.</a:t>
            </a:r>
          </a:p>
          <a:p>
            <a:pPr lvl="1"/>
            <a:r>
              <a:rPr lang="en-US" dirty="0" smtClean="0">
                <a:latin typeface="Calibri" charset="0"/>
                <a:ea typeface="ＭＳ Ｐゴシック" charset="0"/>
              </a:rPr>
              <a:t>See online tutorial </a:t>
            </a:r>
            <a:r>
              <a:rPr lang="en-US" dirty="0">
                <a:latin typeface="Calibri" charset="0"/>
                <a:ea typeface="ＭＳ Ｐゴシック" charset="0"/>
              </a:rPr>
              <a:t>for details</a:t>
            </a: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3"/>
              </a:rPr>
              <a:t>http://compbio.mit.edu/cummeRbund/</a:t>
            </a:r>
            <a:endParaRPr lang="en-US" dirty="0">
              <a:latin typeface="Calibri" charset="0"/>
              <a:ea typeface="ＭＳ Ｐゴシック" charset="0"/>
            </a:endParaRPr>
          </a:p>
          <a:p>
            <a:pPr lvl="1"/>
            <a:r>
              <a:rPr lang="en-US" dirty="0">
                <a:latin typeface="Calibri" charset="0"/>
                <a:ea typeface="ＭＳ Ｐゴシック" charset="0"/>
                <a:hlinkClick r:id="rId4"/>
              </a:rPr>
              <a:t>http://compbio.mit.edu/cummeRbund/manual_2_0.html</a:t>
            </a:r>
            <a:endParaRPr lang="en-US" dirty="0">
              <a:latin typeface="Calibri" charset="0"/>
              <a:ea typeface="ＭＳ Ｐゴシック" charset="0"/>
            </a:endParaRPr>
          </a:p>
        </p:txBody>
      </p:sp>
      <p:pic>
        <p:nvPicPr>
          <p:cNvPr id="25603" name="Picture 3" descr="cummeRbund-manual-features_3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005263"/>
            <a:ext cx="2095500" cy="209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4" name="Picture 4" descr="cummeRbund-manual-geneset_plots_isoform_heatmap-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4141788"/>
            <a:ext cx="1806575" cy="1808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5" descr="cummeRbund-manual-global_plots_volcano_1-0.pn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4076700"/>
            <a:ext cx="2087563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6" name="Picture 6" descr="ENCODE_SCV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957"/>
          <a:stretch>
            <a:fillRect/>
          </a:stretch>
        </p:blipFill>
        <p:spPr bwMode="auto">
          <a:xfrm>
            <a:off x="6948488" y="4221163"/>
            <a:ext cx="1763712" cy="176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7336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152400" y="44450"/>
            <a:ext cx="8839200" cy="1143000"/>
          </a:xfrm>
        </p:spPr>
        <p:txBody>
          <a:bodyPr/>
          <a:lstStyle/>
          <a:p>
            <a:r>
              <a:rPr lang="en-US" dirty="0" smtClean="0">
                <a:latin typeface="Calibri" charset="0"/>
                <a:ea typeface="ＭＳ Ｐゴシック" charset="0"/>
              </a:rPr>
              <a:t>Post</a:t>
            </a:r>
            <a:r>
              <a:rPr lang="en-US" dirty="0">
                <a:latin typeface="Calibri" charset="0"/>
                <a:ea typeface="ＭＳ Ｐゴシック" charset="0"/>
              </a:rPr>
              <a:t>-process output files (optional)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52400" y="1268413"/>
            <a:ext cx="8839200" cy="5056187"/>
          </a:xfrm>
        </p:spPr>
        <p:txBody>
          <a:bodyPr/>
          <a:lstStyle/>
          <a:p>
            <a:r>
              <a:rPr lang="en-US">
                <a:latin typeface="Calibri" charset="0"/>
                <a:ea typeface="ＭＳ Ｐゴシック" charset="0"/>
              </a:rPr>
              <a:t>Cufflinks and Cuffdiff output various file formats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.fpkm_tracking, transcrips.gtf, and .diff files</a:t>
            </a:r>
          </a:p>
          <a:p>
            <a:r>
              <a:rPr lang="en-US">
                <a:latin typeface="Calibri" charset="0"/>
                <a:ea typeface="ＭＳ Ｐゴシック" charset="0"/>
              </a:rPr>
              <a:t>In this step, we will explore the content of these files at the linux command line before importing them into R for more advanced summarization, plotting, etc.</a:t>
            </a:r>
          </a:p>
          <a:p>
            <a:pPr lvl="1"/>
            <a:r>
              <a:rPr lang="en-US">
                <a:latin typeface="Calibri" charset="0"/>
                <a:ea typeface="ＭＳ Ｐゴシック" charset="0"/>
              </a:rPr>
              <a:t>If you are unfamiliar with R, this is an interactive statistical programming interface that can also be used for graphing and file data manipulation (i.e. an alternative to </a:t>
            </a:r>
            <a:r>
              <a:rPr lang="ja-JP" altLang="en-US">
                <a:latin typeface="Calibri" charset="0"/>
                <a:ea typeface="ＭＳ Ｐゴシック" charset="0"/>
              </a:rPr>
              <a:t>‘</a:t>
            </a:r>
            <a:r>
              <a:rPr lang="en-US" altLang="ja-JP">
                <a:latin typeface="Calibri" charset="0"/>
                <a:ea typeface="ＭＳ Ｐゴシック" charset="0"/>
              </a:rPr>
              <a:t>excel</a:t>
            </a:r>
            <a:r>
              <a:rPr lang="ja-JP" altLang="en-US">
                <a:latin typeface="Calibri" charset="0"/>
                <a:ea typeface="ＭＳ Ｐゴシック" charset="0"/>
              </a:rPr>
              <a:t>’</a:t>
            </a:r>
            <a:r>
              <a:rPr lang="en-US" altLang="ja-JP">
                <a:latin typeface="Calibri" charset="0"/>
                <a:ea typeface="ＭＳ Ｐゴシック" charset="0"/>
              </a:rPr>
              <a:t>)</a:t>
            </a:r>
          </a:p>
          <a:p>
            <a:pPr lvl="1"/>
            <a:r>
              <a:rPr lang="en-US" altLang="ja-JP">
                <a:latin typeface="Calibri" charset="0"/>
                <a:ea typeface="ＭＳ Ｐゴシック" charset="0"/>
                <a:hlinkClick r:id="rId3"/>
              </a:rPr>
              <a:t>http://cran.r-project.org/</a:t>
            </a:r>
            <a:endParaRPr lang="en-US" altLang="ja-JP">
              <a:latin typeface="Calibri" charset="0"/>
              <a:ea typeface="ＭＳ Ｐゴシック" charset="0"/>
            </a:endParaRPr>
          </a:p>
          <a:p>
            <a:pPr lvl="1"/>
            <a:endParaRPr lang="en-US" altLang="ja-JP">
              <a:latin typeface="Calibri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535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10035</TotalTime>
  <Words>795</Words>
  <Application>Microsoft Macintosh PowerPoint</Application>
  <PresentationFormat>On-screen Show (4:3)</PresentationFormat>
  <Paragraphs>87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Canadian Bioinformatics Workshops</vt:lpstr>
      <vt:lpstr>PowerPoint Presentation</vt:lpstr>
      <vt:lpstr>PowerPoint Presentation</vt:lpstr>
      <vt:lpstr>Learning Objectives of Tutorial</vt:lpstr>
      <vt:lpstr>4-i. Generate expression estimates</vt:lpstr>
      <vt:lpstr>4-i. Generate expression estimates (Optional Alternatives)</vt:lpstr>
      <vt:lpstr>4-ii. Perform differential expression analysis</vt:lpstr>
      <vt:lpstr>4-iii. Summarize and visualize results</vt:lpstr>
      <vt:lpstr>Post-process output files (optional)</vt:lpstr>
      <vt:lpstr>Summarize and visualize results (optional)</vt:lpstr>
      <vt:lpstr>Perform differential expression analysis with edgeR using htseq output (optional)</vt:lpstr>
      <vt:lpstr>Analysis of ERCC spike-in expression and differential expression (optional)</vt:lpstr>
      <vt:lpstr>PowerPoint Presentation</vt:lpstr>
    </vt:vector>
  </TitlesOfParts>
  <Company>Boston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Michael Stromberg</dc:creator>
  <cp:lastModifiedBy>Malachi Griffith</cp:lastModifiedBy>
  <cp:revision>656</cp:revision>
  <dcterms:created xsi:type="dcterms:W3CDTF">2010-04-21T18:53:51Z</dcterms:created>
  <dcterms:modified xsi:type="dcterms:W3CDTF">2015-06-02T00:37:52Z</dcterms:modified>
</cp:coreProperties>
</file>