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41" r:id="rId2"/>
    <p:sldId id="342" r:id="rId3"/>
    <p:sldId id="257" r:id="rId4"/>
    <p:sldId id="517" r:id="rId5"/>
    <p:sldId id="518" r:id="rId6"/>
    <p:sldId id="519" r:id="rId7"/>
    <p:sldId id="520" r:id="rId8"/>
    <p:sldId id="521" r:id="rId9"/>
    <p:sldId id="522" r:id="rId10"/>
    <p:sldId id="523" r:id="rId11"/>
    <p:sldId id="524" r:id="rId12"/>
    <p:sldId id="525" r:id="rId13"/>
    <p:sldId id="526" r:id="rId14"/>
    <p:sldId id="527" r:id="rId15"/>
    <p:sldId id="528" r:id="rId16"/>
    <p:sldId id="529" r:id="rId17"/>
    <p:sldId id="530" r:id="rId18"/>
    <p:sldId id="512" r:id="rId19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0000"/>
    <a:srgbClr val="FF0000"/>
    <a:srgbClr val="FFFFFF"/>
    <a:srgbClr val="E1DB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33" d="100"/>
          <a:sy n="133" d="100"/>
        </p:scale>
        <p:origin x="-2448" y="-104"/>
      </p:cViewPr>
      <p:guideLst>
        <p:guide orient="horz" pos="1597"/>
        <p:guide pos="2538"/>
      </p:guideLst>
    </p:cSldViewPr>
  </p:slideViewPr>
  <p:outlineViewPr>
    <p:cViewPr>
      <p:scale>
        <a:sx n="33" d="100"/>
        <a:sy n="33" d="100"/>
      </p:scale>
      <p:origin x="0" y="26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charset="0"/>
              </a:defRPr>
            </a:lvl1pPr>
          </a:lstStyle>
          <a:p>
            <a:pPr>
              <a:defRPr/>
            </a:pPr>
            <a:fld id="{7E87875E-BE80-9745-B369-4F4A7AB5E016}" type="datetime1">
              <a:rPr lang="en-US"/>
              <a:pPr>
                <a:defRPr/>
              </a:pPr>
              <a:t>6/1/15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charset="0"/>
              </a:defRPr>
            </a:lvl1pPr>
          </a:lstStyle>
          <a:p>
            <a:pPr>
              <a:defRPr/>
            </a:pPr>
            <a:fld id="{4961A077-CBFC-8247-8C5F-B9A3C2BF59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4172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charset="0"/>
              </a:defRPr>
            </a:lvl1pPr>
          </a:lstStyle>
          <a:p>
            <a:pPr>
              <a:defRPr/>
            </a:pPr>
            <a:fld id="{73D7B332-3177-764B-A596-DBF05F42396E}" type="datetime1">
              <a:rPr lang="en-US"/>
              <a:pPr>
                <a:defRPr/>
              </a:pPr>
              <a:t>6/1/15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charset="0"/>
              </a:defRPr>
            </a:lvl1pPr>
          </a:lstStyle>
          <a:p>
            <a:pPr>
              <a:defRPr/>
            </a:pPr>
            <a:fld id="{F3969550-FBCF-404B-9FAA-7B1DCDF2C4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7202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28" charset="-128"/>
        <a:cs typeface="ＭＳ Ｐゴシック" pitchFamily="-28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2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2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2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2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3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3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47C8C39-31A5-BB46-9991-A41ACE8D4E18}" type="slidenum">
              <a:rPr lang="en-US" sz="1300">
                <a:latin typeface="Calibri" charset="0"/>
              </a:rPr>
              <a:pPr eaLnBrk="1" hangingPunct="1"/>
              <a:t>5</a:t>
            </a:fld>
            <a:endParaRPr lang="en-US" sz="1300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2514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352906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rgbClr val="C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76200" y="6429375"/>
            <a:ext cx="6705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Calibri" charset="0"/>
                <a:cs typeface="Calibri" charset="0"/>
              </a:rPr>
              <a:t>RNA sequencing and analysis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6705600" y="6396038"/>
            <a:ext cx="2362200" cy="4572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b="1" smtClean="0">
                <a:cs typeface="Arial" charset="0"/>
              </a:rPr>
              <a:t>bio</a:t>
            </a:r>
            <a:r>
              <a:rPr lang="en-US" smtClean="0">
                <a:cs typeface="Arial" charset="0"/>
              </a:rPr>
              <a:t>informatics</a:t>
            </a:r>
            <a:r>
              <a:rPr lang="en-US" sz="1400" smtClean="0">
                <a:cs typeface="Arial" charset="0"/>
              </a:rPr>
              <a:t>.ca</a:t>
            </a:r>
            <a:endParaRPr lang="en-US" smtClean="0"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/>
          <a:lstStyle>
            <a:lvl1pPr>
              <a:defRPr sz="4000" b="1">
                <a:latin typeface="Calibri"/>
                <a:cs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724400"/>
          </a:xfrm>
        </p:spPr>
        <p:txBody>
          <a:bodyPr/>
          <a:lstStyle>
            <a:lvl1pPr>
              <a:defRPr>
                <a:latin typeface="Calibri"/>
                <a:cs typeface="Calibri"/>
              </a:defRPr>
            </a:lvl1pPr>
            <a:lvl2pPr>
              <a:defRPr>
                <a:latin typeface="Calibri"/>
                <a:cs typeface="Calibri"/>
              </a:defRPr>
            </a:lvl2pPr>
            <a:lvl3pPr>
              <a:defRPr>
                <a:latin typeface="Calibri"/>
                <a:cs typeface="Calibri"/>
              </a:defRPr>
            </a:lvl3pPr>
            <a:lvl4pPr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525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rgbClr val="C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76200" y="6429375"/>
            <a:ext cx="6705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Calibri" charset="0"/>
                <a:cs typeface="Calibri" charset="0"/>
              </a:rPr>
              <a:t>RNA sequencing and analysis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6705600" y="6396038"/>
            <a:ext cx="2362200" cy="4572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b="1" smtClean="0">
                <a:cs typeface="Arial" charset="0"/>
              </a:rPr>
              <a:t>bio</a:t>
            </a:r>
            <a:r>
              <a:rPr lang="en-US" smtClean="0">
                <a:cs typeface="Arial" charset="0"/>
              </a:rPr>
              <a:t>informatics</a:t>
            </a:r>
            <a:r>
              <a:rPr lang="en-US" sz="1400" smtClean="0">
                <a:cs typeface="Arial" charset="0"/>
              </a:rPr>
              <a:t>.ca</a:t>
            </a:r>
            <a:endParaRPr lang="en-US" smtClean="0"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/>
          <a:lstStyle>
            <a:lvl1pPr>
              <a:defRPr sz="4000" b="1">
                <a:latin typeface="Calibri"/>
                <a:cs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122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s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rgbClr val="C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76200" y="6429375"/>
            <a:ext cx="6705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Calibri" charset="0"/>
                <a:cs typeface="Calibri" charset="0"/>
              </a:rPr>
              <a:t>RNA sequencing and analysis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6705600" y="6396038"/>
            <a:ext cx="2362200" cy="4572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b="1" smtClean="0">
                <a:cs typeface="Arial" charset="0"/>
              </a:rPr>
              <a:t>bio</a:t>
            </a:r>
            <a:r>
              <a:rPr lang="en-US" smtClean="0">
                <a:cs typeface="Arial" charset="0"/>
              </a:rPr>
              <a:t>informatics</a:t>
            </a:r>
            <a:r>
              <a:rPr lang="en-US" sz="1400" smtClean="0">
                <a:cs typeface="Arial" charset="0"/>
              </a:rPr>
              <a:t>.ca</a:t>
            </a:r>
            <a:endParaRPr lang="en-US" smtClean="0"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/>
          <a:lstStyle>
            <a:lvl1pPr>
              <a:defRPr sz="4000" b="1">
                <a:latin typeface="Calibri"/>
                <a:cs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4343400" cy="4724400"/>
          </a:xfr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908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rgbClr val="C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76200" y="6429375"/>
            <a:ext cx="6705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Calibri" charset="0"/>
                <a:cs typeface="Calibri" charset="0"/>
              </a:rPr>
              <a:t>RNA sequencing and analysis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6705600" y="6396038"/>
            <a:ext cx="2362200" cy="4572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b="1" smtClean="0">
                <a:cs typeface="Arial" charset="0"/>
              </a:rPr>
              <a:t>bio</a:t>
            </a:r>
            <a:r>
              <a:rPr lang="en-US" smtClean="0">
                <a:cs typeface="Arial" charset="0"/>
              </a:rPr>
              <a:t>informatics</a:t>
            </a:r>
            <a:r>
              <a:rPr lang="en-US" sz="1400" smtClean="0">
                <a:cs typeface="Arial" charset="0"/>
              </a:rPr>
              <a:t>.ca</a:t>
            </a:r>
            <a:endParaRPr lang="en-US" smtClean="0"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839200" cy="6172200"/>
          </a:xfr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154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Segoe UI" charset="0"/>
              </a:defRPr>
            </a:lvl1pPr>
          </a:lstStyle>
          <a:p>
            <a:pPr>
              <a:defRPr/>
            </a:pPr>
            <a:fld id="{FECFAEAF-3726-E641-9B5B-3F8EA05B09A3}" type="datetime1">
              <a:rPr lang="en-US"/>
              <a:pPr>
                <a:defRPr/>
              </a:pPr>
              <a:t>6/1/15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Segoe UI" charset="0"/>
              </a:defRPr>
            </a:lvl1pPr>
          </a:lstStyle>
          <a:p>
            <a:pPr>
              <a:defRPr/>
            </a:pPr>
            <a:fld id="{18C1412E-69E1-864D-A0DF-94DDC7C800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Calibri"/>
          <a:ea typeface="ＭＳ Ｐゴシック" pitchFamily="-28" charset="-128"/>
          <a:cs typeface="Calibri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charset="0"/>
          <a:ea typeface="ＭＳ Ｐゴシック" pitchFamily="-28" charset="-128"/>
          <a:cs typeface="ＭＳ Ｐゴシック" pitchFamily="-2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charset="0"/>
          <a:ea typeface="ＭＳ Ｐゴシック" pitchFamily="-28" charset="-128"/>
          <a:cs typeface="ＭＳ Ｐゴシック" pitchFamily="-2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charset="0"/>
          <a:ea typeface="ＭＳ Ｐゴシック" pitchFamily="-28" charset="-128"/>
          <a:cs typeface="ＭＳ Ｐゴシック" pitchFamily="-2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charset="0"/>
          <a:ea typeface="ＭＳ Ｐゴシック" pitchFamily="-28" charset="-128"/>
          <a:cs typeface="ＭＳ Ｐゴシック" pitchFamily="-2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egoe UI" pitchFamily="34" charset="0"/>
          <a:ea typeface="ＭＳ Ｐゴシック" pitchFamily="-28" charset="-128"/>
          <a:cs typeface="ＭＳ Ｐゴシック" pitchFamily="-28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egoe UI" pitchFamily="34" charset="0"/>
          <a:ea typeface="ＭＳ Ｐゴシック" pitchFamily="-28" charset="-128"/>
          <a:cs typeface="ＭＳ Ｐゴシック" pitchFamily="-28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egoe UI" pitchFamily="34" charset="0"/>
          <a:ea typeface="ＭＳ Ｐゴシック" pitchFamily="-28" charset="-128"/>
          <a:cs typeface="ＭＳ Ｐゴシック" pitchFamily="-28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egoe UI" pitchFamily="34" charset="0"/>
          <a:ea typeface="ＭＳ Ｐゴシック" pitchFamily="-28" charset="-128"/>
          <a:cs typeface="ＭＳ Ｐゴシック" pitchFamily="-2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Calibri"/>
          <a:ea typeface="ＭＳ Ｐゴシック" pitchFamily="-28" charset="-128"/>
          <a:cs typeface="Calibri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Calibri"/>
          <a:ea typeface="ＭＳ Ｐゴシック" pitchFamily="-28" charset="-128"/>
          <a:cs typeface="Calibri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Calibri"/>
          <a:ea typeface="ＭＳ Ｐゴシック" pitchFamily="-28" charset="-128"/>
          <a:cs typeface="Calibri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Calibri"/>
          <a:ea typeface="ＭＳ Ｐゴシック" pitchFamily="-28" charset="-128"/>
          <a:cs typeface="Calibri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Calibri"/>
          <a:ea typeface="ＭＳ Ｐゴシック" pitchFamily="-28" charset="-128"/>
          <a:cs typeface="Calibri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na-seqblog.com/data-analysis/splicing-junction/methods-to-study-splicing-from-rna-seq/" TargetMode="External"/><Relationship Id="rId4" Type="http://schemas.openxmlformats.org/officeDocument/2006/relationships/hyperlink" Target="http://arxiv.org/ftp/arxiv/papers/1304/1304.5952.pdf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na-seqblog.com/data-analysis/splicing-junction/methods-to-study-splicing-from-rna-seq/" TargetMode="External"/><Relationship Id="rId4" Type="http://schemas.openxmlformats.org/officeDocument/2006/relationships/hyperlink" Target="http://arxiv.org/ftp/arxiv/papers/1304/1304.5952.pdf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ostars.org/p/62728/" TargetMode="External"/><Relationship Id="rId4" Type="http://schemas.openxmlformats.org/officeDocument/2006/relationships/hyperlink" Target="http://www.biostars.org/p/65617/" TargetMode="External"/><Relationship Id="rId5" Type="http://schemas.openxmlformats.org/officeDocument/2006/relationships/hyperlink" Target="http://www.biostars.org/p/11695/" TargetMode="External"/><Relationship Id="rId6" Type="http://schemas.openxmlformats.org/officeDocument/2006/relationships/hyperlink" Target="http://www.biostars.org/p/50365/" TargetMode="External"/><Relationship Id="rId7" Type="http://schemas.openxmlformats.org/officeDocument/2006/relationships/hyperlink" Target="http://www.biostars.org/p/13525/" TargetMode="External"/><Relationship Id="rId8" Type="http://schemas.openxmlformats.org/officeDocument/2006/relationships/hyperlink" Target="http://www.biostars.org/p/8979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biostars.org/p/68966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59614" y="2845296"/>
            <a:ext cx="7772400" cy="1447800"/>
          </a:xfrm>
        </p:spPr>
        <p:txBody>
          <a:bodyPr/>
          <a:lstStyle/>
          <a:p>
            <a:pPr eaLnBrk="1" hangingPunct="1"/>
            <a:r>
              <a:rPr lang="en-US" b="0" dirty="0">
                <a:solidFill>
                  <a:srgbClr val="CA0000"/>
                </a:solidFill>
                <a:latin typeface="Calibri" charset="0"/>
                <a:ea typeface="ＭＳ Ｐゴシック" charset="0"/>
                <a:cs typeface="ＭＳ Ｐゴシック" charset="0"/>
              </a:rPr>
              <a:t>Canadian Bioinformatics Workshops</a:t>
            </a:r>
          </a:p>
        </p:txBody>
      </p:sp>
      <p:pic>
        <p:nvPicPr>
          <p:cNvPr id="8" name="Picture 7" descr="bioinformatics.ca-logo-white-tex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196752"/>
            <a:ext cx="2480338" cy="1043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115616" y="4166071"/>
            <a:ext cx="6778625" cy="192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Calibri"/>
                <a:ea typeface="ＭＳ Ｐゴシック" pitchFamily="-28" charset="-128"/>
                <a:cs typeface="Calibri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Calibri"/>
                <a:ea typeface="ＭＳ Ｐゴシック" pitchFamily="-28" charset="-128"/>
                <a:cs typeface="Calibri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Calibri"/>
                <a:ea typeface="ＭＳ Ｐゴシック" pitchFamily="-28" charset="-128"/>
                <a:cs typeface="Calibri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Calibri"/>
                <a:ea typeface="ＭＳ Ｐゴシック" pitchFamily="-28" charset="-128"/>
                <a:cs typeface="Calibri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chemeClr val="tx1"/>
                </a:solidFill>
                <a:latin typeface="Calibri"/>
                <a:ea typeface="ＭＳ Ｐゴシック" pitchFamily="-28" charset="-128"/>
                <a:cs typeface="Calibri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Font typeface="Arial" charset="0"/>
              <a:buNone/>
            </a:pPr>
            <a:r>
              <a:rPr lang="en-US" smtClean="0">
                <a:latin typeface="Calibri" charset="0"/>
                <a:ea typeface="ＭＳ Ｐゴシック" charset="0"/>
                <a:cs typeface="ＭＳ Ｐゴシック" charset="0"/>
              </a:rPr>
              <a:t>www.bioinformatics.ca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152400" y="-26988"/>
            <a:ext cx="8839200" cy="1143001"/>
          </a:xfrm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</a:rPr>
              <a:t>Types of alternative expression – part 2</a:t>
            </a:r>
          </a:p>
        </p:txBody>
      </p:sp>
      <p:pic>
        <p:nvPicPr>
          <p:cNvPr id="19458" name="Content Placeholder 3" descr="Figure2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0" t="52509" r="-2956"/>
          <a:stretch>
            <a:fillRect/>
          </a:stretch>
        </p:blipFill>
        <p:spPr>
          <a:xfrm>
            <a:off x="900113" y="1341438"/>
            <a:ext cx="7654925" cy="4475162"/>
          </a:xfrm>
        </p:spPr>
      </p:pic>
    </p:spTree>
    <p:extLst>
      <p:ext uri="{BB962C8B-B14F-4D97-AF65-F5344CB8AC3E}">
        <p14:creationId xmlns:p14="http://schemas.microsoft.com/office/powerpoint/2010/main" val="26865715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152400" y="-26988"/>
            <a:ext cx="8839200" cy="1143001"/>
          </a:xfrm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</a:rPr>
              <a:t>Sequencing methods for studying alternative isoforms</a:t>
            </a:r>
          </a:p>
        </p:txBody>
      </p:sp>
      <p:pic>
        <p:nvPicPr>
          <p:cNvPr id="20482" name="Content Placeholder 3" descr="Figure3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06" r="-1291"/>
          <a:stretch>
            <a:fillRect/>
          </a:stretch>
        </p:blipFill>
        <p:spPr>
          <a:xfrm>
            <a:off x="2411413" y="1268413"/>
            <a:ext cx="4000500" cy="4911725"/>
          </a:xfrm>
        </p:spPr>
      </p:pic>
    </p:spTree>
    <p:extLst>
      <p:ext uri="{BB962C8B-B14F-4D97-AF65-F5344CB8AC3E}">
        <p14:creationId xmlns:p14="http://schemas.microsoft.com/office/powerpoint/2010/main" val="28221738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152400" y="-26988"/>
            <a:ext cx="8839200" cy="1143001"/>
          </a:xfrm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</a:rPr>
              <a:t>Cufflinks alternative splicing tests</a:t>
            </a:r>
          </a:p>
        </p:txBody>
      </p:sp>
      <p:pic>
        <p:nvPicPr>
          <p:cNvPr id="21506" name="Content Placeholder 3" descr="Cufflinks Alternative Splicing Tests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5" r="-928"/>
          <a:stretch>
            <a:fillRect/>
          </a:stretch>
        </p:blipFill>
        <p:spPr>
          <a:xfrm>
            <a:off x="1493838" y="1152525"/>
            <a:ext cx="6181725" cy="4724400"/>
          </a:xfrm>
        </p:spPr>
      </p:pic>
    </p:spTree>
    <p:extLst>
      <p:ext uri="{BB962C8B-B14F-4D97-AF65-F5344CB8AC3E}">
        <p14:creationId xmlns:p14="http://schemas.microsoft.com/office/powerpoint/2010/main" val="8024215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152400" y="-26988"/>
            <a:ext cx="8839200" cy="1143001"/>
          </a:xfrm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</a:rPr>
              <a:t>Cufflinks alternative splicing tests</a:t>
            </a:r>
          </a:p>
        </p:txBody>
      </p:sp>
      <p:pic>
        <p:nvPicPr>
          <p:cNvPr id="22530" name="Content Placeholder 3" descr="Cufflinks Alternative Splicing Tests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5" r="-928"/>
          <a:stretch>
            <a:fillRect/>
          </a:stretch>
        </p:blipFill>
        <p:spPr>
          <a:xfrm>
            <a:off x="2254250" y="1081088"/>
            <a:ext cx="6180138" cy="4724400"/>
          </a:xfrm>
        </p:spPr>
      </p:pic>
      <p:sp>
        <p:nvSpPr>
          <p:cNvPr id="5" name="Rounded Rectangle 4"/>
          <p:cNvSpPr/>
          <p:nvPr/>
        </p:nvSpPr>
        <p:spPr>
          <a:xfrm>
            <a:off x="2470150" y="5805488"/>
            <a:ext cx="1511300" cy="503237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 err="1"/>
              <a:t>splicing.diff</a:t>
            </a:r>
            <a:endParaRPr lang="en-US" sz="1600" dirty="0"/>
          </a:p>
        </p:txBody>
      </p:sp>
      <p:sp>
        <p:nvSpPr>
          <p:cNvPr id="6" name="Rounded Rectangle 5"/>
          <p:cNvSpPr/>
          <p:nvPr/>
        </p:nvSpPr>
        <p:spPr>
          <a:xfrm>
            <a:off x="4557713" y="5805488"/>
            <a:ext cx="1512887" cy="503237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 err="1"/>
              <a:t>promoters.diff</a:t>
            </a:r>
            <a:endParaRPr lang="en-US" sz="1600" dirty="0"/>
          </a:p>
        </p:txBody>
      </p:sp>
      <p:sp>
        <p:nvSpPr>
          <p:cNvPr id="22533" name="TextBox 6"/>
          <p:cNvSpPr txBox="1">
            <a:spLocks noChangeArrowheads="1"/>
          </p:cNvSpPr>
          <p:nvPr/>
        </p:nvSpPr>
        <p:spPr bwMode="auto">
          <a:xfrm>
            <a:off x="250825" y="5732463"/>
            <a:ext cx="18732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1"/>
              <a:t>Relevant Cuffdiff output file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659563" y="5805488"/>
            <a:ext cx="1512887" cy="503237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 err="1"/>
              <a:t>cds.diff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241975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Content Placeholder 3"/>
          <p:cNvSpPr>
            <a:spLocks noGrp="1"/>
          </p:cNvSpPr>
          <p:nvPr>
            <p:ph idx="1"/>
          </p:nvPr>
        </p:nvSpPr>
        <p:spPr>
          <a:xfrm>
            <a:off x="152400" y="2667000"/>
            <a:ext cx="8839200" cy="1600200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en-US" sz="4400" b="1" dirty="0">
                <a:latin typeface="Calibri" charset="0"/>
                <a:ea typeface="ＭＳ Ｐゴシック" charset="0"/>
              </a:rPr>
              <a:t>Introduction to tutorial </a:t>
            </a:r>
          </a:p>
          <a:p>
            <a:pPr algn="ctr">
              <a:buFont typeface="Arial" charset="0"/>
              <a:buNone/>
            </a:pPr>
            <a:r>
              <a:rPr lang="en-US" sz="4400" b="1" dirty="0">
                <a:latin typeface="Calibri" charset="0"/>
                <a:ea typeface="ＭＳ Ｐゴシック" charset="0"/>
              </a:rPr>
              <a:t>(Module </a:t>
            </a:r>
            <a:r>
              <a:rPr lang="en-US" sz="4400" b="1" dirty="0" smtClean="0">
                <a:latin typeface="Calibri" charset="0"/>
                <a:ea typeface="ＭＳ Ｐゴシック" charset="0"/>
              </a:rPr>
              <a:t>4)</a:t>
            </a:r>
            <a:endParaRPr lang="en-US" sz="4400" b="1" dirty="0"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321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Box 3"/>
          <p:cNvSpPr txBox="1">
            <a:spLocks noChangeArrowheads="1"/>
          </p:cNvSpPr>
          <p:nvPr/>
        </p:nvSpPr>
        <p:spPr bwMode="auto">
          <a:xfrm>
            <a:off x="3521075" y="1844675"/>
            <a:ext cx="49387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1" dirty="0"/>
              <a:t>Module </a:t>
            </a:r>
            <a:r>
              <a:rPr lang="en-US" sz="1600" b="1" dirty="0" smtClean="0"/>
              <a:t>4 </a:t>
            </a:r>
            <a:r>
              <a:rPr lang="en-US" sz="1600" b="1" dirty="0"/>
              <a:t>– Rerun Cufflinks in alternative ‘modes’</a:t>
            </a:r>
          </a:p>
        </p:txBody>
      </p:sp>
      <p:sp>
        <p:nvSpPr>
          <p:cNvPr id="43" name="Rounded Rectangle 42"/>
          <p:cNvSpPr/>
          <p:nvPr/>
        </p:nvSpPr>
        <p:spPr bwMode="auto">
          <a:xfrm>
            <a:off x="179388" y="4292600"/>
            <a:ext cx="4824412" cy="1008063"/>
          </a:xfrm>
          <a:prstGeom prst="roundRect">
            <a:avLst/>
          </a:prstGeom>
          <a:gradFill flip="none" rotWithShape="1">
            <a:gsLst>
              <a:gs pos="0">
                <a:schemeClr val="dk1">
                  <a:tint val="50000"/>
                  <a:satMod val="300000"/>
                  <a:alpha val="51000"/>
                </a:schemeClr>
              </a:gs>
              <a:gs pos="35000">
                <a:schemeClr val="dk1">
                  <a:tint val="37000"/>
                  <a:satMod val="300000"/>
                  <a:alpha val="51000"/>
                </a:schemeClr>
              </a:gs>
              <a:gs pos="100000">
                <a:schemeClr val="dk1">
                  <a:tint val="15000"/>
                  <a:satMod val="350000"/>
                  <a:alpha val="51000"/>
                </a:schemeClr>
              </a:gs>
            </a:gsLst>
            <a:lin ang="16200000" scaled="1"/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5603" name="Title 4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1143000"/>
          </a:xfrm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</a:rPr>
              <a:t>Bowtie/Tophat/Cufflinks/Cuffdiff </a:t>
            </a:r>
            <a:br>
              <a:rPr lang="en-US">
                <a:latin typeface="Calibri" charset="0"/>
                <a:ea typeface="ＭＳ Ｐゴシック" charset="0"/>
              </a:rPr>
            </a:br>
            <a:r>
              <a:rPr lang="en-US">
                <a:latin typeface="Calibri" charset="0"/>
                <a:ea typeface="ＭＳ Ｐゴシック" charset="0"/>
              </a:rPr>
              <a:t>RNA-seq Pipeline</a:t>
            </a:r>
          </a:p>
        </p:txBody>
      </p:sp>
      <p:grpSp>
        <p:nvGrpSpPr>
          <p:cNvPr id="25604" name="Group 6"/>
          <p:cNvGrpSpPr>
            <a:grpSpLocks/>
          </p:cNvGrpSpPr>
          <p:nvPr/>
        </p:nvGrpSpPr>
        <p:grpSpPr bwMode="auto">
          <a:xfrm>
            <a:off x="250825" y="2573338"/>
            <a:ext cx="1368425" cy="1287462"/>
            <a:chOff x="251520" y="1926414"/>
            <a:chExt cx="1368152" cy="1286562"/>
          </a:xfrm>
        </p:grpSpPr>
        <p:sp>
          <p:nvSpPr>
            <p:cNvPr id="3" name="Rounded Rectangle 2"/>
            <p:cNvSpPr/>
            <p:nvPr/>
          </p:nvSpPr>
          <p:spPr>
            <a:xfrm>
              <a:off x="251520" y="2492755"/>
              <a:ext cx="1368152" cy="720221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>
                  <a:solidFill>
                    <a:schemeClr val="tx1"/>
                  </a:solidFill>
                </a:rPr>
                <a:t>RNA-</a:t>
              </a:r>
              <a:r>
                <a:rPr lang="en-US" sz="1200" dirty="0" err="1">
                  <a:solidFill>
                    <a:schemeClr val="tx1"/>
                  </a:solidFill>
                </a:rPr>
                <a:t>seq</a:t>
              </a:r>
              <a:r>
                <a:rPr lang="en-US" sz="1200" dirty="0">
                  <a:solidFill>
                    <a:schemeClr val="tx1"/>
                  </a:solidFill>
                </a:rPr>
                <a:t> reads (2 x 100 </a:t>
              </a:r>
              <a:r>
                <a:rPr lang="en-US" sz="1200" dirty="0" err="1">
                  <a:solidFill>
                    <a:schemeClr val="tx1"/>
                  </a:solidFill>
                </a:rPr>
                <a:t>bp</a:t>
              </a:r>
              <a:r>
                <a:rPr lang="en-US" sz="1200" dirty="0">
                  <a:solidFill>
                    <a:schemeClr val="tx1"/>
                  </a:solidFill>
                </a:rPr>
                <a:t>)</a:t>
              </a:r>
            </a:p>
          </p:txBody>
        </p:sp>
        <p:sp>
          <p:nvSpPr>
            <p:cNvPr id="25631" name="TextBox 3"/>
            <p:cNvSpPr txBox="1">
              <a:spLocks noChangeArrowheads="1"/>
            </p:cNvSpPr>
            <p:nvPr/>
          </p:nvSpPr>
          <p:spPr bwMode="auto">
            <a:xfrm>
              <a:off x="334504" y="1926414"/>
              <a:ext cx="120218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 b="1"/>
                <a:t>Sequencing</a:t>
              </a:r>
            </a:p>
          </p:txBody>
        </p:sp>
      </p:grpSp>
      <p:grpSp>
        <p:nvGrpSpPr>
          <p:cNvPr id="25605" name="Group 16"/>
          <p:cNvGrpSpPr>
            <a:grpSpLocks/>
          </p:cNvGrpSpPr>
          <p:nvPr/>
        </p:nvGrpSpPr>
        <p:grpSpPr bwMode="auto">
          <a:xfrm>
            <a:off x="1916113" y="2466975"/>
            <a:ext cx="1368425" cy="1393825"/>
            <a:chOff x="1916196" y="1818692"/>
            <a:chExt cx="1368152" cy="1394284"/>
          </a:xfrm>
        </p:grpSpPr>
        <p:sp>
          <p:nvSpPr>
            <p:cNvPr id="8" name="Rounded Rectangle 7"/>
            <p:cNvSpPr/>
            <p:nvPr/>
          </p:nvSpPr>
          <p:spPr>
            <a:xfrm>
              <a:off x="1916196" y="2493602"/>
              <a:ext cx="1368152" cy="719374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>
                  <a:solidFill>
                    <a:schemeClr val="tx1"/>
                  </a:solidFill>
                </a:rPr>
                <a:t>Bowtie/</a:t>
              </a:r>
              <a:r>
                <a:rPr lang="en-US" sz="1200" dirty="0" err="1">
                  <a:solidFill>
                    <a:schemeClr val="tx1"/>
                  </a:solidFill>
                </a:rPr>
                <a:t>TopHat</a:t>
              </a:r>
              <a:r>
                <a:rPr lang="en-US" sz="1200" dirty="0">
                  <a:solidFill>
                    <a:schemeClr val="tx1"/>
                  </a:solidFill>
                </a:rPr>
                <a:t> alignment (genome)</a:t>
              </a:r>
            </a:p>
          </p:txBody>
        </p:sp>
        <p:sp>
          <p:nvSpPr>
            <p:cNvPr id="25629" name="TextBox 12"/>
            <p:cNvSpPr txBox="1">
              <a:spLocks noChangeArrowheads="1"/>
            </p:cNvSpPr>
            <p:nvPr/>
          </p:nvSpPr>
          <p:spPr bwMode="auto">
            <a:xfrm>
              <a:off x="1978694" y="1818692"/>
              <a:ext cx="124315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 b="1"/>
                <a:t>Read alignment</a:t>
              </a:r>
            </a:p>
          </p:txBody>
        </p:sp>
      </p:grpSp>
      <p:grpSp>
        <p:nvGrpSpPr>
          <p:cNvPr id="25606" name="Group 18"/>
          <p:cNvGrpSpPr>
            <a:grpSpLocks/>
          </p:cNvGrpSpPr>
          <p:nvPr/>
        </p:nvGrpSpPr>
        <p:grpSpPr bwMode="auto">
          <a:xfrm>
            <a:off x="3419475" y="2466975"/>
            <a:ext cx="1657350" cy="1393825"/>
            <a:chOff x="3563889" y="1818692"/>
            <a:chExt cx="1656184" cy="1394284"/>
          </a:xfrm>
        </p:grpSpPr>
        <p:sp>
          <p:nvSpPr>
            <p:cNvPr id="9" name="Rounded Rectangle 8"/>
            <p:cNvSpPr/>
            <p:nvPr/>
          </p:nvSpPr>
          <p:spPr>
            <a:xfrm>
              <a:off x="3708250" y="2493602"/>
              <a:ext cx="1367462" cy="719374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>
                  <a:solidFill>
                    <a:schemeClr val="tx1"/>
                  </a:solidFill>
                </a:rPr>
                <a:t>Cufflinks</a:t>
              </a:r>
            </a:p>
          </p:txBody>
        </p:sp>
        <p:sp>
          <p:nvSpPr>
            <p:cNvPr id="25627" name="TextBox 13"/>
            <p:cNvSpPr txBox="1">
              <a:spLocks noChangeArrowheads="1"/>
            </p:cNvSpPr>
            <p:nvPr/>
          </p:nvSpPr>
          <p:spPr bwMode="auto">
            <a:xfrm>
              <a:off x="3563889" y="1818692"/>
              <a:ext cx="165618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 b="1"/>
                <a:t>Transcript compilation</a:t>
              </a:r>
            </a:p>
          </p:txBody>
        </p:sp>
      </p:grpSp>
      <p:grpSp>
        <p:nvGrpSpPr>
          <p:cNvPr id="25607" name="Group 19"/>
          <p:cNvGrpSpPr>
            <a:grpSpLocks/>
          </p:cNvGrpSpPr>
          <p:nvPr/>
        </p:nvGrpSpPr>
        <p:grpSpPr bwMode="auto">
          <a:xfrm>
            <a:off x="5076825" y="2466975"/>
            <a:ext cx="1655763" cy="1393825"/>
            <a:chOff x="5148064" y="1818692"/>
            <a:chExt cx="1656184" cy="1394284"/>
          </a:xfrm>
        </p:grpSpPr>
        <p:sp>
          <p:nvSpPr>
            <p:cNvPr id="10" name="Rounded Rectangle 9"/>
            <p:cNvSpPr/>
            <p:nvPr/>
          </p:nvSpPr>
          <p:spPr>
            <a:xfrm>
              <a:off x="5292564" y="2493602"/>
              <a:ext cx="1367185" cy="719374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>
                  <a:solidFill>
                    <a:schemeClr val="tx1"/>
                  </a:solidFill>
                </a:rPr>
                <a:t>Cufflinks (</a:t>
              </a:r>
              <a:r>
                <a:rPr lang="en-US" sz="1200" dirty="0" err="1">
                  <a:solidFill>
                    <a:schemeClr val="tx1"/>
                  </a:solidFill>
                </a:rPr>
                <a:t>cuffmerge</a:t>
              </a:r>
              <a:r>
                <a:rPr lang="en-US" sz="1200" dirty="0">
                  <a:solidFill>
                    <a:schemeClr val="tx1"/>
                  </a:solidFill>
                </a:rPr>
                <a:t>)</a:t>
              </a:r>
            </a:p>
          </p:txBody>
        </p:sp>
        <p:sp>
          <p:nvSpPr>
            <p:cNvPr id="25625" name="TextBox 14"/>
            <p:cNvSpPr txBox="1">
              <a:spLocks noChangeArrowheads="1"/>
            </p:cNvSpPr>
            <p:nvPr/>
          </p:nvSpPr>
          <p:spPr bwMode="auto">
            <a:xfrm>
              <a:off x="5148064" y="1818692"/>
              <a:ext cx="165618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 b="1"/>
                <a:t>Gene identification</a:t>
              </a:r>
            </a:p>
          </p:txBody>
        </p:sp>
      </p:grpSp>
      <p:sp>
        <p:nvSpPr>
          <p:cNvPr id="11" name="Rounded Rectangle 10"/>
          <p:cNvSpPr/>
          <p:nvPr/>
        </p:nvSpPr>
        <p:spPr bwMode="auto">
          <a:xfrm>
            <a:off x="6911975" y="3141663"/>
            <a:ext cx="1439863" cy="71913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 err="1">
                <a:solidFill>
                  <a:schemeClr val="tx1"/>
                </a:solidFill>
              </a:rPr>
              <a:t>Cuffdiff</a:t>
            </a:r>
            <a:endParaRPr lang="en-US" sz="12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(A:B comparison)</a:t>
            </a:r>
          </a:p>
        </p:txBody>
      </p:sp>
      <p:sp>
        <p:nvSpPr>
          <p:cNvPr id="25609" name="TextBox 15"/>
          <p:cNvSpPr txBox="1">
            <a:spLocks noChangeArrowheads="1"/>
          </p:cNvSpPr>
          <p:nvPr/>
        </p:nvSpPr>
        <p:spPr bwMode="auto">
          <a:xfrm>
            <a:off x="6804025" y="2466975"/>
            <a:ext cx="16557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b="1"/>
              <a:t>Alternative expression</a:t>
            </a:r>
          </a:p>
        </p:txBody>
      </p:sp>
      <p:sp>
        <p:nvSpPr>
          <p:cNvPr id="12" name="Rounded Rectangle 11"/>
          <p:cNvSpPr/>
          <p:nvPr/>
        </p:nvSpPr>
        <p:spPr bwMode="auto">
          <a:xfrm>
            <a:off x="6948488" y="4437063"/>
            <a:ext cx="1366837" cy="71913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 err="1">
                <a:solidFill>
                  <a:schemeClr val="tx1"/>
                </a:solidFill>
              </a:rPr>
              <a:t>CummRbund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24" name="Straight Arrow Connector 23"/>
          <p:cNvCxnSpPr>
            <a:stCxn id="3" idx="3"/>
            <a:endCxn id="8" idx="1"/>
          </p:cNvCxnSpPr>
          <p:nvPr/>
        </p:nvCxnSpPr>
        <p:spPr>
          <a:xfrm>
            <a:off x="1619250" y="3500438"/>
            <a:ext cx="29686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8" idx="3"/>
            <a:endCxn id="9" idx="1"/>
          </p:cNvCxnSpPr>
          <p:nvPr/>
        </p:nvCxnSpPr>
        <p:spPr>
          <a:xfrm>
            <a:off x="3284538" y="3500438"/>
            <a:ext cx="2794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9" idx="3"/>
            <a:endCxn id="10" idx="1"/>
          </p:cNvCxnSpPr>
          <p:nvPr/>
        </p:nvCxnSpPr>
        <p:spPr>
          <a:xfrm>
            <a:off x="4932363" y="3500438"/>
            <a:ext cx="28733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0" idx="3"/>
            <a:endCxn id="11" idx="1"/>
          </p:cNvCxnSpPr>
          <p:nvPr/>
        </p:nvCxnSpPr>
        <p:spPr>
          <a:xfrm>
            <a:off x="6588125" y="3500438"/>
            <a:ext cx="32385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11" idx="2"/>
            <a:endCxn id="12" idx="0"/>
          </p:cNvCxnSpPr>
          <p:nvPr/>
        </p:nvCxnSpPr>
        <p:spPr>
          <a:xfrm>
            <a:off x="7632700" y="3860800"/>
            <a:ext cx="0" cy="5762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 bwMode="auto">
          <a:xfrm>
            <a:off x="3563938" y="4437063"/>
            <a:ext cx="1368425" cy="719137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Gene annotation </a:t>
            </a:r>
          </a:p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(.</a:t>
            </a:r>
            <a:r>
              <a:rPr lang="en-US" sz="1200" dirty="0" err="1">
                <a:solidFill>
                  <a:schemeClr val="tx1"/>
                </a:solidFill>
              </a:rPr>
              <a:t>gtf</a:t>
            </a:r>
            <a:r>
              <a:rPr lang="en-US" sz="1200" dirty="0">
                <a:solidFill>
                  <a:schemeClr val="tx1"/>
                </a:solidFill>
              </a:rPr>
              <a:t> file)</a:t>
            </a:r>
          </a:p>
        </p:txBody>
      </p:sp>
      <p:sp>
        <p:nvSpPr>
          <p:cNvPr id="34" name="Rounded Rectangle 33"/>
          <p:cNvSpPr/>
          <p:nvPr/>
        </p:nvSpPr>
        <p:spPr bwMode="auto">
          <a:xfrm>
            <a:off x="1908175" y="4437063"/>
            <a:ext cx="1368425" cy="719137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Reference genome</a:t>
            </a:r>
          </a:p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(.</a:t>
            </a:r>
            <a:r>
              <a:rPr lang="en-US" sz="1200" dirty="0" err="1">
                <a:solidFill>
                  <a:schemeClr val="tx1"/>
                </a:solidFill>
              </a:rPr>
              <a:t>fa</a:t>
            </a:r>
            <a:r>
              <a:rPr lang="en-US" sz="1200" dirty="0">
                <a:solidFill>
                  <a:schemeClr val="tx1"/>
                </a:solidFill>
              </a:rPr>
              <a:t> file)</a:t>
            </a:r>
          </a:p>
        </p:txBody>
      </p:sp>
      <p:sp>
        <p:nvSpPr>
          <p:cNvPr id="35" name="Rounded Rectangle 34"/>
          <p:cNvSpPr/>
          <p:nvPr/>
        </p:nvSpPr>
        <p:spPr bwMode="auto">
          <a:xfrm>
            <a:off x="250825" y="4437063"/>
            <a:ext cx="1368425" cy="719137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Raw sequence data</a:t>
            </a:r>
          </a:p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(.</a:t>
            </a:r>
            <a:r>
              <a:rPr lang="en-US" sz="1200" dirty="0" err="1">
                <a:solidFill>
                  <a:schemeClr val="tx1"/>
                </a:solidFill>
              </a:rPr>
              <a:t>fastq</a:t>
            </a:r>
            <a:r>
              <a:rPr lang="en-US" sz="1200" dirty="0">
                <a:solidFill>
                  <a:schemeClr val="tx1"/>
                </a:solidFill>
              </a:rPr>
              <a:t> files)</a:t>
            </a:r>
          </a:p>
        </p:txBody>
      </p:sp>
      <p:cxnSp>
        <p:nvCxnSpPr>
          <p:cNvPr id="37" name="Straight Arrow Connector 36"/>
          <p:cNvCxnSpPr>
            <a:stCxn id="35" idx="0"/>
            <a:endCxn id="3" idx="2"/>
          </p:cNvCxnSpPr>
          <p:nvPr/>
        </p:nvCxnSpPr>
        <p:spPr>
          <a:xfrm flipH="1" flipV="1">
            <a:off x="935038" y="3860800"/>
            <a:ext cx="0" cy="5762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34" idx="0"/>
            <a:endCxn id="8" idx="2"/>
          </p:cNvCxnSpPr>
          <p:nvPr/>
        </p:nvCxnSpPr>
        <p:spPr>
          <a:xfrm flipV="1">
            <a:off x="2592388" y="3860800"/>
            <a:ext cx="7937" cy="5762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31" idx="0"/>
            <a:endCxn id="9" idx="2"/>
          </p:cNvCxnSpPr>
          <p:nvPr/>
        </p:nvCxnSpPr>
        <p:spPr>
          <a:xfrm flipV="1">
            <a:off x="4248150" y="3860800"/>
            <a:ext cx="0" cy="5762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622" name="TextBox 3"/>
          <p:cNvSpPr txBox="1">
            <a:spLocks noChangeArrowheads="1"/>
          </p:cNvSpPr>
          <p:nvPr/>
        </p:nvSpPr>
        <p:spPr bwMode="auto">
          <a:xfrm>
            <a:off x="2192338" y="5424488"/>
            <a:ext cx="7239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/>
              <a:t>Inputs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3348038" y="2276475"/>
            <a:ext cx="5184775" cy="1800225"/>
          </a:xfrm>
          <a:prstGeom prst="roundRect">
            <a:avLst/>
          </a:prstGeom>
          <a:gradFill flip="none" rotWithShape="1">
            <a:gsLst>
              <a:gs pos="0">
                <a:schemeClr val="dk1">
                  <a:tint val="50000"/>
                  <a:satMod val="300000"/>
                  <a:alpha val="13000"/>
                </a:schemeClr>
              </a:gs>
              <a:gs pos="35000">
                <a:schemeClr val="dk1">
                  <a:tint val="37000"/>
                  <a:satMod val="300000"/>
                  <a:alpha val="13000"/>
                </a:schemeClr>
              </a:gs>
              <a:gs pos="100000">
                <a:schemeClr val="dk1">
                  <a:tint val="15000"/>
                  <a:satMod val="350000"/>
                  <a:alpha val="13000"/>
                </a:schemeClr>
              </a:gs>
            </a:gsLst>
            <a:lin ang="16200000" scaled="1"/>
            <a:tileRect/>
          </a:gradFill>
          <a:ln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76200" cmpd="sng">
                <a:noFill/>
                <a:prstDash val="dot"/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969077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152400" y="-26988"/>
            <a:ext cx="8839200" cy="1143001"/>
          </a:xfrm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</a:rPr>
              <a:t>What if I don’t have a reference genome for my species?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 smtClean="0"/>
              <a:t>Have you considered sequencing the genome of your species?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 smtClean="0"/>
              <a:t>If that is not practical or you simply prefer a transcript discovery approach that does not rely on prior knowledge of the genome or transcriptome there are some tools available ...</a:t>
            </a:r>
          </a:p>
          <a:p>
            <a:pPr lvl="1">
              <a:defRPr/>
            </a:pPr>
            <a:r>
              <a:rPr lang="en-US" dirty="0" smtClean="0"/>
              <a:t>Unfortunately de novo transcriptome assembly is beyond the scope of this workshop</a:t>
            </a:r>
          </a:p>
          <a:p>
            <a:pPr lvl="1">
              <a:defRPr/>
            </a:pPr>
            <a:r>
              <a:rPr lang="en-US" dirty="0" smtClean="0"/>
              <a:t>The good news is that the skills you learn here will help you figure out how to install and run those tools yourself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1483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152400" y="-26988"/>
            <a:ext cx="8839200" cy="1143001"/>
          </a:xfrm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</a:rPr>
              <a:t>Methods to study splicing by RNA-seq</a:t>
            </a:r>
          </a:p>
        </p:txBody>
      </p:sp>
      <p:pic>
        <p:nvPicPr>
          <p:cNvPr id="27650" name="Content Placeholder 3" descr="RNAseqToolsForAlternativeSplicing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" t="24612" r="51976" b="53220"/>
          <a:stretch>
            <a:fillRect/>
          </a:stretch>
        </p:blipFill>
        <p:spPr>
          <a:xfrm>
            <a:off x="395288" y="1412875"/>
            <a:ext cx="7777162" cy="4044950"/>
          </a:xfrm>
        </p:spPr>
      </p:pic>
      <p:sp>
        <p:nvSpPr>
          <p:cNvPr id="27651" name="TextBox 4"/>
          <p:cNvSpPr txBox="1">
            <a:spLocks noChangeArrowheads="1"/>
          </p:cNvSpPr>
          <p:nvPr/>
        </p:nvSpPr>
        <p:spPr bwMode="auto">
          <a:xfrm>
            <a:off x="533400" y="5876925"/>
            <a:ext cx="8070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hlinkClick r:id="rId3"/>
              </a:rPr>
              <a:t>http://www.rna-seqblog.com/data-analysis/splicing-junction/methods-to-study-splicing-from-rna-seq/</a:t>
            </a:r>
            <a:endParaRPr lang="en-US" sz="1400"/>
          </a:p>
          <a:p>
            <a:pPr eaLnBrk="1" hangingPunct="1"/>
            <a:r>
              <a:rPr lang="en-US" sz="1400">
                <a:hlinkClick r:id="rId4"/>
              </a:rPr>
              <a:t>http://arxiv.org/ftp/arxiv/papers/1304/1304.5952.pdf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41833773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Content Placeholder 3"/>
          <p:cNvSpPr>
            <a:spLocks noGrp="1"/>
          </p:cNvSpPr>
          <p:nvPr>
            <p:ph idx="1"/>
          </p:nvPr>
        </p:nvSpPr>
        <p:spPr>
          <a:xfrm>
            <a:off x="0" y="0"/>
            <a:ext cx="9144000" cy="2535238"/>
          </a:xfrm>
          <a:solidFill>
            <a:schemeClr val="tx1"/>
          </a:solidFill>
        </p:spPr>
        <p:txBody>
          <a:bodyPr anchor="ctr"/>
          <a:lstStyle/>
          <a:p>
            <a:pPr algn="ctr">
              <a:buFont typeface="Arial" charset="0"/>
              <a:buNone/>
            </a:pPr>
            <a:r>
              <a:rPr lang="en-US" sz="4400" dirty="0" smtClean="0">
                <a:solidFill>
                  <a:schemeClr val="bg1"/>
                </a:solidFill>
                <a:latin typeface="Calibri" charset="0"/>
                <a:ea typeface="ＭＳ Ｐゴシック" charset="0"/>
              </a:rPr>
              <a:t>We </a:t>
            </a:r>
            <a:r>
              <a:rPr lang="en-US" sz="4400" dirty="0">
                <a:solidFill>
                  <a:schemeClr val="bg1"/>
                </a:solidFill>
                <a:latin typeface="Calibri" charset="0"/>
                <a:ea typeface="ＭＳ Ｐゴシック" charset="0"/>
              </a:rPr>
              <a:t>are on a Coffee Break &amp; Networking Session</a:t>
            </a:r>
          </a:p>
        </p:txBody>
      </p:sp>
      <p:pic>
        <p:nvPicPr>
          <p:cNvPr id="2" name="Picture 1" descr="bioinformatics-ca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397" y="3800015"/>
            <a:ext cx="2823006" cy="121316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Slide Number Placeholder 1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06D23BA9-5070-0648-A3DA-E6039966856F}" type="slidenum">
              <a:rPr lang="en-US" sz="1200"/>
              <a:pPr algn="r"/>
              <a:t>2</a:t>
            </a:fld>
            <a:endParaRPr lang="en-US" sz="1200"/>
          </a:p>
        </p:txBody>
      </p:sp>
      <p:sp>
        <p:nvSpPr>
          <p:cNvPr id="10242" name="Date Placeholder 2"/>
          <p:cNvSpPr txBox="1">
            <a:spLocks noGrp="1"/>
          </p:cNvSpPr>
          <p:nvPr/>
        </p:nvSpPr>
        <p:spPr bwMode="auto">
          <a:xfrm>
            <a:off x="762000" y="624840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/>
              <a:t>Module #: Title of Module</a:t>
            </a:r>
          </a:p>
        </p:txBody>
      </p:sp>
      <p:sp>
        <p:nvSpPr>
          <p:cNvPr id="10243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pic>
        <p:nvPicPr>
          <p:cNvPr id="10244" name="Content Placeholder 9" descr="Picture 1.png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73025"/>
            <a:ext cx="6858000" cy="6734175"/>
          </a:xfrm>
        </p:spPr>
      </p:pic>
      <p:sp>
        <p:nvSpPr>
          <p:cNvPr id="10245" name="Slide Number Placeholder 3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endParaRPr lang="en-US" sz="120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/>
          <p:cNvSpPr/>
          <p:nvPr/>
        </p:nvSpPr>
        <p:spPr>
          <a:xfrm>
            <a:off x="0" y="2514600"/>
            <a:ext cx="6172200" cy="4343400"/>
          </a:xfrm>
          <a:prstGeom prst="rect">
            <a:avLst/>
          </a:prstGeom>
          <a:solidFill>
            <a:schemeClr val="accent1">
              <a:alpha val="1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chemeClr val="tx1"/>
              </a:solidFill>
              <a:latin typeface="Calibri" charset="0"/>
              <a:ea typeface="ＭＳ Ｐゴシック" charset="0"/>
              <a:cs typeface="Calibri" charset="0"/>
            </a:endParaRPr>
          </a:p>
        </p:txBody>
      </p:sp>
      <p:sp>
        <p:nvSpPr>
          <p:cNvPr id="11266" name="Title 1"/>
          <p:cNvSpPr txBox="1">
            <a:spLocks/>
          </p:cNvSpPr>
          <p:nvPr/>
        </p:nvSpPr>
        <p:spPr bwMode="auto">
          <a:xfrm>
            <a:off x="60325" y="365125"/>
            <a:ext cx="6019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2000" dirty="0">
                <a:solidFill>
                  <a:schemeClr val="bg1"/>
                </a:solidFill>
                <a:latin typeface="Calibri" charset="0"/>
                <a:cs typeface="Segoe UI" charset="0"/>
              </a:rPr>
              <a:t>Module </a:t>
            </a:r>
            <a:r>
              <a:rPr lang="en-US" sz="2000" dirty="0" smtClean="0">
                <a:solidFill>
                  <a:schemeClr val="bg1"/>
                </a:solidFill>
                <a:latin typeface="Calibri" charset="0"/>
                <a:cs typeface="Segoe UI" charset="0"/>
              </a:rPr>
              <a:t>4</a:t>
            </a:r>
            <a:br>
              <a:rPr lang="en-US" sz="2000" dirty="0" smtClean="0">
                <a:solidFill>
                  <a:schemeClr val="bg1"/>
                </a:solidFill>
                <a:latin typeface="Calibri" charset="0"/>
                <a:cs typeface="Segoe UI" charset="0"/>
              </a:rPr>
            </a:br>
            <a:r>
              <a:rPr lang="en-US" sz="2000" dirty="0" smtClean="0">
                <a:solidFill>
                  <a:schemeClr val="bg1"/>
                </a:solidFill>
                <a:latin typeface="Calibri" charset="0"/>
                <a:cs typeface="Segoe UI" charset="0"/>
              </a:rPr>
              <a:t>Isoform </a:t>
            </a:r>
            <a:r>
              <a:rPr lang="en-US" sz="2000" dirty="0">
                <a:solidFill>
                  <a:schemeClr val="bg1"/>
                </a:solidFill>
                <a:latin typeface="Calibri" charset="0"/>
                <a:cs typeface="Segoe UI" charset="0"/>
              </a:rPr>
              <a:t>discovery and alternative expression (lecture)</a:t>
            </a:r>
            <a:endParaRPr lang="en-US" sz="1800" b="1" dirty="0">
              <a:solidFill>
                <a:schemeClr val="bg1"/>
              </a:solidFill>
              <a:latin typeface="Calibri" charset="0"/>
              <a:cs typeface="Segoe UI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971600" y="1412776"/>
            <a:ext cx="5181599" cy="936104"/>
          </a:xfrm>
          <a:prstGeom prst="rect">
            <a:avLst/>
          </a:prstGeom>
        </p:spPr>
        <p:txBody>
          <a:bodyPr anchor="ctr"/>
          <a:lstStyle>
            <a:lvl1pPr algn="r">
              <a:defRPr sz="3200" baseline="0">
                <a:solidFill>
                  <a:schemeClr val="bg1"/>
                </a:solidFill>
                <a:latin typeface="Adobe Jenson Pro" pitchFamily="18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1600" dirty="0">
                <a:latin typeface="Calibri"/>
                <a:cs typeface="Calibri"/>
              </a:rPr>
              <a:t>Malachi </a:t>
            </a:r>
            <a:r>
              <a:rPr lang="en-US" sz="1600" dirty="0" smtClean="0">
                <a:latin typeface="Calibri"/>
                <a:cs typeface="Calibri"/>
              </a:rPr>
              <a:t>Griffith &amp; </a:t>
            </a:r>
            <a:r>
              <a:rPr lang="en-US" sz="1600" dirty="0">
                <a:latin typeface="Calibri"/>
                <a:cs typeface="Calibri"/>
              </a:rPr>
              <a:t>Obi Griffith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600" dirty="0">
                <a:ln w="1270">
                  <a:solidFill>
                    <a:schemeClr val="tx1">
                      <a:alpha val="38000"/>
                    </a:schemeClr>
                  </a:solidFill>
                </a:ln>
                <a:latin typeface="Calibri"/>
                <a:cs typeface="Calibri"/>
              </a:rPr>
              <a:t>Informatics for RNA-seq Analysis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400" dirty="0">
                <a:ln w="1270">
                  <a:solidFill>
                    <a:schemeClr val="tx1">
                      <a:alpha val="38000"/>
                    </a:schemeClr>
                  </a:solidFill>
                </a:ln>
                <a:latin typeface="Calibri"/>
                <a:cs typeface="Calibri"/>
              </a:rPr>
              <a:t>June 8-9, 2015</a:t>
            </a:r>
          </a:p>
        </p:txBody>
      </p:sp>
      <p:pic>
        <p:nvPicPr>
          <p:cNvPr id="8" name="Picture 1" descr="RNA-Seq-alignme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636838"/>
            <a:ext cx="4248150" cy="406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bioinformatics-ca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4223713"/>
            <a:ext cx="2339752" cy="10054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/>
          <p:cNvSpPr>
            <a:spLocks noGrp="1"/>
          </p:cNvSpPr>
          <p:nvPr>
            <p:ph type="title"/>
          </p:nvPr>
        </p:nvSpPr>
        <p:spPr>
          <a:xfrm>
            <a:off x="152400" y="-26988"/>
            <a:ext cx="8839200" cy="1143001"/>
          </a:xfrm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</a:rPr>
              <a:t>Learning objectives of the course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/>
              <a:t>Module </a:t>
            </a:r>
            <a:r>
              <a:rPr lang="en-US" dirty="0" smtClean="0"/>
              <a:t>0: </a:t>
            </a:r>
            <a:r>
              <a:rPr lang="en-US" dirty="0"/>
              <a:t>Introduction to cloud </a:t>
            </a:r>
            <a:r>
              <a:rPr lang="en-US" dirty="0" smtClean="0"/>
              <a:t>computing</a:t>
            </a:r>
          </a:p>
          <a:p>
            <a:pPr>
              <a:defRPr/>
            </a:pPr>
            <a:r>
              <a:rPr lang="en-US" dirty="0" smtClean="0"/>
              <a:t>Module 1: </a:t>
            </a:r>
            <a:r>
              <a:rPr lang="en-US" dirty="0"/>
              <a:t>Introduction to RNA sequencing</a:t>
            </a:r>
          </a:p>
          <a:p>
            <a:pPr>
              <a:defRPr/>
            </a:pPr>
            <a:r>
              <a:rPr lang="en-US" dirty="0"/>
              <a:t>Module </a:t>
            </a:r>
            <a:r>
              <a:rPr lang="en-US" dirty="0" smtClean="0"/>
              <a:t>2: </a:t>
            </a:r>
            <a:r>
              <a:rPr lang="en-US" dirty="0"/>
              <a:t>RNA-seq alignment and visualization</a:t>
            </a:r>
          </a:p>
          <a:p>
            <a:pPr>
              <a:defRPr/>
            </a:pPr>
            <a:r>
              <a:rPr lang="en-US" dirty="0"/>
              <a:t>Module </a:t>
            </a:r>
            <a:r>
              <a:rPr lang="en-US" dirty="0" smtClean="0"/>
              <a:t>3: </a:t>
            </a:r>
            <a:r>
              <a:rPr lang="en-US" dirty="0"/>
              <a:t>Expression and Differential Expression</a:t>
            </a:r>
          </a:p>
          <a:p>
            <a:pPr>
              <a:defRPr/>
            </a:pPr>
            <a:r>
              <a:rPr lang="en-US" b="1" dirty="0"/>
              <a:t>Module </a:t>
            </a:r>
            <a:r>
              <a:rPr lang="en-US" b="1" dirty="0" smtClean="0"/>
              <a:t>4: </a:t>
            </a:r>
            <a:r>
              <a:rPr lang="en-US" b="1" dirty="0"/>
              <a:t>Isoform discovery and alternative expression</a:t>
            </a:r>
          </a:p>
          <a:p>
            <a:pPr marL="0" indent="0">
              <a:buFont typeface="Arial" charset="0"/>
              <a:buNone/>
              <a:defRPr/>
            </a:pPr>
            <a:endParaRPr lang="en-US" dirty="0"/>
          </a:p>
          <a:p>
            <a:pPr>
              <a:defRPr/>
            </a:pPr>
            <a:r>
              <a:rPr lang="en-US" dirty="0" smtClean="0"/>
              <a:t>Tutorials</a:t>
            </a:r>
          </a:p>
          <a:p>
            <a:pPr lvl="1">
              <a:defRPr/>
            </a:pPr>
            <a:r>
              <a:rPr lang="en-US" dirty="0" smtClean="0">
                <a:latin typeface="Calibri" charset="0"/>
                <a:ea typeface="ＭＳ Ｐゴシック" charset="0"/>
              </a:rPr>
              <a:t>Provide </a:t>
            </a:r>
            <a:r>
              <a:rPr lang="en-US" dirty="0">
                <a:latin typeface="Calibri" charset="0"/>
                <a:ea typeface="ＭＳ Ｐゴシック" charset="0"/>
              </a:rPr>
              <a:t>a working example of an RNA-</a:t>
            </a:r>
            <a:r>
              <a:rPr lang="en-US" dirty="0" err="1">
                <a:latin typeface="Calibri" charset="0"/>
                <a:ea typeface="ＭＳ Ｐゴシック" charset="0"/>
              </a:rPr>
              <a:t>seq</a:t>
            </a:r>
            <a:r>
              <a:rPr lang="en-US" dirty="0">
                <a:latin typeface="Calibri" charset="0"/>
                <a:ea typeface="ＭＳ Ｐゴシック" charset="0"/>
              </a:rPr>
              <a:t> analysis </a:t>
            </a:r>
            <a:r>
              <a:rPr lang="en-US" dirty="0" smtClean="0">
                <a:latin typeface="Calibri" charset="0"/>
                <a:ea typeface="ＭＳ Ｐゴシック" charset="0"/>
              </a:rPr>
              <a:t>pipeline</a:t>
            </a:r>
          </a:p>
          <a:p>
            <a:pPr lvl="1">
              <a:defRPr/>
            </a:pPr>
            <a:r>
              <a:rPr lang="en-US" dirty="0">
                <a:latin typeface="Calibri" charset="0"/>
                <a:ea typeface="ＭＳ Ｐゴシック" charset="0"/>
              </a:rPr>
              <a:t>Run in a </a:t>
            </a:r>
            <a:r>
              <a:rPr lang="ja-JP" altLang="en-US" dirty="0">
                <a:latin typeface="Calibri" charset="0"/>
                <a:ea typeface="ＭＳ Ｐゴシック" charset="0"/>
              </a:rPr>
              <a:t>‘</a:t>
            </a:r>
            <a:r>
              <a:rPr lang="en-US" altLang="ja-JP" dirty="0">
                <a:latin typeface="Calibri" charset="0"/>
                <a:ea typeface="ＭＳ Ｐゴシック" charset="0"/>
              </a:rPr>
              <a:t>reasonable</a:t>
            </a:r>
            <a:r>
              <a:rPr lang="ja-JP" altLang="en-US" dirty="0">
                <a:latin typeface="Calibri" charset="0"/>
                <a:ea typeface="ＭＳ Ｐゴシック" charset="0"/>
              </a:rPr>
              <a:t>’</a:t>
            </a:r>
            <a:r>
              <a:rPr lang="en-US" altLang="ja-JP" dirty="0">
                <a:latin typeface="Calibri" charset="0"/>
                <a:ea typeface="ＭＳ Ｐゴシック" charset="0"/>
              </a:rPr>
              <a:t> amount of time with modest computer </a:t>
            </a:r>
            <a:r>
              <a:rPr lang="en-US" altLang="ja-JP" dirty="0" smtClean="0">
                <a:latin typeface="Calibri" charset="0"/>
                <a:ea typeface="ＭＳ Ｐゴシック" charset="0"/>
              </a:rPr>
              <a:t>resources</a:t>
            </a:r>
          </a:p>
          <a:p>
            <a:pPr lvl="1">
              <a:defRPr/>
            </a:pPr>
            <a:r>
              <a:rPr lang="en-US" dirty="0">
                <a:latin typeface="Calibri" charset="0"/>
                <a:ea typeface="ＭＳ Ｐゴシック" charset="0"/>
              </a:rPr>
              <a:t>Self contained, self explanatory, </a:t>
            </a:r>
            <a:r>
              <a:rPr lang="en-US" dirty="0" smtClean="0">
                <a:latin typeface="Calibri" charset="0"/>
                <a:ea typeface="ＭＳ Ｐゴシック" charset="0"/>
              </a:rPr>
              <a:t>portable</a:t>
            </a:r>
            <a:endParaRPr lang="en-US" dirty="0"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465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title"/>
          </p:nvPr>
        </p:nvSpPr>
        <p:spPr>
          <a:xfrm>
            <a:off x="152400" y="115888"/>
            <a:ext cx="8839200" cy="1143000"/>
          </a:xfrm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</a:rPr>
              <a:t>Learning Objectives of Module</a:t>
            </a:r>
          </a:p>
        </p:txBody>
      </p:sp>
      <p:sp>
        <p:nvSpPr>
          <p:cNvPr id="133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</a:rPr>
              <a:t>Explore use of Cufflinks in reference annotation based transcript (RABT) assembly mode and ‘de novo’ assembly mode. 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Both modes require a reference genome sequence...</a:t>
            </a:r>
          </a:p>
        </p:txBody>
      </p:sp>
    </p:spTree>
    <p:extLst>
      <p:ext uri="{BB962C8B-B14F-4D97-AF65-F5344CB8AC3E}">
        <p14:creationId xmlns:p14="http://schemas.microsoft.com/office/powerpoint/2010/main" val="3784177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152400" y="116632"/>
            <a:ext cx="3411488" cy="1143001"/>
          </a:xfrm>
        </p:spPr>
        <p:txBody>
          <a:bodyPr/>
          <a:lstStyle/>
          <a:p>
            <a:r>
              <a:rPr lang="en-US" dirty="0">
                <a:latin typeface="Calibri" charset="0"/>
                <a:ea typeface="ＭＳ Ｐゴシック" charset="0"/>
              </a:rPr>
              <a:t>Review of gene expression</a:t>
            </a:r>
          </a:p>
        </p:txBody>
      </p:sp>
      <p:pic>
        <p:nvPicPr>
          <p:cNvPr id="3" name="Picture 2" descr="Figure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144" y="116632"/>
            <a:ext cx="4880312" cy="6102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765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152400" y="-26988"/>
            <a:ext cx="8839200" cy="1143001"/>
          </a:xfrm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</a:rPr>
              <a:t>Methods to study splicing by RNA-seq</a:t>
            </a:r>
          </a:p>
        </p:txBody>
      </p:sp>
      <p:pic>
        <p:nvPicPr>
          <p:cNvPr id="16386" name="Content Placeholder 3" descr="RNAseqToolsForAlternativeSplicing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" t="1907" r="5653" b="3806"/>
          <a:stretch>
            <a:fillRect/>
          </a:stretch>
        </p:blipFill>
        <p:spPr>
          <a:xfrm>
            <a:off x="2263775" y="981075"/>
            <a:ext cx="4608513" cy="4884738"/>
          </a:xfrm>
        </p:spPr>
      </p:pic>
      <p:sp>
        <p:nvSpPr>
          <p:cNvPr id="16387" name="TextBox 4"/>
          <p:cNvSpPr txBox="1">
            <a:spLocks noChangeArrowheads="1"/>
          </p:cNvSpPr>
          <p:nvPr/>
        </p:nvSpPr>
        <p:spPr bwMode="auto">
          <a:xfrm>
            <a:off x="533400" y="5876925"/>
            <a:ext cx="8070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hlinkClick r:id="rId3"/>
              </a:rPr>
              <a:t>http://www.rna-seqblog.com/data-analysis/splicing-junction/methods-to-study-splicing-from-rna-seq/</a:t>
            </a:r>
            <a:endParaRPr lang="en-US" sz="1400"/>
          </a:p>
          <a:p>
            <a:pPr eaLnBrk="1" hangingPunct="1"/>
            <a:r>
              <a:rPr lang="en-US" sz="1400">
                <a:hlinkClick r:id="rId4"/>
              </a:rPr>
              <a:t>http://arxiv.org/ftp/arxiv/papers/1304/1304.5952.pdf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585013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152400" y="-26988"/>
            <a:ext cx="8839200" cy="1143001"/>
          </a:xfrm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</a:rPr>
              <a:t>Useful resources and 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41438"/>
            <a:ext cx="8839200" cy="4724400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/>
              <a:t>Best approach to predict novel and alternative splicing events from RNA-seq </a:t>
            </a:r>
            <a:r>
              <a:rPr lang="en-US" dirty="0" smtClean="0"/>
              <a:t>data</a:t>
            </a:r>
          </a:p>
          <a:p>
            <a:pPr lvl="1">
              <a:defRPr/>
            </a:pPr>
            <a:r>
              <a:rPr lang="en-US" dirty="0">
                <a:hlinkClick r:id="rId2"/>
              </a:rPr>
              <a:t>http://www.biostars.org/p/68966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lvl="1">
              <a:defRPr/>
            </a:pPr>
            <a:r>
              <a:rPr lang="en-US" dirty="0">
                <a:hlinkClick r:id="rId3"/>
              </a:rPr>
              <a:t>http://www.biostars.org/p/62728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pPr>
              <a:defRPr/>
            </a:pPr>
            <a:r>
              <a:rPr lang="en-US" dirty="0"/>
              <a:t>Alternative splicing </a:t>
            </a:r>
            <a:r>
              <a:rPr lang="en-US" dirty="0" smtClean="0"/>
              <a:t>detection</a:t>
            </a:r>
          </a:p>
          <a:p>
            <a:pPr lvl="1">
              <a:defRPr/>
            </a:pPr>
            <a:r>
              <a:rPr lang="en-US" dirty="0">
                <a:hlinkClick r:id="rId4"/>
              </a:rPr>
              <a:t>http://www.biostars.org/p/65617</a:t>
            </a:r>
            <a:r>
              <a:rPr lang="en-US" dirty="0" smtClean="0">
                <a:hlinkClick r:id="rId4"/>
              </a:rPr>
              <a:t>/</a:t>
            </a:r>
            <a:endParaRPr lang="en-US" dirty="0" smtClean="0"/>
          </a:p>
          <a:p>
            <a:pPr lvl="1">
              <a:defRPr/>
            </a:pPr>
            <a:r>
              <a:rPr lang="en-US" dirty="0">
                <a:hlinkClick r:id="rId5"/>
              </a:rPr>
              <a:t>http://www.biostars.org/p/11695</a:t>
            </a:r>
            <a:r>
              <a:rPr lang="en-US" dirty="0" smtClean="0">
                <a:hlinkClick r:id="rId5"/>
              </a:rPr>
              <a:t>/</a:t>
            </a:r>
            <a:endParaRPr lang="en-US" dirty="0" smtClean="0"/>
          </a:p>
          <a:p>
            <a:pPr>
              <a:defRPr/>
            </a:pPr>
            <a:r>
              <a:rPr lang="en-US" dirty="0"/>
              <a:t>Identifying genes that express different isoforms in cancer </a:t>
            </a:r>
            <a:r>
              <a:rPr lang="en-US" dirty="0" err="1"/>
              <a:t>vs</a:t>
            </a:r>
            <a:r>
              <a:rPr lang="en-US" dirty="0"/>
              <a:t> normal RNA-seq data</a:t>
            </a:r>
          </a:p>
          <a:p>
            <a:pPr lvl="1">
              <a:defRPr/>
            </a:pPr>
            <a:r>
              <a:rPr lang="en-US" dirty="0">
                <a:hlinkClick r:id="rId6"/>
              </a:rPr>
              <a:t>http://www.biostars.org/p/50365</a:t>
            </a:r>
            <a:r>
              <a:rPr lang="en-US" dirty="0" smtClean="0">
                <a:hlinkClick r:id="rId6"/>
              </a:rPr>
              <a:t>/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Cufflinks </a:t>
            </a:r>
            <a:r>
              <a:rPr lang="en-US" dirty="0"/>
              <a:t>/ </a:t>
            </a:r>
            <a:r>
              <a:rPr lang="en-US" dirty="0" err="1"/>
              <a:t>Cuffdiff</a:t>
            </a:r>
            <a:r>
              <a:rPr lang="en-US" dirty="0"/>
              <a:t> Output - How are tests different</a:t>
            </a:r>
            <a:r>
              <a:rPr lang="en-US" dirty="0" smtClean="0"/>
              <a:t>?</a:t>
            </a:r>
          </a:p>
          <a:p>
            <a:pPr lvl="1">
              <a:defRPr/>
            </a:pPr>
            <a:r>
              <a:rPr lang="en-US" dirty="0">
                <a:hlinkClick r:id="rId7"/>
              </a:rPr>
              <a:t>http://www.biostars.org/p/13525</a:t>
            </a:r>
            <a:r>
              <a:rPr lang="en-US" dirty="0" smtClean="0">
                <a:hlinkClick r:id="rId7"/>
              </a:rPr>
              <a:t>/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Visualization </a:t>
            </a:r>
            <a:r>
              <a:rPr lang="en-US" dirty="0"/>
              <a:t>of </a:t>
            </a:r>
            <a:r>
              <a:rPr lang="en-US" dirty="0" smtClean="0"/>
              <a:t>alternative </a:t>
            </a:r>
            <a:r>
              <a:rPr lang="en-US" dirty="0"/>
              <a:t>splicing events using RNA-seq </a:t>
            </a:r>
            <a:r>
              <a:rPr lang="en-US" dirty="0" smtClean="0"/>
              <a:t>data</a:t>
            </a:r>
          </a:p>
          <a:p>
            <a:pPr lvl="1">
              <a:defRPr/>
            </a:pPr>
            <a:r>
              <a:rPr lang="en-US" dirty="0">
                <a:hlinkClick r:id="rId8"/>
              </a:rPr>
              <a:t>http://www.biostars.org/p/8979</a:t>
            </a:r>
            <a:r>
              <a:rPr lang="en-US" dirty="0" smtClean="0">
                <a:hlinkClick r:id="rId8"/>
              </a:rPr>
              <a:t>/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01433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152400" y="-26988"/>
            <a:ext cx="8839200" cy="1143001"/>
          </a:xfrm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</a:rPr>
              <a:t>Types of alternative expression - part 1</a:t>
            </a:r>
          </a:p>
        </p:txBody>
      </p:sp>
      <p:pic>
        <p:nvPicPr>
          <p:cNvPr id="18434" name="Content Placeholder 3" descr="Figure2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9" r="-1949" b="48083"/>
          <a:stretch>
            <a:fillRect/>
          </a:stretch>
        </p:blipFill>
        <p:spPr>
          <a:xfrm>
            <a:off x="1277938" y="1341438"/>
            <a:ext cx="7129462" cy="4611687"/>
          </a:xfrm>
        </p:spPr>
      </p:pic>
    </p:spTree>
    <p:extLst>
      <p:ext uri="{BB962C8B-B14F-4D97-AF65-F5344CB8AC3E}">
        <p14:creationId xmlns:p14="http://schemas.microsoft.com/office/powerpoint/2010/main" val="2047617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egoe UI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10036</TotalTime>
  <Words>599</Words>
  <Application>Microsoft Macintosh PowerPoint</Application>
  <PresentationFormat>On-screen Show (4:3)</PresentationFormat>
  <Paragraphs>82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Canadian Bioinformatics Workshops</vt:lpstr>
      <vt:lpstr>PowerPoint Presentation</vt:lpstr>
      <vt:lpstr>PowerPoint Presentation</vt:lpstr>
      <vt:lpstr>Learning objectives of the course</vt:lpstr>
      <vt:lpstr>Learning Objectives of Module</vt:lpstr>
      <vt:lpstr>Review of gene expression</vt:lpstr>
      <vt:lpstr>Methods to study splicing by RNA-seq</vt:lpstr>
      <vt:lpstr>Useful resources and discussion</vt:lpstr>
      <vt:lpstr>Types of alternative expression - part 1</vt:lpstr>
      <vt:lpstr>Types of alternative expression – part 2</vt:lpstr>
      <vt:lpstr>Sequencing methods for studying alternative isoforms</vt:lpstr>
      <vt:lpstr>Cufflinks alternative splicing tests</vt:lpstr>
      <vt:lpstr>Cufflinks alternative splicing tests</vt:lpstr>
      <vt:lpstr>PowerPoint Presentation</vt:lpstr>
      <vt:lpstr>Bowtie/Tophat/Cufflinks/Cuffdiff  RNA-seq Pipeline</vt:lpstr>
      <vt:lpstr>What if I don’t have a reference genome for my species?</vt:lpstr>
      <vt:lpstr>Methods to study splicing by RNA-seq</vt:lpstr>
      <vt:lpstr>PowerPoint Presentation</vt:lpstr>
    </vt:vector>
  </TitlesOfParts>
  <Company>Boston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Michael Stromberg</dc:creator>
  <cp:lastModifiedBy>Malachi Griffith</cp:lastModifiedBy>
  <cp:revision>658</cp:revision>
  <dcterms:created xsi:type="dcterms:W3CDTF">2010-04-21T18:53:51Z</dcterms:created>
  <dcterms:modified xsi:type="dcterms:W3CDTF">2015-06-02T00:40:44Z</dcterms:modified>
</cp:coreProperties>
</file>