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42" r:id="rId2"/>
    <p:sldId id="543" r:id="rId3"/>
    <p:sldId id="513" r:id="rId4"/>
    <p:sldId id="514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527" r:id="rId18"/>
    <p:sldId id="528" r:id="rId19"/>
    <p:sldId id="529" r:id="rId20"/>
    <p:sldId id="530" r:id="rId21"/>
    <p:sldId id="531" r:id="rId22"/>
    <p:sldId id="532" r:id="rId23"/>
    <p:sldId id="533" r:id="rId24"/>
    <p:sldId id="538" r:id="rId25"/>
    <p:sldId id="541" r:id="rId26"/>
    <p:sldId id="539" r:id="rId27"/>
    <p:sldId id="540" r:id="rId28"/>
    <p:sldId id="545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DE9121C1-E2BF-E745-B860-78422DD9843C}" type="datetime1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8E0C042-AF95-A94D-832D-10E1E8C54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6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35287995-21E9-BA49-A2F5-7D67D447DBDA}" type="datetime1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58FBEE90-0CDA-3447-B595-4F8759630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1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F8F477-1C66-7642-A3DF-D62E308FE274}" type="slidenum">
              <a:rPr lang="en-US" sz="1300">
                <a:latin typeface="Calibri" charset="0"/>
              </a:rPr>
              <a:pPr eaLnBrk="1" hangingPunct="1"/>
              <a:t>5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078982-65E0-D74B-8290-CAE56C8C911A}" type="slidenum">
              <a:rPr lang="en-US" sz="1300">
                <a:latin typeface="Calibri" charset="0"/>
              </a:rPr>
              <a:pPr eaLnBrk="1" hangingPunct="1"/>
              <a:t>22</a:t>
            </a:fld>
            <a:endParaRPr lang="en-US" sz="1300">
              <a:latin typeface="Calibri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ABE008-912B-BF46-9B27-77FA7D4FD07E}" type="slidenum">
              <a:rPr lang="en-US" sz="1300">
                <a:latin typeface="Calibri" charset="0"/>
              </a:rPr>
              <a:pPr eaLnBrk="1" hangingPunct="1"/>
              <a:t>23</a:t>
            </a:fld>
            <a:endParaRPr lang="en-US" sz="1300">
              <a:latin typeface="Calibri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F42F1B-9D7F-084C-98CF-CFED1A4AF441}" type="slidenum">
              <a:rPr lang="en-US" sz="1300">
                <a:latin typeface="Calibri" charset="0"/>
              </a:rPr>
              <a:pPr eaLnBrk="1" hangingPunct="1"/>
              <a:t>6</a:t>
            </a:fld>
            <a:endParaRPr lang="en-US" sz="130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E8601D-4A47-5645-9B6B-3F360C258DC7}" type="slidenum">
              <a:rPr lang="en-US" sz="1300">
                <a:latin typeface="Calibri" charset="0"/>
              </a:rPr>
              <a:pPr eaLnBrk="1" hangingPunct="1"/>
              <a:t>7</a:t>
            </a:fld>
            <a:endParaRPr lang="en-US" sz="1300">
              <a:latin typeface="Calibri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7944F4-F5C7-5E4C-83AD-FBAC8BD6727E}" type="slidenum">
              <a:rPr lang="en-US" sz="1300">
                <a:latin typeface="Calibri" charset="0"/>
              </a:rPr>
              <a:pPr eaLnBrk="1" hangingPunct="1"/>
              <a:t>8</a:t>
            </a:fld>
            <a:endParaRPr lang="en-US" sz="130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2D274C-6A4C-3642-A752-85F6FA955545}" type="slidenum">
              <a:rPr lang="en-US" sz="1300">
                <a:latin typeface="Calibri" charset="0"/>
              </a:rPr>
              <a:pPr eaLnBrk="1" hangingPunct="1"/>
              <a:t>9</a:t>
            </a:fld>
            <a:endParaRPr lang="en-US" sz="1300">
              <a:latin typeface="Calibri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06A3C7-404B-AB4E-A027-2C72448AD7C0}" type="slidenum">
              <a:rPr lang="en-US" sz="1300">
                <a:latin typeface="Calibri" charset="0"/>
              </a:rPr>
              <a:pPr eaLnBrk="1" hangingPunct="1"/>
              <a:t>10</a:t>
            </a:fld>
            <a:endParaRPr lang="en-US" sz="1300">
              <a:latin typeface="Calibri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A3F428-FFD0-9B48-B3EB-B3ADDF093787}" type="slidenum">
              <a:rPr lang="en-US" sz="1300">
                <a:latin typeface="Calibri" charset="0"/>
              </a:rPr>
              <a:pPr eaLnBrk="1" hangingPunct="1"/>
              <a:t>18</a:t>
            </a:fld>
            <a:endParaRPr lang="en-US" sz="1300">
              <a:latin typeface="Calibri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EA7C15-AE53-4748-B00A-0F58CCD81A12}" type="slidenum">
              <a:rPr lang="en-US" sz="1300">
                <a:latin typeface="Calibri" charset="0"/>
              </a:rPr>
              <a:pPr eaLnBrk="1" hangingPunct="1"/>
              <a:t>19</a:t>
            </a:fld>
            <a:endParaRPr lang="en-US" sz="1300">
              <a:latin typeface="Calibri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6BF016-1E7C-3C4A-993E-737B795E1553}" type="slidenum">
              <a:rPr lang="en-US" sz="1300">
                <a:latin typeface="Calibri" charset="0"/>
              </a:rPr>
              <a:pPr eaLnBrk="1" hangingPunct="1"/>
              <a:t>21</a:t>
            </a:fld>
            <a:endParaRPr lang="en-US" sz="1300">
              <a:latin typeface="Calibri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1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429375"/>
            <a:ext cx="6705600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 smtClean="0">
                <a:cs typeface="Arial" charset="0"/>
              </a:rPr>
              <a:t>bio</a:t>
            </a:r>
            <a:r>
              <a:rPr lang="en-US" dirty="0" err="1" smtClean="0">
                <a:cs typeface="Arial" charset="0"/>
              </a:rPr>
              <a:t>informatics</a:t>
            </a:r>
            <a:r>
              <a:rPr lang="en-US" sz="1400" dirty="0" err="1" smtClean="0">
                <a:cs typeface="Arial" charset="0"/>
              </a:rPr>
              <a:t>.ca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0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" y="6429375"/>
            <a:ext cx="6705600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 smtClean="0">
                <a:cs typeface="Arial" charset="0"/>
              </a:rPr>
              <a:t>bio</a:t>
            </a:r>
            <a:r>
              <a:rPr lang="en-US" dirty="0" err="1" smtClean="0">
                <a:cs typeface="Arial" charset="0"/>
              </a:rPr>
              <a:t>informatics</a:t>
            </a:r>
            <a:r>
              <a:rPr lang="en-US" sz="1400" dirty="0" err="1" smtClean="0">
                <a:cs typeface="Arial" charset="0"/>
              </a:rPr>
              <a:t>.ca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5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" y="6429375"/>
            <a:ext cx="67056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 smtClean="0">
                <a:cs typeface="Arial" charset="0"/>
              </a:rPr>
              <a:t>bio</a:t>
            </a:r>
            <a:r>
              <a:rPr lang="en-US" dirty="0" err="1" smtClean="0">
                <a:cs typeface="Arial" charset="0"/>
              </a:rPr>
              <a:t>informatics</a:t>
            </a:r>
            <a:r>
              <a:rPr lang="en-US" sz="1400" dirty="0" err="1" smtClean="0">
                <a:cs typeface="Arial" charset="0"/>
              </a:rPr>
              <a:t>.ca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429375"/>
            <a:ext cx="67056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 smtClean="0">
                <a:cs typeface="Arial" charset="0"/>
              </a:rPr>
              <a:t>bio</a:t>
            </a:r>
            <a:r>
              <a:rPr lang="en-US" dirty="0" err="1" smtClean="0">
                <a:cs typeface="Arial" charset="0"/>
              </a:rPr>
              <a:t>informatics</a:t>
            </a:r>
            <a:r>
              <a:rPr lang="en-US" sz="1400" dirty="0" err="1" smtClean="0">
                <a:cs typeface="Arial" charset="0"/>
              </a:rPr>
              <a:t>.ca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2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CF3FDDA8-DFE2-794D-9469-18250F189BBE}" type="datetime1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D133E7D2-33FF-EC4A-AE37-9A522B04A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riffithlab/rnaseq_tutorial/wiki/Resources/Agilent_Trace_Examples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riffithlab/rnaseq_tutorial/wiki/Resources/ENCODE_RNAseq_standards_v1.0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stars.or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riffithlab/rnaseq_tutorial/blob/master/manuscript/supplementary_tables/supplementary_table_2_urls.md" TargetMode="External"/><Relationship Id="rId3" Type="http://schemas.openxmlformats.org/officeDocument/2006/relationships/hyperlink" Target="https://github.com/griffithlab/rnaseq_tutorial/wiki/Kallisto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riffithlab/rnaseq_tutorial/blob/master/manuscript/supplementary_tables/supplementary_table_7.md" TargetMode="External"/><Relationship Id="rId3" Type="http://schemas.openxmlformats.org/officeDocument/2006/relationships/hyperlink" Target="http://journals.plos.org/ploscompbiol/article?id=10.1371/journal.pcbi.1004393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9614" y="2845296"/>
            <a:ext cx="7772400" cy="1447800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CA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Canadian Bioinformatics Workshops</a:t>
            </a:r>
          </a:p>
        </p:txBody>
      </p:sp>
      <p:pic>
        <p:nvPicPr>
          <p:cNvPr id="8" name="Picture 7" descr="bioinformatics.ca-logo-white-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480338" cy="104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5616" y="4166071"/>
            <a:ext cx="67786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www.bioinformatics.ca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1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Challenges</a:t>
            </a:r>
          </a:p>
        </p:txBody>
      </p:sp>
      <p:sp>
        <p:nvSpPr>
          <p:cNvPr id="23554" name="Content Placeholder 6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Sample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Purity?, quantity?, quality?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RNAs consist of small exons that may be separated by large introns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Mapping reads to genome is challenging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The relative abundance of RNAs vary wildly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10</a:t>
            </a:r>
            <a:r>
              <a:rPr lang="en-US" sz="2200" baseline="30000">
                <a:latin typeface="Calibri" charset="0"/>
                <a:ea typeface="ＭＳ Ｐゴシック" charset="0"/>
              </a:rPr>
              <a:t>5</a:t>
            </a:r>
            <a:r>
              <a:rPr lang="en-US" sz="2200">
                <a:latin typeface="Calibri" charset="0"/>
                <a:ea typeface="ＭＳ Ｐゴシック" charset="0"/>
              </a:rPr>
              <a:t> – 10</a:t>
            </a:r>
            <a:r>
              <a:rPr lang="en-US" sz="2200" baseline="30000">
                <a:latin typeface="Calibri" charset="0"/>
                <a:ea typeface="ＭＳ Ｐゴシック" charset="0"/>
              </a:rPr>
              <a:t>7</a:t>
            </a:r>
            <a:r>
              <a:rPr lang="en-US" sz="2200">
                <a:latin typeface="Calibri" charset="0"/>
                <a:ea typeface="ＭＳ Ｐゴシック" charset="0"/>
              </a:rPr>
              <a:t> orders of magnitude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Since RNA sequencing works by random sampling, a small fraction of highly expressed genes may consume the majority of reads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Ribosomal and mitochondrial genes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RNAs come in a wide range of sizes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Small RNAs must be captured separately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PolyA selection of large RNAs may result in 3</a:t>
            </a:r>
            <a:r>
              <a:rPr lang="ja-JP" altLang="en-US" sz="2200">
                <a:latin typeface="Calibri" charset="0"/>
                <a:ea typeface="ＭＳ Ｐゴシック" charset="0"/>
              </a:rPr>
              <a:t>’</a:t>
            </a:r>
            <a:r>
              <a:rPr lang="en-US" altLang="ja-JP" sz="2200">
                <a:latin typeface="Calibri" charset="0"/>
                <a:ea typeface="ＭＳ Ｐゴシック" charset="0"/>
              </a:rPr>
              <a:t> end bias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RNA is fragile compared to DNA (easily degraded)</a:t>
            </a:r>
          </a:p>
          <a:p>
            <a:pPr>
              <a:lnSpc>
                <a:spcPct val="90000"/>
              </a:lnSpc>
            </a:pPr>
            <a:endParaRPr lang="en-US" sz="260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9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Agilent example / interpretation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1676400"/>
          </a:xfrm>
        </p:spPr>
        <p:txBody>
          <a:bodyPr/>
          <a:lstStyle/>
          <a:p>
            <a:r>
              <a:rPr lang="en-US" altLang="ja-JP" sz="1600" dirty="0">
                <a:latin typeface="Calibri" charset="0"/>
                <a:ea typeface="ＭＳ Ｐゴシック" charset="0"/>
                <a:hlinkClick r:id="rId2"/>
              </a:rPr>
              <a:t>https://github.com/griffithlab/rnaseq_tutorial/wiki/Resources/</a:t>
            </a:r>
            <a:r>
              <a:rPr lang="en-US" altLang="ja-JP" sz="1600" dirty="0" smtClean="0">
                <a:latin typeface="Calibri" charset="0"/>
                <a:ea typeface="ＭＳ Ｐゴシック" charset="0"/>
                <a:hlinkClick r:id="rId2"/>
              </a:rPr>
              <a:t>Agilent_Trace_Examples.pdf</a:t>
            </a:r>
            <a:endParaRPr lang="en-US" altLang="ja-JP" sz="1600" dirty="0" smtClean="0">
              <a:latin typeface="Calibri" charset="0"/>
              <a:ea typeface="ＭＳ Ｐゴシック" charset="0"/>
            </a:endParaRPr>
          </a:p>
          <a:p>
            <a:r>
              <a:rPr lang="ja-JP" altLang="en-US" sz="2400" dirty="0" smtClean="0">
                <a:latin typeface="Calibri" charset="0"/>
                <a:ea typeface="ＭＳ Ｐゴシック" charset="0"/>
              </a:rPr>
              <a:t>‘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RIN</a:t>
            </a:r>
            <a:r>
              <a:rPr lang="ja-JP" altLang="en-US" sz="2400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 = RNA integrity number</a:t>
            </a:r>
          </a:p>
          <a:p>
            <a:pPr lvl="1"/>
            <a:r>
              <a:rPr lang="en-US" sz="2000" dirty="0">
                <a:latin typeface="Calibri" charset="0"/>
                <a:ea typeface="ＭＳ Ｐゴシック" charset="0"/>
              </a:rPr>
              <a:t>0 (bad) to 10 (good)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8862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505200"/>
            <a:ext cx="39814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477963" y="5486400"/>
            <a:ext cx="1493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RIN = 6.0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5973763" y="5486400"/>
            <a:ext cx="1408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RIN = 10</a:t>
            </a:r>
          </a:p>
        </p:txBody>
      </p:sp>
    </p:spTree>
    <p:extLst>
      <p:ext uri="{BB962C8B-B14F-4D97-AF65-F5344CB8AC3E}">
        <p14:creationId xmlns:p14="http://schemas.microsoft.com/office/powerpoint/2010/main" val="341586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Design considerations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Standards, Guidelines and Best Practices for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 ENCODE Consortium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Download from the Course Wiki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Meta data to supply, replicates, sequencing depth, control experiments, reporting standards, etc. </a:t>
            </a:r>
          </a:p>
          <a:p>
            <a:pPr>
              <a:defRPr/>
            </a:pPr>
            <a:r>
              <a:rPr lang="en-US" sz="1500" dirty="0">
                <a:latin typeface="Calibri" charset="0"/>
                <a:ea typeface="ＭＳ Ｐゴシック" charset="0"/>
                <a:hlinkClick r:id="rId2"/>
              </a:rPr>
              <a:t>https://github.com/griffithlab/rnaseq_tutorial/wiki/Resources</a:t>
            </a:r>
            <a:r>
              <a:rPr lang="en-US" sz="1500" dirty="0" smtClean="0">
                <a:latin typeface="Calibri" charset="0"/>
                <a:ea typeface="ＭＳ Ｐゴシック" charset="0"/>
                <a:hlinkClick r:id="rId2"/>
              </a:rPr>
              <a:t>/</a:t>
            </a:r>
            <a:r>
              <a:rPr lang="en-US" sz="1500" dirty="0">
                <a:latin typeface="Calibri" charset="0"/>
                <a:ea typeface="ＭＳ Ｐゴシック" charset="0"/>
                <a:hlinkClick r:id="rId2"/>
              </a:rPr>
              <a:t>ENCODE_RNAseq_standards_v1.0.</a:t>
            </a:r>
            <a:r>
              <a:rPr lang="en-US" sz="1500" dirty="0" smtClean="0">
                <a:latin typeface="Calibri" charset="0"/>
                <a:ea typeface="ＭＳ Ｐゴシック" charset="0"/>
                <a:hlinkClick r:id="rId2"/>
              </a:rPr>
              <a:t>pdf</a:t>
            </a:r>
            <a:endParaRPr lang="en-US" sz="1500" dirty="0" smtClean="0">
              <a:latin typeface="Calibri" charset="0"/>
              <a:ea typeface="ＭＳ Ｐゴシック" charset="0"/>
            </a:endParaRPr>
          </a:p>
          <a:p>
            <a:pPr>
              <a:defRPr/>
            </a:pPr>
            <a:endParaRPr lang="en-US" sz="1500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Several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additional initiatives </a:t>
            </a:r>
            <a:r>
              <a:rPr lang="en-US" sz="2400" dirty="0">
                <a:latin typeface="Calibri" charset="0"/>
                <a:ea typeface="ＭＳ Ｐゴシック" charset="0"/>
              </a:rPr>
              <a:t>are underway to develop standards and best practices that cover many of these concepts. These include: the Sequencing Quality Control (SEQC)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consortium, </a:t>
            </a:r>
            <a:r>
              <a:rPr lang="en-US" sz="2400" dirty="0">
                <a:latin typeface="Calibri" charset="0"/>
                <a:ea typeface="ＭＳ Ｐゴシック" charset="0"/>
              </a:rPr>
              <a:t>the Roadmap Epigenomics Mapping Consortium (REMC), and the Beta Cell Biology Consortium (BCBC).</a:t>
            </a:r>
            <a:endParaRPr lang="en-US" sz="2400" dirty="0" smtClean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1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There are many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library construction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Total RNA versus </a:t>
            </a:r>
            <a:r>
              <a:rPr lang="en-US" dirty="0" err="1" smtClean="0"/>
              <a:t>polyA</a:t>
            </a:r>
            <a:r>
              <a:rPr lang="en-US" dirty="0" smtClean="0"/>
              <a:t>+ RNA?</a:t>
            </a:r>
          </a:p>
          <a:p>
            <a:pPr>
              <a:defRPr/>
            </a:pPr>
            <a:r>
              <a:rPr lang="en-US" dirty="0" err="1" smtClean="0"/>
              <a:t>Ribo</a:t>
            </a:r>
            <a:r>
              <a:rPr lang="en-US" dirty="0" smtClean="0"/>
              <a:t>-reduction?</a:t>
            </a:r>
          </a:p>
          <a:p>
            <a:pPr>
              <a:defRPr/>
            </a:pPr>
            <a:r>
              <a:rPr lang="en-US" dirty="0" smtClean="0"/>
              <a:t>Size selection (before and/or after </a:t>
            </a:r>
            <a:r>
              <a:rPr lang="en-US" dirty="0" err="1" smtClean="0"/>
              <a:t>cDNA</a:t>
            </a:r>
            <a:r>
              <a:rPr lang="en-US" dirty="0" smtClean="0"/>
              <a:t> synthesis)</a:t>
            </a:r>
          </a:p>
          <a:p>
            <a:pPr lvl="1">
              <a:defRPr/>
            </a:pPr>
            <a:r>
              <a:rPr lang="en-US" dirty="0" smtClean="0"/>
              <a:t>Small RNAs (microRNAs) vs. large RNAs?</a:t>
            </a:r>
          </a:p>
          <a:p>
            <a:pPr lvl="1">
              <a:defRPr/>
            </a:pPr>
            <a:r>
              <a:rPr lang="en-US" dirty="0" smtClean="0"/>
              <a:t>A narrow fragment size distribution vs. a broad one?</a:t>
            </a:r>
          </a:p>
          <a:p>
            <a:pPr>
              <a:defRPr/>
            </a:pPr>
            <a:r>
              <a:rPr lang="en-US" dirty="0" smtClean="0"/>
              <a:t>Linear amplification?</a:t>
            </a:r>
            <a:endParaRPr lang="en-US" dirty="0"/>
          </a:p>
          <a:p>
            <a:pPr>
              <a:defRPr/>
            </a:pPr>
            <a:r>
              <a:rPr lang="en-US" dirty="0" smtClean="0"/>
              <a:t>Stranded vs. un-stranded libraries</a:t>
            </a:r>
          </a:p>
          <a:p>
            <a:pPr>
              <a:defRPr/>
            </a:pPr>
            <a:r>
              <a:rPr lang="en-US" dirty="0" smtClean="0"/>
              <a:t>Exome captured vs. un-captured</a:t>
            </a:r>
          </a:p>
          <a:p>
            <a:pPr>
              <a:defRPr/>
            </a:pPr>
            <a:r>
              <a:rPr lang="en-US" dirty="0" smtClean="0"/>
              <a:t>Library normalization?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These details can affect analysis strategy</a:t>
            </a:r>
          </a:p>
          <a:p>
            <a:pPr lvl="1">
              <a:defRPr/>
            </a:pPr>
            <a:r>
              <a:rPr lang="en-US" dirty="0" smtClean="0"/>
              <a:t>Especially comparisons between 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272808" cy="613333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450"/>
            <a:ext cx="3456384" cy="864270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</a:rPr>
              <a:t>Fragmentation and size selection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8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605"/>
            <a:ext cx="5904656" cy="61387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52120" y="27692"/>
            <a:ext cx="3456384" cy="864270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</a:rPr>
              <a:t>RNA sequence selection/depletion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5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60232" y="0"/>
            <a:ext cx="2483768" cy="864270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</a:rPr>
              <a:t>Stranded vs. </a:t>
            </a:r>
            <a:r>
              <a:rPr lang="en-US" sz="2800" dirty="0" err="1" smtClean="0">
                <a:latin typeface="Calibri" charset="0"/>
                <a:ea typeface="ＭＳ Ｐゴシック" charset="0"/>
              </a:rPr>
              <a:t>unstranded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  <p:pic>
        <p:nvPicPr>
          <p:cNvPr id="4" name="Picture 3" descr="Figure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49"/>
          <a:stretch/>
        </p:blipFill>
        <p:spPr>
          <a:xfrm>
            <a:off x="251520" y="1052736"/>
            <a:ext cx="4143053" cy="4468027"/>
          </a:xfrm>
          <a:prstGeom prst="rect">
            <a:avLst/>
          </a:prstGeom>
        </p:spPr>
      </p:pic>
      <p:pic>
        <p:nvPicPr>
          <p:cNvPr id="7" name="Picture 6" descr="Figure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9"/>
          <a:stretch/>
        </p:blipFill>
        <p:spPr>
          <a:xfrm>
            <a:off x="4644008" y="2132856"/>
            <a:ext cx="4143053" cy="23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09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Replicates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006475"/>
            <a:ext cx="4197350" cy="5119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Technical Replicate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Multiple instances of sequence generation</a:t>
            </a:r>
          </a:p>
          <a:p>
            <a:pPr lvl="2">
              <a:lnSpc>
                <a:spcPct val="90000"/>
              </a:lnSpc>
            </a:pPr>
            <a:r>
              <a:rPr lang="en-US" sz="1900">
                <a:latin typeface="Calibri" charset="0"/>
                <a:ea typeface="ＭＳ Ｐゴシック" charset="0"/>
              </a:rPr>
              <a:t>Flow Cells, Lanes, Indexes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Biological Replicate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Multiple isolations of cells showing the same phenotype, stage or other experimental condition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Some example concerns/challenges:</a:t>
            </a:r>
          </a:p>
          <a:p>
            <a:pPr lvl="2">
              <a:lnSpc>
                <a:spcPct val="90000"/>
              </a:lnSpc>
            </a:pPr>
            <a:r>
              <a:rPr lang="en-US" sz="1900">
                <a:latin typeface="Calibri" charset="0"/>
                <a:ea typeface="ＭＳ Ｐゴシック" charset="0"/>
              </a:rPr>
              <a:t>Environmental Factors, Growth Conditions, Time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Correlation Coefficient 0.92-0.98</a:t>
            </a:r>
          </a:p>
          <a:p>
            <a:pPr lvl="1">
              <a:lnSpc>
                <a:spcPct val="90000"/>
              </a:lnSpc>
            </a:pPr>
            <a:endParaRPr lang="en-US" sz="220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600">
              <a:latin typeface="Calibri" charset="0"/>
              <a:ea typeface="ＭＳ Ｐゴシック" charset="0"/>
            </a:endParaRPr>
          </a:p>
        </p:txBody>
      </p:sp>
      <p:pic>
        <p:nvPicPr>
          <p:cNvPr id="28675" name="Content Placeholder 4" descr="Picture 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1" b="-12621"/>
          <a:stretch>
            <a:fillRect/>
          </a:stretch>
        </p:blipFill>
        <p:spPr bwMode="auto">
          <a:xfrm>
            <a:off x="4648200" y="1006475"/>
            <a:ext cx="4214813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1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Common analysis goals of RNA-Seq  analysis (what can you ask of the data?)</a:t>
            </a:r>
          </a:p>
        </p:txBody>
      </p:sp>
      <p:sp>
        <p:nvSpPr>
          <p:cNvPr id="29698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Gene expression and differential expression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Alternative expression analysis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Transcript discovery and annotation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Allele specific expression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Relating to SNPs or mutations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Mutation discovery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Fusion detection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RNA editing</a:t>
            </a:r>
          </a:p>
        </p:txBody>
      </p:sp>
    </p:spTree>
    <p:extLst>
      <p:ext uri="{BB962C8B-B14F-4D97-AF65-F5344CB8AC3E}">
        <p14:creationId xmlns:p14="http://schemas.microsoft.com/office/powerpoint/2010/main" val="101101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General themes of RNA-seq workflows</a:t>
            </a:r>
          </a:p>
        </p:txBody>
      </p:sp>
      <p:sp>
        <p:nvSpPr>
          <p:cNvPr id="31746" name="Content Placeholder 6"/>
          <p:cNvSpPr>
            <a:spLocks noGrp="1"/>
          </p:cNvSpPr>
          <p:nvPr>
            <p:ph idx="1"/>
          </p:nvPr>
        </p:nvSpPr>
        <p:spPr>
          <a:xfrm>
            <a:off x="152400" y="1301750"/>
            <a:ext cx="8839200" cy="4648200"/>
          </a:xfrm>
        </p:spPr>
        <p:txBody>
          <a:bodyPr/>
          <a:lstStyle/>
          <a:p>
            <a:r>
              <a:rPr lang="en-US" sz="2500">
                <a:latin typeface="Calibri" charset="0"/>
                <a:ea typeface="ＭＳ Ｐゴシック" charset="0"/>
              </a:rPr>
              <a:t>Each type of RNA-seq analysis has distinct requirements and challenges but also a common theme:</a:t>
            </a:r>
          </a:p>
          <a:p>
            <a:pPr>
              <a:buFont typeface="Segoe UI" charset="0"/>
              <a:buAutoNum type="arabicPeriod"/>
            </a:pPr>
            <a:r>
              <a:rPr lang="en-US" sz="2500">
                <a:latin typeface="Calibri" charset="0"/>
                <a:ea typeface="ＭＳ Ｐゴシック" charset="0"/>
              </a:rPr>
              <a:t>Obtain raw data (convert format)</a:t>
            </a:r>
          </a:p>
          <a:p>
            <a:pPr>
              <a:buFont typeface="Segoe UI" charset="0"/>
              <a:buAutoNum type="arabicPeriod"/>
            </a:pPr>
            <a:r>
              <a:rPr lang="en-US" sz="2500">
                <a:latin typeface="Calibri" charset="0"/>
                <a:ea typeface="ＭＳ Ｐゴシック" charset="0"/>
              </a:rPr>
              <a:t>Align/assemble reads</a:t>
            </a:r>
          </a:p>
          <a:p>
            <a:pPr>
              <a:buFont typeface="Segoe UI" charset="0"/>
              <a:buAutoNum type="arabicPeriod"/>
            </a:pPr>
            <a:r>
              <a:rPr lang="en-US" sz="2500">
                <a:latin typeface="Calibri" charset="0"/>
                <a:ea typeface="ＭＳ Ｐゴシック" charset="0"/>
              </a:rPr>
              <a:t>Process alignment with a tool specific to the goal 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sz="2100">
                <a:latin typeface="Calibri" charset="0"/>
                <a:ea typeface="ＭＳ Ｐゴシック" charset="0"/>
              </a:rPr>
              <a:t>e.g. </a:t>
            </a:r>
            <a:r>
              <a:rPr lang="ja-JP" altLang="en-US" sz="2100">
                <a:latin typeface="Calibri" charset="0"/>
                <a:ea typeface="ＭＳ Ｐゴシック" charset="0"/>
              </a:rPr>
              <a:t>‘</a:t>
            </a:r>
            <a:r>
              <a:rPr lang="en-US" altLang="ja-JP" sz="2100">
                <a:latin typeface="Calibri" charset="0"/>
                <a:ea typeface="ＭＳ Ｐゴシック" charset="0"/>
              </a:rPr>
              <a:t>cufflinks</a:t>
            </a:r>
            <a:r>
              <a:rPr lang="ja-JP" altLang="en-US" sz="2100">
                <a:latin typeface="Calibri" charset="0"/>
                <a:ea typeface="ＭＳ Ｐゴシック" charset="0"/>
              </a:rPr>
              <a:t>’</a:t>
            </a:r>
            <a:r>
              <a:rPr lang="en-US" altLang="ja-JP" sz="2100">
                <a:latin typeface="Calibri" charset="0"/>
                <a:ea typeface="ＭＳ Ｐゴシック" charset="0"/>
              </a:rPr>
              <a:t> for expression analysis, </a:t>
            </a:r>
            <a:r>
              <a:rPr lang="ja-JP" altLang="en-US" sz="2100">
                <a:latin typeface="Calibri" charset="0"/>
                <a:ea typeface="ＭＳ Ｐゴシック" charset="0"/>
              </a:rPr>
              <a:t>‘</a:t>
            </a:r>
            <a:r>
              <a:rPr lang="en-US" altLang="ja-JP" sz="2100">
                <a:latin typeface="Calibri" charset="0"/>
                <a:ea typeface="ＭＳ Ｐゴシック" charset="0"/>
              </a:rPr>
              <a:t>defuse</a:t>
            </a:r>
            <a:r>
              <a:rPr lang="ja-JP" altLang="en-US" sz="2100">
                <a:latin typeface="Calibri" charset="0"/>
                <a:ea typeface="ＭＳ Ｐゴシック" charset="0"/>
              </a:rPr>
              <a:t>’</a:t>
            </a:r>
            <a:r>
              <a:rPr lang="en-US" altLang="ja-JP" sz="2100">
                <a:latin typeface="Calibri" charset="0"/>
                <a:ea typeface="ＭＳ Ｐゴシック" charset="0"/>
              </a:rPr>
              <a:t> for fusion detection, etc.</a:t>
            </a:r>
          </a:p>
          <a:p>
            <a:pPr>
              <a:buFont typeface="Segoe UI" charset="0"/>
              <a:buAutoNum type="arabicPeriod"/>
            </a:pPr>
            <a:r>
              <a:rPr lang="en-US" sz="2500">
                <a:latin typeface="Calibri" charset="0"/>
                <a:ea typeface="ＭＳ Ｐゴシック" charset="0"/>
              </a:rPr>
              <a:t>Post process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sz="2100">
                <a:latin typeface="Calibri" charset="0"/>
                <a:ea typeface="ＭＳ Ｐゴシック" charset="0"/>
              </a:rPr>
              <a:t>Import into downstream software (R, Matlab, Cytoscape, Ingenuity, etc.)</a:t>
            </a:r>
          </a:p>
          <a:p>
            <a:pPr>
              <a:buFont typeface="Segoe UI" charset="0"/>
              <a:buAutoNum type="arabicPeriod"/>
            </a:pPr>
            <a:r>
              <a:rPr lang="en-US" sz="2500">
                <a:latin typeface="Calibri" charset="0"/>
                <a:ea typeface="ＭＳ Ｐゴシック" charset="0"/>
              </a:rPr>
              <a:t>Summarize and visualize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sz="2100">
                <a:latin typeface="Calibri" charset="0"/>
                <a:ea typeface="ＭＳ Ｐゴシック" charset="0"/>
              </a:rPr>
              <a:t>Create gene lists, prioritize candidates for validation, etc.</a:t>
            </a:r>
          </a:p>
        </p:txBody>
      </p:sp>
    </p:spTree>
    <p:extLst>
      <p:ext uri="{BB962C8B-B14F-4D97-AF65-F5344CB8AC3E}">
        <p14:creationId xmlns:p14="http://schemas.microsoft.com/office/powerpoint/2010/main" val="32077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6D23BA9-5070-0648-A3DA-E6039966856F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0242" name="Date Placeholder 2"/>
          <p:cNvSpPr txBox="1">
            <a:spLocks noGrp="1"/>
          </p:cNvSpPr>
          <p:nvPr/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Module #: Title of Module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44" name="Content Placeholder 9" descr="Picture 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3025"/>
            <a:ext cx="6858000" cy="6734175"/>
          </a:xfrm>
        </p:spPr>
      </p:pic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904363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BioStar exercise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105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Go to the BioStar website: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  <a:hlinkClick r:id="rId2"/>
              </a:rPr>
              <a:t>http://www.biostars.org/</a:t>
            </a:r>
            <a:endParaRPr lang="en-US">
              <a:latin typeface="Calibri" charset="0"/>
              <a:ea typeface="ＭＳ Ｐゴシック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If you do not already have an OpenID (e.g. Google, Yahoo, etc.)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Login -&gt; </a:t>
            </a:r>
            <a:r>
              <a:rPr lang="ja-JP" altLang="en-US">
                <a:latin typeface="Calibri" charset="0"/>
                <a:ea typeface="ＭＳ Ｐゴシック" charset="0"/>
              </a:rPr>
              <a:t>‘</a:t>
            </a:r>
            <a:r>
              <a:rPr lang="en-US" altLang="ja-JP">
                <a:latin typeface="Calibri" charset="0"/>
                <a:ea typeface="ＭＳ Ｐゴシック" charset="0"/>
              </a:rPr>
              <a:t>get one</a:t>
            </a:r>
            <a:r>
              <a:rPr lang="ja-JP" altLang="en-US">
                <a:latin typeface="Calibri" charset="0"/>
                <a:ea typeface="ＭＳ Ｐゴシック" charset="0"/>
              </a:rPr>
              <a:t>’</a:t>
            </a:r>
            <a:endParaRPr lang="en-US" altLang="ja-JP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</a:rPr>
              <a:t>Login and set up your user profile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Tasks: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Find a question that seems useful and </a:t>
            </a:r>
            <a:r>
              <a:rPr lang="ja-JP" altLang="en-US">
                <a:latin typeface="Calibri" charset="0"/>
                <a:ea typeface="ＭＳ Ｐゴシック" charset="0"/>
              </a:rPr>
              <a:t>‘</a:t>
            </a:r>
            <a:r>
              <a:rPr lang="en-US" altLang="ja-JP">
                <a:latin typeface="Calibri" charset="0"/>
                <a:ea typeface="ＭＳ Ｐゴシック" charset="0"/>
              </a:rPr>
              <a:t>vote it up</a:t>
            </a:r>
            <a:r>
              <a:rPr lang="ja-JP" altLang="en-US">
                <a:latin typeface="Calibri" charset="0"/>
                <a:ea typeface="ＭＳ Ｐゴシック" charset="0"/>
              </a:rPr>
              <a:t>’</a:t>
            </a:r>
            <a:endParaRPr lang="en-US" altLang="ja-JP">
              <a:latin typeface="Calibri" charset="0"/>
              <a:ea typeface="ＭＳ Ｐゴシック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Answer a question [optional]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Search for a topic area of interest and ask a question that has not already been asked [optional]</a:t>
            </a:r>
          </a:p>
        </p:txBody>
      </p:sp>
    </p:spTree>
    <p:extLst>
      <p:ext uri="{BB962C8B-B14F-4D97-AF65-F5344CB8AC3E}">
        <p14:creationId xmlns:p14="http://schemas.microsoft.com/office/powerpoint/2010/main" val="233687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Common questions: Should I remove duplicates for RNA-seq?</a:t>
            </a:r>
          </a:p>
        </p:txBody>
      </p:sp>
      <p:sp>
        <p:nvSpPr>
          <p:cNvPr id="36866" name="Content Placeholder 6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Maybe… more complicated question than for DNA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Calibri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Calibri" charset="0"/>
                <a:ea typeface="ＭＳ Ｐゴシック" charset="0"/>
              </a:rPr>
              <a:t>Concern</a:t>
            </a:r>
            <a:r>
              <a:rPr lang="en-US" sz="2200" dirty="0">
                <a:latin typeface="Calibri" charset="0"/>
                <a:ea typeface="ＭＳ Ｐゴシック" charset="0"/>
              </a:rPr>
              <a:t>.  </a:t>
            </a:r>
          </a:p>
          <a:p>
            <a:pPr lvl="1">
              <a:lnSpc>
                <a:spcPct val="80000"/>
              </a:lnSpc>
            </a:pPr>
            <a:r>
              <a:rPr lang="en-US" sz="1900" dirty="0">
                <a:latin typeface="Calibri" charset="0"/>
                <a:ea typeface="ＭＳ Ｐゴシック" charset="0"/>
              </a:rPr>
              <a:t>Duplicates may correspond to biased PCR amplification of particular fragments</a:t>
            </a:r>
          </a:p>
          <a:p>
            <a:pPr lvl="1">
              <a:lnSpc>
                <a:spcPct val="80000"/>
              </a:lnSpc>
            </a:pPr>
            <a:r>
              <a:rPr lang="en-US" sz="1900" dirty="0">
                <a:latin typeface="Calibri" charset="0"/>
                <a:ea typeface="ＭＳ Ｐゴシック" charset="0"/>
              </a:rPr>
              <a:t>For highly expressed, short genes, duplicates are expected even if there is no amplification bias</a:t>
            </a:r>
          </a:p>
          <a:p>
            <a:pPr lvl="1">
              <a:lnSpc>
                <a:spcPct val="80000"/>
              </a:lnSpc>
            </a:pPr>
            <a:r>
              <a:rPr lang="en-US" sz="1900" dirty="0">
                <a:latin typeface="Calibri" charset="0"/>
                <a:ea typeface="ＭＳ Ｐゴシック" charset="0"/>
              </a:rPr>
              <a:t>Removing them may reduce the dynamic range of expression estimates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Calibri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Calibri" charset="0"/>
                <a:ea typeface="ＭＳ Ｐゴシック" charset="0"/>
              </a:rPr>
              <a:t>If </a:t>
            </a:r>
            <a:r>
              <a:rPr lang="en-US" sz="2200" dirty="0">
                <a:latin typeface="Calibri" charset="0"/>
                <a:ea typeface="ＭＳ Ｐゴシック" charset="0"/>
              </a:rPr>
              <a:t>you do remove them, assess duplicates at the level of paired-end reads (fragments) not single end </a:t>
            </a:r>
            <a:r>
              <a:rPr lang="en-US" sz="2200" dirty="0" smtClean="0">
                <a:latin typeface="Calibri" charset="0"/>
                <a:ea typeface="ＭＳ Ｐゴシック" charset="0"/>
              </a:rPr>
              <a:t>reads</a:t>
            </a:r>
          </a:p>
        </p:txBody>
      </p:sp>
    </p:spTree>
    <p:extLst>
      <p:ext uri="{BB962C8B-B14F-4D97-AF65-F5344CB8AC3E}">
        <p14:creationId xmlns:p14="http://schemas.microsoft.com/office/powerpoint/2010/main" val="152160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Common questions: How much library depth is needed for RNA-seq?</a:t>
            </a:r>
          </a:p>
        </p:txBody>
      </p:sp>
      <p:sp>
        <p:nvSpPr>
          <p:cNvPr id="38914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Depends on a number of factors: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Question being asked of the data.  Gene expression? Alternative expression?  Mutation calling?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Tissue type, RNA preparation, quality of input RNA, library construction method, etc. 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Sequencing type: read length, paired vs. unpaired, etc.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Computational approach and resources</a:t>
            </a:r>
          </a:p>
          <a:p>
            <a:pPr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Identify publications with similar goals</a:t>
            </a:r>
          </a:p>
          <a:p>
            <a:pPr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Pilot experiment</a:t>
            </a:r>
          </a:p>
          <a:p>
            <a:pPr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Good news:  1-2 lanes of recent Illumina HiSeq data should be enough for most purposes</a:t>
            </a:r>
          </a:p>
        </p:txBody>
      </p:sp>
    </p:spTree>
    <p:extLst>
      <p:ext uri="{BB962C8B-B14F-4D97-AF65-F5344CB8AC3E}">
        <p14:creationId xmlns:p14="http://schemas.microsoft.com/office/powerpoint/2010/main" val="12582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Common questions: What mapping strategy should I use for RNA-seq?</a:t>
            </a:r>
          </a:p>
        </p:txBody>
      </p:sp>
      <p:sp>
        <p:nvSpPr>
          <p:cNvPr id="40962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Depends on read length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&lt; 50 </a:t>
            </a:r>
            <a:r>
              <a:rPr lang="en-US" dirty="0" err="1">
                <a:latin typeface="Calibri" charset="0"/>
                <a:ea typeface="ＭＳ Ｐゴシック" charset="0"/>
              </a:rPr>
              <a:t>bp</a:t>
            </a:r>
            <a:r>
              <a:rPr lang="en-US" dirty="0">
                <a:latin typeface="Calibri" charset="0"/>
                <a:ea typeface="ＭＳ Ｐゴシック" charset="0"/>
              </a:rPr>
              <a:t> reads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Use aligner like BWA and a genome + junction database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Junction database needs to be tailored to read length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Or you can use a standard junction database for all read lengths and an aligner that allows substring alignments for the junctions only (e.g. BLAST … slow).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Assembly strategy may also work (e.g. Trans-</a:t>
            </a:r>
            <a:r>
              <a:rPr lang="en-US" dirty="0" err="1">
                <a:latin typeface="Calibri" charset="0"/>
                <a:ea typeface="ＭＳ Ｐゴシック" charset="0"/>
              </a:rPr>
              <a:t>ABySS</a:t>
            </a:r>
            <a:r>
              <a:rPr lang="en-US" dirty="0">
                <a:latin typeface="Calibri" charset="0"/>
                <a:ea typeface="ＭＳ Ｐゴシック" charset="0"/>
              </a:rPr>
              <a:t>)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&gt; 50 </a:t>
            </a:r>
            <a:r>
              <a:rPr lang="en-US" dirty="0" err="1">
                <a:latin typeface="Calibri" charset="0"/>
                <a:ea typeface="ＭＳ Ｐゴシック" charset="0"/>
              </a:rPr>
              <a:t>bp</a:t>
            </a:r>
            <a:r>
              <a:rPr lang="en-US" dirty="0">
                <a:latin typeface="Calibri" charset="0"/>
                <a:ea typeface="ＭＳ Ｐゴシック" charset="0"/>
              </a:rPr>
              <a:t> reads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Spliced aligner such as Bowtie/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TopHat</a:t>
            </a:r>
            <a:r>
              <a:rPr lang="en-US" dirty="0" smtClean="0">
                <a:latin typeface="Calibri" charset="0"/>
                <a:ea typeface="ＭＳ Ｐゴシック" charset="0"/>
              </a:rPr>
              <a:t>, STAR, HISAT, etc.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6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Common questions: What if I don’t have a reference genome for my species?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Have you considered sequencing the genome of your species?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If that is not practical or you simply prefer a transcript discovery approach that does not rely on prior knowledge of the genome or transcriptome there are some tools available ...</a:t>
            </a:r>
          </a:p>
          <a:p>
            <a:pPr lvl="1">
              <a:defRPr/>
            </a:pPr>
            <a:r>
              <a:rPr lang="en-US" dirty="0" smtClean="0"/>
              <a:t>Unfortunately de novo transcriptome assembly is currently beyond the scope of this workshop</a:t>
            </a:r>
          </a:p>
          <a:p>
            <a:pPr lvl="1">
              <a:defRPr/>
            </a:pPr>
            <a:r>
              <a:rPr lang="en-US" dirty="0" smtClean="0"/>
              <a:t>The good news is that the skills you learn here will help you figure out how to install and run those tools yourself</a:t>
            </a:r>
          </a:p>
          <a:p>
            <a:pPr lvl="1">
              <a:defRPr/>
            </a:pPr>
            <a:r>
              <a:rPr lang="en-US" dirty="0" smtClean="0"/>
              <a:t>Also we provide example tools in </a:t>
            </a:r>
            <a:r>
              <a:rPr lang="en-US" dirty="0" smtClean="0">
                <a:hlinkClick r:id="rId2"/>
              </a:rPr>
              <a:t>Supplementary Table 2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>
                <a:hlinkClick r:id="rId3"/>
              </a:rPr>
              <a:t>https://github.com/griffithlab/rnaseq_tutorial/wiki/</a:t>
            </a:r>
            <a:r>
              <a:rPr lang="en-US" dirty="0" smtClean="0">
                <a:hlinkClick r:id="rId3"/>
              </a:rPr>
              <a:t>Kallisto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02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7384"/>
            <a:ext cx="8839200" cy="1143000"/>
          </a:xfrm>
        </p:spPr>
        <p:txBody>
          <a:bodyPr/>
          <a:lstStyle/>
          <a:p>
            <a:r>
              <a:rPr lang="en-US" dirty="0" smtClean="0"/>
              <a:t>More common questions (and answers)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Supplementary Table 7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Malachi Griffith*, Jason R. Walker, Nicholas C. Spies, Benjamin J. Ainscough, Obi L. Griffith*. 2015. Informatics </a:t>
            </a:r>
            <a:r>
              <a:rPr lang="en-US" dirty="0"/>
              <a:t>for RNA-seq: A web resource for analysis on the cloud. 11(8):e1004393</a:t>
            </a:r>
            <a:r>
              <a:rPr lang="en-US" dirty="0" smtClean="0"/>
              <a:t>. 2015.</a:t>
            </a:r>
          </a:p>
          <a:p>
            <a:pPr lvl="1"/>
            <a:r>
              <a:rPr lang="en-US" dirty="0">
                <a:hlinkClick r:id="rId3"/>
              </a:rPr>
              <a:t>http://journals.plos.org/ploscompbiol/article?id=10.1371/journal.pcbi.</a:t>
            </a:r>
            <a:r>
              <a:rPr lang="en-US" dirty="0" smtClean="0">
                <a:hlinkClick r:id="rId3"/>
              </a:rPr>
              <a:t>1004393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4552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3"/>
          <p:cNvSpPr>
            <a:spLocks noGrp="1"/>
          </p:cNvSpPr>
          <p:nvPr>
            <p:ph idx="1"/>
          </p:nvPr>
        </p:nvSpPr>
        <p:spPr>
          <a:xfrm>
            <a:off x="152400" y="2667000"/>
            <a:ext cx="88392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Introduction to tutorial </a:t>
            </a:r>
          </a:p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(Module </a:t>
            </a:r>
            <a:r>
              <a:rPr lang="en-US" sz="4400" b="1" dirty="0" smtClean="0">
                <a:latin typeface="Calibri" charset="0"/>
                <a:ea typeface="ＭＳ Ｐゴシック" charset="0"/>
              </a:rPr>
              <a:t>1)</a:t>
            </a:r>
            <a:endParaRPr lang="en-US" sz="4400" b="1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2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950" y="3429000"/>
            <a:ext cx="5184775" cy="208756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13000"/>
                </a:schemeClr>
              </a:gs>
              <a:gs pos="35000">
                <a:schemeClr val="dk1">
                  <a:tint val="37000"/>
                  <a:satMod val="300000"/>
                  <a:alpha val="13000"/>
                </a:schemeClr>
              </a:gs>
              <a:gs pos="100000">
                <a:schemeClr val="dk1">
                  <a:tint val="15000"/>
                  <a:satMod val="350000"/>
                  <a:alpha val="13000"/>
                </a:schemeClr>
              </a:gs>
            </a:gsLst>
            <a:lin ang="16200000" scaled="1"/>
            <a:tileRect/>
          </a:gra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  <a:prstDash val="dot"/>
              </a:ln>
              <a:noFill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179388" y="3644900"/>
            <a:ext cx="4824412" cy="100806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51000"/>
                </a:schemeClr>
              </a:gs>
              <a:gs pos="35000">
                <a:schemeClr val="dk1">
                  <a:tint val="37000"/>
                  <a:satMod val="300000"/>
                  <a:alpha val="51000"/>
                </a:schemeClr>
              </a:gs>
              <a:gs pos="100000">
                <a:schemeClr val="dk1">
                  <a:tint val="15000"/>
                  <a:satMod val="350000"/>
                  <a:alpha val="51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179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Bowtie/Tophat/Cufflinks/Cuffdiff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RNA-seq Pipeline</a:t>
            </a:r>
          </a:p>
        </p:txBody>
      </p:sp>
      <p:grpSp>
        <p:nvGrpSpPr>
          <p:cNvPr id="50180" name="Group 6"/>
          <p:cNvGrpSpPr>
            <a:grpSpLocks/>
          </p:cNvGrpSpPr>
          <p:nvPr/>
        </p:nvGrpSpPr>
        <p:grpSpPr bwMode="auto">
          <a:xfrm>
            <a:off x="250825" y="1925638"/>
            <a:ext cx="1368425" cy="1287462"/>
            <a:chOff x="251520" y="1926414"/>
            <a:chExt cx="1368152" cy="1286562"/>
          </a:xfrm>
        </p:grpSpPr>
        <p:sp>
          <p:nvSpPr>
            <p:cNvPr id="3" name="Rounded Rectangle 2"/>
            <p:cNvSpPr/>
            <p:nvPr/>
          </p:nvSpPr>
          <p:spPr>
            <a:xfrm>
              <a:off x="251520" y="2492755"/>
              <a:ext cx="1368152" cy="72022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RNA-</a:t>
              </a:r>
              <a:r>
                <a:rPr lang="en-US" sz="1200" dirty="0" err="1">
                  <a:solidFill>
                    <a:schemeClr val="tx1"/>
                  </a:solidFill>
                </a:rPr>
                <a:t>seq</a:t>
              </a:r>
              <a:r>
                <a:rPr lang="en-US" sz="1200" dirty="0">
                  <a:solidFill>
                    <a:schemeClr val="tx1"/>
                  </a:solidFill>
                </a:rPr>
                <a:t> reads (2 x 100 </a:t>
              </a:r>
              <a:r>
                <a:rPr lang="en-US" sz="1200" dirty="0" err="1">
                  <a:solidFill>
                    <a:schemeClr val="tx1"/>
                  </a:solidFill>
                </a:rPr>
                <a:t>bp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50210" name="TextBox 3"/>
            <p:cNvSpPr txBox="1">
              <a:spLocks noChangeArrowheads="1"/>
            </p:cNvSpPr>
            <p:nvPr/>
          </p:nvSpPr>
          <p:spPr bwMode="auto">
            <a:xfrm>
              <a:off x="334504" y="1926414"/>
              <a:ext cx="12021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Sequencing</a:t>
              </a:r>
            </a:p>
          </p:txBody>
        </p:sp>
      </p:grpSp>
      <p:grpSp>
        <p:nvGrpSpPr>
          <p:cNvPr id="50181" name="Group 16"/>
          <p:cNvGrpSpPr>
            <a:grpSpLocks/>
          </p:cNvGrpSpPr>
          <p:nvPr/>
        </p:nvGrpSpPr>
        <p:grpSpPr bwMode="auto">
          <a:xfrm>
            <a:off x="1916113" y="1819275"/>
            <a:ext cx="1368425" cy="1393825"/>
            <a:chOff x="1916196" y="1818692"/>
            <a:chExt cx="1368152" cy="1394284"/>
          </a:xfrm>
        </p:grpSpPr>
        <p:sp>
          <p:nvSpPr>
            <p:cNvPr id="8" name="Rounded Rectangle 7"/>
            <p:cNvSpPr/>
            <p:nvPr/>
          </p:nvSpPr>
          <p:spPr>
            <a:xfrm>
              <a:off x="1916196" y="2493602"/>
              <a:ext cx="1368152" cy="71937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Bowtie/</a:t>
              </a:r>
              <a:r>
                <a:rPr lang="en-US" sz="1200" dirty="0" err="1">
                  <a:solidFill>
                    <a:schemeClr val="tx1"/>
                  </a:solidFill>
                </a:rPr>
                <a:t>TopHat</a:t>
              </a:r>
              <a:r>
                <a:rPr lang="en-US" sz="1200" dirty="0">
                  <a:solidFill>
                    <a:schemeClr val="tx1"/>
                  </a:solidFill>
                </a:rPr>
                <a:t> alignment (genome)</a:t>
              </a:r>
            </a:p>
          </p:txBody>
        </p:sp>
        <p:sp>
          <p:nvSpPr>
            <p:cNvPr id="50208" name="TextBox 12"/>
            <p:cNvSpPr txBox="1">
              <a:spLocks noChangeArrowheads="1"/>
            </p:cNvSpPr>
            <p:nvPr/>
          </p:nvSpPr>
          <p:spPr bwMode="auto">
            <a:xfrm>
              <a:off x="1978694" y="1818692"/>
              <a:ext cx="124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Read alignment</a:t>
              </a:r>
            </a:p>
          </p:txBody>
        </p:sp>
      </p:grpSp>
      <p:grpSp>
        <p:nvGrpSpPr>
          <p:cNvPr id="50182" name="Group 18"/>
          <p:cNvGrpSpPr>
            <a:grpSpLocks/>
          </p:cNvGrpSpPr>
          <p:nvPr/>
        </p:nvGrpSpPr>
        <p:grpSpPr bwMode="auto">
          <a:xfrm>
            <a:off x="3419475" y="1819275"/>
            <a:ext cx="1657350" cy="1393825"/>
            <a:chOff x="3563889" y="1818692"/>
            <a:chExt cx="1656184" cy="1394284"/>
          </a:xfrm>
        </p:grpSpPr>
        <p:sp>
          <p:nvSpPr>
            <p:cNvPr id="9" name="Rounded Rectangle 8"/>
            <p:cNvSpPr/>
            <p:nvPr/>
          </p:nvSpPr>
          <p:spPr>
            <a:xfrm>
              <a:off x="3708250" y="2493602"/>
              <a:ext cx="1367462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</a:t>
              </a:r>
            </a:p>
          </p:txBody>
        </p:sp>
        <p:sp>
          <p:nvSpPr>
            <p:cNvPr id="50206" name="TextBox 13"/>
            <p:cNvSpPr txBox="1">
              <a:spLocks noChangeArrowheads="1"/>
            </p:cNvSpPr>
            <p:nvPr/>
          </p:nvSpPr>
          <p:spPr bwMode="auto">
            <a:xfrm>
              <a:off x="3563889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Transcript compilation</a:t>
              </a:r>
            </a:p>
          </p:txBody>
        </p:sp>
      </p:grpSp>
      <p:grpSp>
        <p:nvGrpSpPr>
          <p:cNvPr id="50183" name="Group 19"/>
          <p:cNvGrpSpPr>
            <a:grpSpLocks/>
          </p:cNvGrpSpPr>
          <p:nvPr/>
        </p:nvGrpSpPr>
        <p:grpSpPr bwMode="auto">
          <a:xfrm>
            <a:off x="5076825" y="1819275"/>
            <a:ext cx="1655763" cy="1393825"/>
            <a:chOff x="5148064" y="1818692"/>
            <a:chExt cx="1656184" cy="1394284"/>
          </a:xfrm>
        </p:grpSpPr>
        <p:sp>
          <p:nvSpPr>
            <p:cNvPr id="10" name="Rounded Rectangle 9"/>
            <p:cNvSpPr/>
            <p:nvPr/>
          </p:nvSpPr>
          <p:spPr>
            <a:xfrm>
              <a:off x="5292564" y="2493602"/>
              <a:ext cx="1367185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 (</a:t>
              </a:r>
              <a:r>
                <a:rPr lang="en-US" sz="1200" dirty="0" err="1">
                  <a:solidFill>
                    <a:schemeClr val="tx1"/>
                  </a:solidFill>
                </a:rPr>
                <a:t>cuffmerge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50204" name="TextBox 14"/>
            <p:cNvSpPr txBox="1">
              <a:spLocks noChangeArrowheads="1"/>
            </p:cNvSpPr>
            <p:nvPr/>
          </p:nvSpPr>
          <p:spPr bwMode="auto">
            <a:xfrm>
              <a:off x="5148064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Gene identification</a:t>
              </a:r>
            </a:p>
          </p:txBody>
        </p:sp>
      </p:grpSp>
      <p:grpSp>
        <p:nvGrpSpPr>
          <p:cNvPr id="50184" name="Group 20"/>
          <p:cNvGrpSpPr>
            <a:grpSpLocks/>
          </p:cNvGrpSpPr>
          <p:nvPr/>
        </p:nvGrpSpPr>
        <p:grpSpPr bwMode="auto">
          <a:xfrm>
            <a:off x="6804025" y="1819275"/>
            <a:ext cx="1655763" cy="1393825"/>
            <a:chOff x="6804248" y="1818692"/>
            <a:chExt cx="1656184" cy="1394284"/>
          </a:xfrm>
        </p:grpSpPr>
        <p:sp>
          <p:nvSpPr>
            <p:cNvPr id="11" name="Rounded Rectangle 10"/>
            <p:cNvSpPr/>
            <p:nvPr/>
          </p:nvSpPr>
          <p:spPr>
            <a:xfrm>
              <a:off x="6912225" y="2493602"/>
              <a:ext cx="1440229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</a:rPr>
                <a:t>Cuffdiff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(A:B comparison)</a:t>
              </a:r>
            </a:p>
          </p:txBody>
        </p:sp>
        <p:sp>
          <p:nvSpPr>
            <p:cNvPr id="50202" name="TextBox 15"/>
            <p:cNvSpPr txBox="1">
              <a:spLocks noChangeArrowheads="1"/>
            </p:cNvSpPr>
            <p:nvPr/>
          </p:nvSpPr>
          <p:spPr bwMode="auto">
            <a:xfrm>
              <a:off x="6804248" y="1818692"/>
              <a:ext cx="1656184" cy="52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Differential expression</a:t>
              </a:r>
            </a:p>
          </p:txBody>
        </p:sp>
      </p:grpSp>
      <p:grpSp>
        <p:nvGrpSpPr>
          <p:cNvPr id="50185" name="Group 21"/>
          <p:cNvGrpSpPr>
            <a:grpSpLocks/>
          </p:cNvGrpSpPr>
          <p:nvPr/>
        </p:nvGrpSpPr>
        <p:grpSpPr bwMode="auto">
          <a:xfrm>
            <a:off x="6804025" y="3789363"/>
            <a:ext cx="1655763" cy="1171575"/>
            <a:chOff x="6804248" y="3861048"/>
            <a:chExt cx="1656184" cy="1171873"/>
          </a:xfrm>
        </p:grpSpPr>
        <p:sp>
          <p:nvSpPr>
            <p:cNvPr id="12" name="Rounded Rectangle 11"/>
            <p:cNvSpPr/>
            <p:nvPr/>
          </p:nvSpPr>
          <p:spPr>
            <a:xfrm>
              <a:off x="6948748" y="3861048"/>
              <a:ext cx="1367185" cy="71932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</a:rPr>
                <a:t>CummRbund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0200" name="TextBox 17"/>
            <p:cNvSpPr txBox="1">
              <a:spLocks noChangeArrowheads="1"/>
            </p:cNvSpPr>
            <p:nvPr/>
          </p:nvSpPr>
          <p:spPr bwMode="auto">
            <a:xfrm>
              <a:off x="6804248" y="4725144"/>
              <a:ext cx="16561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Visualization</a:t>
              </a:r>
            </a:p>
          </p:txBody>
        </p:sp>
      </p:grpSp>
      <p:cxnSp>
        <p:nvCxnSpPr>
          <p:cNvPr id="24" name="Straight Arrow Connector 23"/>
          <p:cNvCxnSpPr>
            <a:stCxn id="3" idx="3"/>
            <a:endCxn id="8" idx="1"/>
          </p:cNvCxnSpPr>
          <p:nvPr/>
        </p:nvCxnSpPr>
        <p:spPr>
          <a:xfrm>
            <a:off x="1619250" y="2852738"/>
            <a:ext cx="2968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9" idx="1"/>
          </p:cNvCxnSpPr>
          <p:nvPr/>
        </p:nvCxnSpPr>
        <p:spPr>
          <a:xfrm>
            <a:off x="3284538" y="2852738"/>
            <a:ext cx="279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10" idx="1"/>
          </p:cNvCxnSpPr>
          <p:nvPr/>
        </p:nvCxnSpPr>
        <p:spPr>
          <a:xfrm>
            <a:off x="4932363" y="2852738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3"/>
            <a:endCxn id="11" idx="1"/>
          </p:cNvCxnSpPr>
          <p:nvPr/>
        </p:nvCxnSpPr>
        <p:spPr>
          <a:xfrm>
            <a:off x="6588125" y="2852738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2"/>
            <a:endCxn id="12" idx="0"/>
          </p:cNvCxnSpPr>
          <p:nvPr/>
        </p:nvCxnSpPr>
        <p:spPr>
          <a:xfrm>
            <a:off x="7632700" y="32131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 bwMode="auto">
          <a:xfrm>
            <a:off x="3563938" y="37893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Gene annotation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gtf</a:t>
            </a:r>
            <a:r>
              <a:rPr lang="en-US" sz="1200" dirty="0">
                <a:solidFill>
                  <a:schemeClr val="tx1"/>
                </a:solidFill>
              </a:rPr>
              <a:t> file)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1908175" y="37893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Reference genome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fa</a:t>
            </a:r>
            <a:r>
              <a:rPr lang="en-US" sz="1200" dirty="0">
                <a:solidFill>
                  <a:schemeClr val="tx1"/>
                </a:solidFill>
              </a:rPr>
              <a:t> file)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50825" y="37893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Raw sequence data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fastq</a:t>
            </a:r>
            <a:r>
              <a:rPr lang="en-US" sz="1200" dirty="0">
                <a:solidFill>
                  <a:schemeClr val="tx1"/>
                </a:solidFill>
              </a:rPr>
              <a:t> files)</a:t>
            </a:r>
          </a:p>
        </p:txBody>
      </p:sp>
      <p:cxnSp>
        <p:nvCxnSpPr>
          <p:cNvPr id="37" name="Straight Arrow Connector 36"/>
          <p:cNvCxnSpPr>
            <a:stCxn id="35" idx="0"/>
            <a:endCxn id="3" idx="2"/>
          </p:cNvCxnSpPr>
          <p:nvPr/>
        </p:nvCxnSpPr>
        <p:spPr>
          <a:xfrm flipH="1" flipV="1">
            <a:off x="935038" y="32131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0"/>
            <a:endCxn id="8" idx="2"/>
          </p:cNvCxnSpPr>
          <p:nvPr/>
        </p:nvCxnSpPr>
        <p:spPr>
          <a:xfrm flipV="1">
            <a:off x="2592388" y="3213100"/>
            <a:ext cx="7937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0"/>
            <a:endCxn id="9" idx="2"/>
          </p:cNvCxnSpPr>
          <p:nvPr/>
        </p:nvCxnSpPr>
        <p:spPr>
          <a:xfrm flipV="1">
            <a:off x="4248150" y="32131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197" name="TextBox 3"/>
          <p:cNvSpPr txBox="1">
            <a:spLocks noChangeArrowheads="1"/>
          </p:cNvSpPr>
          <p:nvPr/>
        </p:nvSpPr>
        <p:spPr bwMode="auto">
          <a:xfrm>
            <a:off x="2192338" y="4776788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Inputs</a:t>
            </a:r>
          </a:p>
        </p:txBody>
      </p:sp>
      <p:sp>
        <p:nvSpPr>
          <p:cNvPr id="50198" name="TextBox 3"/>
          <p:cNvSpPr txBox="1">
            <a:spLocks noChangeArrowheads="1"/>
          </p:cNvSpPr>
          <p:nvPr/>
        </p:nvSpPr>
        <p:spPr bwMode="auto">
          <a:xfrm>
            <a:off x="2162175" y="5538788"/>
            <a:ext cx="1073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Module </a:t>
            </a:r>
            <a:r>
              <a:rPr lang="en-US" sz="1600" b="1" dirty="0" smtClean="0"/>
              <a:t>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4174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2535238"/>
          </a:xfrm>
          <a:solidFill>
            <a:schemeClr val="tx1"/>
          </a:solidFill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4400" dirty="0" smtClean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We </a:t>
            </a:r>
            <a:r>
              <a:rPr lang="en-US" sz="4400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are on a Coffee Break &amp; Networking Session</a:t>
            </a:r>
          </a:p>
        </p:txBody>
      </p:sp>
      <p:pic>
        <p:nvPicPr>
          <p:cNvPr id="2" name="Picture 1" descr="bioinformatics-c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2823006" cy="12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2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2514600"/>
            <a:ext cx="6172200" cy="43434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10243" name="Picture 1" descr="RNA-Seq-align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424815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1"/>
          <p:cNvSpPr txBox="1">
            <a:spLocks/>
          </p:cNvSpPr>
          <p:nvPr/>
        </p:nvSpPr>
        <p:spPr bwMode="auto">
          <a:xfrm>
            <a:off x="2943225" y="365125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RNA-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cs typeface="Segoe UI" charset="0"/>
              </a:rPr>
              <a:t>S</a:t>
            </a:r>
            <a:r>
              <a:rPr lang="en-US" sz="2000" dirty="0" err="1" smtClean="0">
                <a:solidFill>
                  <a:schemeClr val="bg1"/>
                </a:solidFill>
                <a:latin typeface="Calibri" charset="0"/>
                <a:cs typeface="Segoe UI" charset="0"/>
              </a:rPr>
              <a:t>eq</a:t>
            </a:r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 Module 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1</a:t>
            </a:r>
            <a:b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Introduction to RNA </a:t>
            </a:r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Sequencing 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(lecture)</a:t>
            </a:r>
            <a:endParaRPr lang="en-US" sz="18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54897" y="1412776"/>
            <a:ext cx="5181599" cy="936104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Calibri"/>
                <a:ea typeface="+mj-ea"/>
                <a:cs typeface="Calibri"/>
              </a:rPr>
              <a:t>Malachi Griffith, Obi Griffith, </a:t>
            </a:r>
            <a:r>
              <a:rPr lang="en-US" sz="1600" dirty="0" err="1">
                <a:latin typeface="Calibri"/>
                <a:ea typeface="+mj-ea"/>
                <a:cs typeface="Calibri"/>
              </a:rPr>
              <a:t>Fouad</a:t>
            </a:r>
            <a:r>
              <a:rPr lang="en-US" sz="1600" dirty="0">
                <a:latin typeface="Calibri"/>
                <a:ea typeface="+mj-ea"/>
                <a:cs typeface="Calibri"/>
              </a:rPr>
              <a:t> </a:t>
            </a:r>
            <a:r>
              <a:rPr lang="en-US" sz="1600" dirty="0" err="1" smtClean="0">
                <a:latin typeface="Calibri"/>
                <a:ea typeface="+mj-ea"/>
                <a:cs typeface="Calibri"/>
              </a:rPr>
              <a:t>Yousif</a:t>
            </a:r>
            <a:endParaRPr lang="en-US" sz="1600" dirty="0" smtClean="0">
              <a:latin typeface="Calibri"/>
              <a:ea typeface="+mj-ea"/>
              <a:cs typeface="Calibri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Informatics for RNA-seq </a:t>
            </a:r>
            <a:r>
              <a:rPr lang="en-US" sz="16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Analysis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n-ea"/>
                <a:cs typeface="Calibri"/>
              </a:rPr>
              <a:t>June 16 </a:t>
            </a:r>
            <a:r>
              <a:rPr lang="en-US" sz="14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n-ea"/>
                <a:cs typeface="Calibri"/>
              </a:rPr>
              <a:t>- </a:t>
            </a:r>
            <a:r>
              <a:rPr lang="en-US" sz="14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n-ea"/>
                <a:cs typeface="Calibri"/>
              </a:rPr>
              <a:t>17, 2016</a:t>
            </a:r>
          </a:p>
        </p:txBody>
      </p:sp>
      <p:pic>
        <p:nvPicPr>
          <p:cNvPr id="7" name="Picture 6" descr="bioinformatics-c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3096"/>
            <a:ext cx="2339752" cy="10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0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Learning objectives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Module 0: Introduction to cloud computing</a:t>
            </a:r>
          </a:p>
          <a:p>
            <a:pPr>
              <a:defRPr/>
            </a:pPr>
            <a:r>
              <a:rPr lang="en-US" b="1" dirty="0" smtClean="0"/>
              <a:t>Module </a:t>
            </a:r>
            <a:r>
              <a:rPr lang="en-US" b="1" dirty="0" smtClean="0"/>
              <a:t>1: </a:t>
            </a:r>
            <a:r>
              <a:rPr lang="en-US" b="1" dirty="0"/>
              <a:t>Introduction to RNA </a:t>
            </a:r>
            <a:r>
              <a:rPr lang="en-US" b="1" dirty="0" smtClean="0"/>
              <a:t>Sequencing</a:t>
            </a:r>
            <a:endParaRPr lang="en-US" b="1" dirty="0"/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2: </a:t>
            </a:r>
            <a:r>
              <a:rPr lang="en-US" dirty="0"/>
              <a:t>A</a:t>
            </a:r>
            <a:r>
              <a:rPr lang="en-US" dirty="0" smtClean="0"/>
              <a:t>lignment </a:t>
            </a:r>
            <a:r>
              <a:rPr lang="en-US" dirty="0"/>
              <a:t>and </a:t>
            </a:r>
            <a:r>
              <a:rPr lang="en-US" dirty="0" smtClean="0"/>
              <a:t>Visualization</a:t>
            </a:r>
            <a:endParaRPr lang="en-US" dirty="0"/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3: </a:t>
            </a:r>
            <a:r>
              <a:rPr lang="en-US" dirty="0"/>
              <a:t>Expression and Differential Expression</a:t>
            </a:r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4: </a:t>
            </a:r>
            <a:r>
              <a:rPr lang="en-US" dirty="0"/>
              <a:t>Isoform </a:t>
            </a:r>
            <a:r>
              <a:rPr lang="en-US" dirty="0" smtClean="0"/>
              <a:t>Discovery </a:t>
            </a:r>
            <a:r>
              <a:rPr lang="en-US" dirty="0"/>
              <a:t>and </a:t>
            </a:r>
            <a:r>
              <a:rPr lang="en-US" dirty="0" smtClean="0"/>
              <a:t>Alternative </a:t>
            </a:r>
            <a:r>
              <a:rPr lang="en-US" dirty="0"/>
              <a:t>E</a:t>
            </a:r>
            <a:r>
              <a:rPr lang="en-US" dirty="0" smtClean="0"/>
              <a:t>xpression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Tutorials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Provide </a:t>
            </a:r>
            <a:r>
              <a:rPr lang="en-US" dirty="0">
                <a:latin typeface="Calibri" charset="0"/>
                <a:ea typeface="ＭＳ Ｐゴシック" charset="0"/>
              </a:rPr>
              <a:t>a working example of an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analysis </a:t>
            </a:r>
            <a:r>
              <a:rPr lang="en-US" dirty="0" smtClean="0">
                <a:latin typeface="Calibri" charset="0"/>
                <a:ea typeface="ＭＳ Ｐゴシック" charset="0"/>
              </a:rPr>
              <a:t>pipeline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Run in a </a:t>
            </a:r>
            <a:r>
              <a:rPr lang="ja-JP" altLang="en-US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dirty="0">
                <a:latin typeface="Calibri" charset="0"/>
                <a:ea typeface="ＭＳ Ｐゴシック" charset="0"/>
              </a:rPr>
              <a:t>reasonable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 amount of time with modest computer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resources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Self contained, self explanatory, </a:t>
            </a:r>
            <a:r>
              <a:rPr lang="en-US" dirty="0" smtClean="0">
                <a:latin typeface="Calibri" charset="0"/>
                <a:ea typeface="ＭＳ Ｐゴシック" charset="0"/>
              </a:rPr>
              <a:t>portable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Learning objectives of module </a:t>
            </a:r>
            <a:r>
              <a:rPr lang="en-US" dirty="0" smtClean="0">
                <a:latin typeface="Calibri" charset="0"/>
                <a:ea typeface="ＭＳ Ｐゴシック" charset="0"/>
              </a:rPr>
              <a:t>1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Introduction to the theory and practice of RNA sequencing (RNA-seq) analysis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Rationale for sequencing RNA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Challenges specific to RNA-seq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General goals and themes of RNA-seq analysis work flows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Common technical questions related to RNA-seq analysis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Getting help outside of this course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Introduction to the RNA-seq hands on tutorial</a:t>
            </a:r>
          </a:p>
        </p:txBody>
      </p:sp>
    </p:spTree>
    <p:extLst>
      <p:ext uri="{BB962C8B-B14F-4D97-AF65-F5344CB8AC3E}">
        <p14:creationId xmlns:p14="http://schemas.microsoft.com/office/powerpoint/2010/main" val="391807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69875"/>
            <a:ext cx="3051175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Gene expression</a:t>
            </a:r>
          </a:p>
        </p:txBody>
      </p:sp>
      <p:pic>
        <p:nvPicPr>
          <p:cNvPr id="2" name="Picture 1" descr="Figur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4890740" cy="611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RNA sequencing</a:t>
            </a:r>
          </a:p>
        </p:txBody>
      </p:sp>
      <p:pic>
        <p:nvPicPr>
          <p:cNvPr id="2" name="Picture 1" descr="Figur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136904" cy="47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Why sequence RNA (versus DNA)?</a:t>
            </a:r>
          </a:p>
        </p:txBody>
      </p:sp>
      <p:sp>
        <p:nvSpPr>
          <p:cNvPr id="19458" name="Content Placeholder 6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906962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Functional studies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Genome may be constant but an experimental condition has a pronounced effect on gene expression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e.g. Drug treated vs. untreated cell line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e.g. Wild type versus knock out mice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Predicting transcript sequence from genome sequence is </a:t>
            </a:r>
            <a:r>
              <a:rPr lang="en-US" dirty="0" smtClean="0">
                <a:latin typeface="Calibri" charset="0"/>
                <a:ea typeface="ＭＳ Ｐゴシック" charset="0"/>
              </a:rPr>
              <a:t>difficult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Gene annotation is revolutionized by RNA-seq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Some </a:t>
            </a:r>
            <a:r>
              <a:rPr lang="en-US" dirty="0">
                <a:latin typeface="Calibri" charset="0"/>
                <a:ea typeface="ＭＳ Ｐゴシック" charset="0"/>
              </a:rPr>
              <a:t>molecular features can only be observed at the RNA level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Alternative isoforms, fusion transcripts, RNA </a:t>
            </a:r>
            <a:r>
              <a:rPr lang="en-US" dirty="0" smtClean="0">
                <a:latin typeface="Calibri" charset="0"/>
                <a:ea typeface="ＭＳ Ｐゴシック" charset="0"/>
              </a:rPr>
              <a:t>editing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1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Why sequence RNA (versus DNA)?</a:t>
            </a:r>
          </a:p>
        </p:txBody>
      </p:sp>
      <p:sp>
        <p:nvSpPr>
          <p:cNvPr id="21506" name="Content Placeholder 6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906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</a:rPr>
              <a:t>Interpreting mutations that do not have an obvious effect on protein sequence</a:t>
            </a:r>
          </a:p>
          <a:p>
            <a:pPr lvl="1">
              <a:lnSpc>
                <a:spcPct val="90000"/>
              </a:lnSpc>
            </a:pPr>
            <a:r>
              <a:rPr lang="ja-JP" altLang="en-US" sz="2200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sz="2200" dirty="0">
                <a:latin typeface="Calibri" charset="0"/>
                <a:ea typeface="ＭＳ Ｐゴシック" charset="0"/>
              </a:rPr>
              <a:t>Regulatory</a:t>
            </a:r>
            <a:r>
              <a:rPr lang="ja-JP" altLang="en-US" sz="2200" dirty="0" smtClean="0">
                <a:latin typeface="Calibri" charset="0"/>
                <a:ea typeface="ＭＳ Ｐゴシック" charset="0"/>
              </a:rPr>
              <a:t>’</a:t>
            </a:r>
            <a:r>
              <a:rPr lang="en-US" altLang="ja-JP" sz="2200" dirty="0" smtClean="0">
                <a:latin typeface="Calibri" charset="0"/>
                <a:ea typeface="ＭＳ Ｐゴシック" charset="0"/>
              </a:rPr>
              <a:t> mutations </a:t>
            </a:r>
            <a:r>
              <a:rPr lang="en-US" altLang="ja-JP" sz="2200" dirty="0">
                <a:latin typeface="Calibri" charset="0"/>
                <a:ea typeface="ＭＳ Ｐゴシック" charset="0"/>
              </a:rPr>
              <a:t>that affect what mRNA isoform is expressed and how much 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Calibri" charset="0"/>
                <a:ea typeface="ＭＳ Ｐゴシック" charset="0"/>
              </a:rPr>
              <a:t>Prioritizing </a:t>
            </a:r>
            <a:r>
              <a:rPr lang="en-US" sz="2600" dirty="0">
                <a:latin typeface="Calibri" charset="0"/>
                <a:ea typeface="ＭＳ Ｐゴシック" charset="0"/>
              </a:rPr>
              <a:t>protein coding somatic mutations (often heterozygous)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If the gene is not expressed, a mutation in that gene would be less interesting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If the gene is expressed but only from the wild type allele, this might suggest loss-of-function (</a:t>
            </a:r>
            <a:r>
              <a:rPr lang="en-US" sz="2200" dirty="0" err="1">
                <a:latin typeface="Calibri" charset="0"/>
                <a:ea typeface="ＭＳ Ｐゴシック" charset="0"/>
              </a:rPr>
              <a:t>haploinsufficiency</a:t>
            </a:r>
            <a:r>
              <a:rPr lang="en-US" sz="2200" dirty="0">
                <a:latin typeface="Calibri" charset="0"/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If the mutant allele itself is expressed, this might suggest a candidate drug target</a:t>
            </a:r>
          </a:p>
        </p:txBody>
      </p:sp>
    </p:spTree>
    <p:extLst>
      <p:ext uri="{BB962C8B-B14F-4D97-AF65-F5344CB8AC3E}">
        <p14:creationId xmlns:p14="http://schemas.microsoft.com/office/powerpoint/2010/main" val="349793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9899</TotalTime>
  <Words>1539</Words>
  <Application>Microsoft Macintosh PowerPoint</Application>
  <PresentationFormat>On-screen Show (4:3)</PresentationFormat>
  <Paragraphs>202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Canadian Bioinformatics Workshops</vt:lpstr>
      <vt:lpstr>PowerPoint Presentation</vt:lpstr>
      <vt:lpstr>PowerPoint Presentation</vt:lpstr>
      <vt:lpstr>Learning objectives of the course</vt:lpstr>
      <vt:lpstr>Learning objectives of module 1</vt:lpstr>
      <vt:lpstr>Gene expression</vt:lpstr>
      <vt:lpstr>RNA sequencing</vt:lpstr>
      <vt:lpstr>Why sequence RNA (versus DNA)?</vt:lpstr>
      <vt:lpstr>Why sequence RNA (versus DNA)?</vt:lpstr>
      <vt:lpstr>Challenges</vt:lpstr>
      <vt:lpstr>Agilent example / interpretation</vt:lpstr>
      <vt:lpstr>Design considerations</vt:lpstr>
      <vt:lpstr>There are many RNA-seq library construction strategies</vt:lpstr>
      <vt:lpstr>Fragmentation and size selection</vt:lpstr>
      <vt:lpstr>RNA sequence selection/depletion</vt:lpstr>
      <vt:lpstr>Stranded vs. unstranded</vt:lpstr>
      <vt:lpstr>Replicates</vt:lpstr>
      <vt:lpstr>Common analysis goals of RNA-Seq  analysis (what can you ask of the data?)</vt:lpstr>
      <vt:lpstr>General themes of RNA-seq workflows</vt:lpstr>
      <vt:lpstr>BioStar exercise</vt:lpstr>
      <vt:lpstr>Common questions: Should I remove duplicates for RNA-seq?</vt:lpstr>
      <vt:lpstr>Common questions: How much library depth is needed for RNA-seq?</vt:lpstr>
      <vt:lpstr>Common questions: What mapping strategy should I use for RNA-seq?</vt:lpstr>
      <vt:lpstr>Common questions: What if I don’t have a reference genome for my species?</vt:lpstr>
      <vt:lpstr>More common questions (and answers)</vt:lpstr>
      <vt:lpstr>PowerPoint Presentation</vt:lpstr>
      <vt:lpstr>Bowtie/Tophat/Cufflinks/Cuffdiff  RNA-seq Pipeline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Malachi Griffith</cp:lastModifiedBy>
  <cp:revision>659</cp:revision>
  <dcterms:created xsi:type="dcterms:W3CDTF">2011-11-14T19:50:16Z</dcterms:created>
  <dcterms:modified xsi:type="dcterms:W3CDTF">2016-06-14T02:30:09Z</dcterms:modified>
</cp:coreProperties>
</file>