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50" r:id="rId2"/>
    <p:sldId id="551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  <p:sldId id="547" r:id="rId38"/>
    <p:sldId id="548" r:id="rId39"/>
    <p:sldId id="549" r:id="rId40"/>
    <p:sldId id="552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183E1-3D03-AA4D-B1B0-8663466EA307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CF3FDDA8-DFE2-794D-9469-18250F189BBE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D133E7D2-33FF-EC4A-AE37-9A522B04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1701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mtools.sourceforge.net/SAM1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adinstitute.github.io/picard/explain-flags.html" TargetMode="Externa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nome.ucsc.edu/FAQ/FAQformat.html%23format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12752/" TargetMode="External"/><Relationship Id="rId3" Type="http://schemas.openxmlformats.org/officeDocument/2006/relationships/hyperlink" Target="http://www.biostars.org/p/71300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60478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wwwdev.ebi.ac.uk/fg/hts_mapp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1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Should I use a splice-aware or unspliced 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RNA-seq reads may span large introns</a:t>
            </a:r>
          </a:p>
          <a:p>
            <a:pPr>
              <a:defRPr/>
            </a:pPr>
            <a:r>
              <a:rPr lang="en-US" dirty="0" smtClean="0"/>
              <a:t>The fragments being sequenced in RNA-seq represent mRNA and therefore the introns are removed</a:t>
            </a:r>
          </a:p>
          <a:p>
            <a:pPr>
              <a:defRPr/>
            </a:pPr>
            <a:r>
              <a:rPr lang="en-US" dirty="0" smtClean="0"/>
              <a:t>But we are usually aligning these reads back to the reference genome</a:t>
            </a:r>
          </a:p>
          <a:p>
            <a:pPr>
              <a:defRPr/>
            </a:pPr>
            <a:r>
              <a:rPr lang="en-US" dirty="0" smtClean="0"/>
              <a:t>Unless your reads are short (&lt;50bp) you should use a splice-aware aligner</a:t>
            </a:r>
          </a:p>
          <a:p>
            <a:pPr lvl="1">
              <a:defRPr/>
            </a:pPr>
            <a:r>
              <a:rPr lang="en-US" dirty="0" smtClean="0"/>
              <a:t>TopHat, STAR, MapSplice, etc. </a:t>
            </a:r>
            <a:endParaRPr lang="en-US" dirty="0"/>
          </a:p>
        </p:txBody>
      </p:sp>
      <p:pic>
        <p:nvPicPr>
          <p:cNvPr id="19459" name="Picture 5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4"/>
          <a:stretch>
            <a:fillRect/>
          </a:stretch>
        </p:blipFill>
        <p:spPr bwMode="auto">
          <a:xfrm>
            <a:off x="4643438" y="1844675"/>
            <a:ext cx="40147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1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4059238" cy="4724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TopHat is a ‘splice-aware’ RNA-seq read aligner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Requires a reference genome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Breaks reads into pieces, </a:t>
            </a:r>
            <a:r>
              <a:rPr lang="en-US" dirty="0">
                <a:latin typeface="Calibri" charset="0"/>
                <a:ea typeface="ＭＳ Ｐゴシック" charset="0"/>
              </a:rPr>
              <a:t>u</a:t>
            </a:r>
            <a:r>
              <a:rPr lang="en-US" dirty="0" smtClean="0">
                <a:latin typeface="Calibri" charset="0"/>
                <a:ea typeface="ＭＳ Ｐゴシック" charset="0"/>
              </a:rPr>
              <a:t>ses ‘bowtie’ aligner to first align these pieces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Then extends alignments from these seeds and resolves exon edges (splice junctions)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0483" name="Picture 3" descr="TopHat Alignment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6337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508625" y="5949950"/>
            <a:ext cx="2151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Trapnell et al. 2009</a:t>
            </a:r>
          </a:p>
        </p:txBody>
      </p:sp>
    </p:spTree>
    <p:extLst>
      <p:ext uri="{BB962C8B-B14F-4D97-AF65-F5344CB8AC3E}">
        <p14:creationId xmlns:p14="http://schemas.microsoft.com/office/powerpoint/2010/main" val="31468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Bowtie/</a:t>
            </a:r>
            <a:r>
              <a:rPr lang="en-US" dirty="0" err="1">
                <a:latin typeface="Calibri" charset="0"/>
              </a:rPr>
              <a:t>TopHat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16575" y="1763713"/>
            <a:ext cx="2303463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9863" y="1728788"/>
            <a:ext cx="2303462" cy="144462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39863" y="1728788"/>
            <a:ext cx="1150937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87563" y="1944688"/>
            <a:ext cx="94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Read X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08738" y="1957388"/>
            <a:ext cx="936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Read 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0975" y="3671888"/>
            <a:ext cx="2627313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52975" y="3673475"/>
            <a:ext cx="4140200" cy="144463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08288" y="3744913"/>
            <a:ext cx="194468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43325" y="4608513"/>
            <a:ext cx="1231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Reference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08063" y="410368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Exon 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51613" y="410368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/>
              <a:t>Exon 2</a:t>
            </a:r>
          </a:p>
        </p:txBody>
      </p:sp>
    </p:spTree>
    <p:extLst>
      <p:ext uri="{BB962C8B-B14F-4D97-AF65-F5344CB8AC3E}">
        <p14:creationId xmlns:p14="http://schemas.microsoft.com/office/powerpoint/2010/main" val="328988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Bowtie/</a:t>
            </a:r>
            <a:r>
              <a:rPr lang="en-US" dirty="0" err="1">
                <a:latin typeface="Calibri" charset="0"/>
              </a:rPr>
              <a:t>TopHat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363" y="2447925"/>
            <a:ext cx="2303462" cy="14446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380000">
            <a:off x="3538538" y="1882775"/>
            <a:ext cx="2303462" cy="144463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380000">
            <a:off x="3582988" y="1657350"/>
            <a:ext cx="1150937" cy="14446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380000">
            <a:off x="4065588" y="2058988"/>
            <a:ext cx="94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Read X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3608" y="2641600"/>
            <a:ext cx="936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Read 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0975" y="3060700"/>
            <a:ext cx="2627313" cy="14446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52975" y="3060700"/>
            <a:ext cx="4140200" cy="144463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08288" y="3132138"/>
            <a:ext cx="194468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71900" y="3541713"/>
            <a:ext cx="1231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Reference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08063" y="3492500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Exon 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51613" y="3492500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Exon 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689600" y="1692275"/>
            <a:ext cx="6477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4896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6000"/>
              <a:t>?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20272" y="2016125"/>
            <a:ext cx="1841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Map with Bowtie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5175250" y="4824413"/>
            <a:ext cx="1960563" cy="979487"/>
          </a:xfrm>
          <a:prstGeom prst="can">
            <a:avLst>
              <a:gd name="adj" fmla="val 25000"/>
            </a:avLst>
          </a:prstGeom>
          <a:solidFill>
            <a:srgbClr val="FF3333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655763" y="4824413"/>
            <a:ext cx="1960562" cy="101123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806575" y="5492750"/>
            <a:ext cx="1608138" cy="6508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375275" y="5483225"/>
            <a:ext cx="1608138" cy="65088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375275" y="5483225"/>
            <a:ext cx="804863" cy="6508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652120" y="5099149"/>
            <a:ext cx="12636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Read X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143125" y="5085184"/>
            <a:ext cx="16716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Read Y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79613" y="5902325"/>
            <a:ext cx="216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Aligned Bin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32425" y="5875338"/>
            <a:ext cx="22717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/>
              <a:t>Unaligned Bin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319588" y="4103688"/>
            <a:ext cx="1587" cy="5032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1185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Bowtie/</a:t>
            </a:r>
            <a:r>
              <a:rPr lang="en-US" dirty="0" err="1">
                <a:latin typeface="Calibri" charset="0"/>
              </a:rPr>
              <a:t>TopHat</a:t>
            </a:r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2771775" y="5543550"/>
            <a:ext cx="1944688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1118395" y="1081881"/>
            <a:ext cx="1071562" cy="1006475"/>
          </a:xfrm>
          <a:prstGeom prst="can">
            <a:avLst>
              <a:gd name="adj" fmla="val 25000"/>
            </a:avLst>
          </a:prstGeom>
          <a:solidFill>
            <a:srgbClr val="FF3333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0975" y="3348038"/>
            <a:ext cx="2627313" cy="1444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52975" y="3348038"/>
            <a:ext cx="4140200" cy="144462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808288" y="3421063"/>
            <a:ext cx="1944687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71888" y="3743325"/>
            <a:ext cx="1231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Reference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08063" y="377983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Exon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51613" y="3779838"/>
            <a:ext cx="89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Exon 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9775" y="2209800"/>
            <a:ext cx="19272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Unaligned Reads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484438" y="1511300"/>
            <a:ext cx="152241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84438" y="1511300"/>
            <a:ext cx="760412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911475" y="1682750"/>
            <a:ext cx="941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Read 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356100" y="1584325"/>
            <a:ext cx="43180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24750" y="1511300"/>
            <a:ext cx="576263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227763" y="1511300"/>
            <a:ext cx="43180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367463" y="1682750"/>
            <a:ext cx="941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Read X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659563" y="1512888"/>
            <a:ext cx="44291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292725" y="1512888"/>
            <a:ext cx="53975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300788" y="2339975"/>
            <a:ext cx="1587" cy="5762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148263" y="3132138"/>
            <a:ext cx="57626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017713" y="3097213"/>
            <a:ext cx="53975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27650" y="1116013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443663" y="1116013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X2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596188" y="1116013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087563" y="2771775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X1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219700" y="2808288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X3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4284663" y="4535488"/>
            <a:ext cx="1587" cy="5032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376488" y="5472113"/>
            <a:ext cx="503237" cy="144462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16463" y="5472113"/>
            <a:ext cx="539750" cy="144462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500563" y="4608513"/>
            <a:ext cx="44799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Collect Mapping Information for X1 and X3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76488" y="5867400"/>
            <a:ext cx="3311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Construct a Splice Library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 rot="1200000">
            <a:off x="3319463" y="2816225"/>
            <a:ext cx="431800" cy="1143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rot="1200000">
            <a:off x="3725863" y="2963863"/>
            <a:ext cx="442912" cy="114300"/>
          </a:xfrm>
          <a:prstGeom prst="rect">
            <a:avLst/>
          </a:prstGeom>
          <a:solidFill>
            <a:srgbClr val="579D1C"/>
          </a:solidFill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 rot="1200000">
            <a:off x="3616325" y="2514600"/>
            <a:ext cx="460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X2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103688" y="2447925"/>
            <a:ext cx="46196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5240" rIns="90000" bIns="45000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3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97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Should I allow ‘multi-mapped’ reads?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Depends on the application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*DNA* analysis it is common to use a mapper to randomly select alignments from a series of equally good alignments</a:t>
            </a:r>
          </a:p>
          <a:p>
            <a:pPr>
              <a:defRPr/>
            </a:pPr>
            <a:r>
              <a:rPr lang="en-US" dirty="0" smtClean="0"/>
              <a:t>In *RNA* analysis this is less common</a:t>
            </a:r>
          </a:p>
          <a:p>
            <a:pPr lvl="1">
              <a:defRPr/>
            </a:pPr>
            <a:r>
              <a:rPr lang="en-US" dirty="0" smtClean="0"/>
              <a:t>Perhaps disallow multi-mapped reads if you are variant calling</a:t>
            </a:r>
          </a:p>
          <a:p>
            <a:pPr lvl="1">
              <a:defRPr/>
            </a:pPr>
            <a:r>
              <a:rPr lang="en-US" dirty="0" smtClean="0"/>
              <a:t>Definitely should allow multi-mapped reads for expression analysis with TopHat/Cufflinks</a:t>
            </a:r>
          </a:p>
          <a:p>
            <a:pPr lvl="1">
              <a:defRPr/>
            </a:pPr>
            <a:r>
              <a:rPr lang="en-US" dirty="0" smtClean="0"/>
              <a:t>Definitely should allow multi-mapped reads for gene fusion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1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What is the output of bowtie/tophat?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A SAM/BAM file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SAM stands for Sequence Alignment/Map format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BAM is the binary version of a SAM file</a:t>
            </a:r>
          </a:p>
          <a:p>
            <a:pPr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Remember, compressed files require special handling compared to plain text </a:t>
            </a:r>
            <a:r>
              <a:rPr lang="en-US" dirty="0" smtClean="0">
                <a:latin typeface="Calibri" charset="0"/>
                <a:ea typeface="ＭＳ Ｐゴシック" charset="0"/>
              </a:rPr>
              <a:t>files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How can I convert BAM to SAM?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http://www.biostars.org/p/1701/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8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Example of SAM/BAM file format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937"/>
          <a:stretch>
            <a:fillRect/>
          </a:stretch>
        </p:blipFill>
        <p:spPr>
          <a:xfrm>
            <a:off x="323850" y="3206750"/>
            <a:ext cx="8424863" cy="2817813"/>
          </a:xfrm>
        </p:spPr>
      </p:pic>
      <p:pic>
        <p:nvPicPr>
          <p:cNvPr id="23555" name="Picture 4" descr="BAM File Example Header 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49400"/>
            <a:ext cx="8424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0825" y="1196975"/>
            <a:ext cx="465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Example SAM/BAM header section (abbreviated)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46063" y="2852738"/>
            <a:ext cx="6196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Example SAM/BAM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286041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SAM/BAM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 specification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http://samtools.sourceforge.net/SAM1.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pdf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 SAM format consists of two sections: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Header section</a:t>
            </a:r>
          </a:p>
          <a:p>
            <a:pPr lvl="2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Used to describe source of data, reference sequence, method of alignment, etc.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Alignment section</a:t>
            </a:r>
          </a:p>
          <a:p>
            <a:pPr lvl="2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Used to describe the read, quality of the read, and nature alignment of the read to a region of the genome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BAM is a compressed version of SAM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Compressed using lossless BGZF format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Other BAM compression strategies are a subject of research.  See ‘CRAM’ format for example</a:t>
            </a:r>
          </a:p>
          <a:p>
            <a:pPr>
              <a:defRPr/>
            </a:pPr>
            <a:r>
              <a:rPr lang="en-US" dirty="0" smtClean="0"/>
              <a:t>BAM files are usually ‘indexed’</a:t>
            </a:r>
          </a:p>
          <a:p>
            <a:pPr lvl="1">
              <a:defRPr/>
            </a:pPr>
            <a:r>
              <a:rPr lang="en-US" dirty="0" smtClean="0"/>
              <a:t>A ‘.bai’ file will be found beside the ‘.bam’ file </a:t>
            </a:r>
          </a:p>
          <a:p>
            <a:pPr lvl="1">
              <a:defRPr/>
            </a:pPr>
            <a:r>
              <a:rPr lang="en-US" dirty="0" smtClean="0"/>
              <a:t>Indexing </a:t>
            </a:r>
            <a:r>
              <a:rPr lang="en-US" dirty="0"/>
              <a:t>aims to achieve fast retrieval of alignments overlapping a </a:t>
            </a:r>
            <a:r>
              <a:rPr lang="en-US" dirty="0" smtClean="0"/>
              <a:t>specified </a:t>
            </a:r>
            <a:r>
              <a:rPr lang="en-US" dirty="0"/>
              <a:t>region without </a:t>
            </a:r>
            <a:r>
              <a:rPr lang="en-US" dirty="0" smtClean="0"/>
              <a:t>going through </a:t>
            </a:r>
            <a:r>
              <a:rPr lang="en-US" dirty="0"/>
              <a:t>the whole alignments. BAM must be sorted by the reference ID and then the </a:t>
            </a:r>
            <a:r>
              <a:rPr lang="en-US" dirty="0" smtClean="0"/>
              <a:t>leftmost coordinate </a:t>
            </a:r>
            <a:r>
              <a:rPr lang="en-US" dirty="0"/>
              <a:t>before </a:t>
            </a:r>
            <a:r>
              <a:rPr lang="en-US" dirty="0" smtClean="0"/>
              <a:t>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SAM/BAM header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8413"/>
            <a:ext cx="8839200" cy="48958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Used to describe source of data, reference sequence, method of alignment, etc.</a:t>
            </a:r>
          </a:p>
          <a:p>
            <a:pPr>
              <a:defRPr/>
            </a:pPr>
            <a:r>
              <a:rPr lang="en-US" dirty="0" smtClean="0"/>
              <a:t>Each section begins </a:t>
            </a:r>
            <a:r>
              <a:rPr lang="en-US" dirty="0"/>
              <a:t>with character </a:t>
            </a:r>
            <a:r>
              <a:rPr lang="en-US" dirty="0" smtClean="0"/>
              <a:t>‘@’ </a:t>
            </a:r>
            <a:r>
              <a:rPr lang="en-US" dirty="0"/>
              <a:t>followed by a two-letter record type code</a:t>
            </a:r>
            <a:r>
              <a:rPr lang="en-US" dirty="0" smtClean="0"/>
              <a:t>.  These are followed by two-letter tags and values </a:t>
            </a:r>
          </a:p>
          <a:p>
            <a:pPr lvl="1">
              <a:defRPr/>
            </a:pPr>
            <a:r>
              <a:rPr lang="en-US" dirty="0" smtClean="0"/>
              <a:t>@HD  The header line</a:t>
            </a:r>
          </a:p>
          <a:p>
            <a:pPr lvl="2">
              <a:defRPr/>
            </a:pPr>
            <a:r>
              <a:rPr lang="en-US" dirty="0" smtClean="0"/>
              <a:t>VN: format version</a:t>
            </a:r>
          </a:p>
          <a:p>
            <a:pPr lvl="2">
              <a:defRPr/>
            </a:pPr>
            <a:r>
              <a:rPr lang="en-US" dirty="0" smtClean="0"/>
              <a:t>SO: Sorting order of alignments</a:t>
            </a:r>
          </a:p>
          <a:p>
            <a:pPr lvl="1">
              <a:defRPr/>
            </a:pPr>
            <a:r>
              <a:rPr lang="en-US" dirty="0" smtClean="0"/>
              <a:t>@SQ  Reference sequence dictionary</a:t>
            </a:r>
          </a:p>
          <a:p>
            <a:pPr lvl="2">
              <a:defRPr/>
            </a:pPr>
            <a:r>
              <a:rPr lang="en-US" dirty="0" smtClean="0"/>
              <a:t>SN: reference sequence name</a:t>
            </a:r>
          </a:p>
          <a:p>
            <a:pPr lvl="2">
              <a:defRPr/>
            </a:pPr>
            <a:r>
              <a:rPr lang="en-US" dirty="0" smtClean="0"/>
              <a:t>LN: reference sequence length</a:t>
            </a:r>
          </a:p>
          <a:p>
            <a:pPr lvl="2">
              <a:defRPr/>
            </a:pPr>
            <a:r>
              <a:rPr lang="en-US" dirty="0" smtClean="0"/>
              <a:t>SP: species</a:t>
            </a:r>
          </a:p>
          <a:p>
            <a:pPr lvl="1">
              <a:defRPr/>
            </a:pPr>
            <a:r>
              <a:rPr lang="en-US" dirty="0" smtClean="0"/>
              <a:t>@RG  Read group</a:t>
            </a:r>
          </a:p>
          <a:p>
            <a:pPr lvl="2">
              <a:defRPr/>
            </a:pPr>
            <a:r>
              <a:rPr lang="en-US" dirty="0" smtClean="0"/>
              <a:t>ID: read group identifier</a:t>
            </a:r>
          </a:p>
          <a:p>
            <a:pPr lvl="2">
              <a:defRPr/>
            </a:pPr>
            <a:r>
              <a:rPr lang="en-US" dirty="0" smtClean="0"/>
              <a:t>CN: name of sequencing center</a:t>
            </a:r>
          </a:p>
          <a:p>
            <a:pPr lvl="2">
              <a:defRPr/>
            </a:pPr>
            <a:r>
              <a:rPr lang="en-US" dirty="0" smtClean="0"/>
              <a:t>SM: sample name</a:t>
            </a:r>
          </a:p>
          <a:p>
            <a:pPr lvl="1">
              <a:defRPr/>
            </a:pPr>
            <a:r>
              <a:rPr lang="en-US" dirty="0" smtClean="0"/>
              <a:t>@PG  Program</a:t>
            </a:r>
          </a:p>
          <a:p>
            <a:pPr lvl="2">
              <a:defRPr/>
            </a:pPr>
            <a:r>
              <a:rPr lang="en-US" dirty="0" smtClean="0"/>
              <a:t>PN: program name</a:t>
            </a:r>
          </a:p>
          <a:p>
            <a:pPr lvl="2">
              <a:defRPr/>
            </a:pPr>
            <a:r>
              <a:rPr lang="en-US" dirty="0" smtClean="0"/>
              <a:t>VN: program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4731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SAM/BAM alignment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62413"/>
            <a:ext cx="8839200" cy="2103437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4300" b="1" dirty="0" smtClean="0">
                <a:latin typeface="Courier New"/>
                <a:cs typeface="Courier New"/>
              </a:rPr>
              <a:t>Example values</a:t>
            </a:r>
          </a:p>
          <a:p>
            <a:pPr marL="514350" indent="-514350">
              <a:buFont typeface="Wingdings" charset="2"/>
              <a:buAutoNum type="arabicPlain"/>
              <a:defRPr/>
            </a:pPr>
            <a:endParaRPr lang="en-US" dirty="0" smtClean="0">
              <a:latin typeface="Courier New"/>
              <a:cs typeface="Courier New"/>
            </a:endParaRP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QNAME  e.g.  HWI</a:t>
            </a:r>
            <a:r>
              <a:rPr lang="en-US" dirty="0">
                <a:latin typeface="Courier New"/>
                <a:cs typeface="Courier New"/>
              </a:rPr>
              <a:t>-ST495_129147882:1:2302:10269:</a:t>
            </a:r>
            <a:r>
              <a:rPr lang="en-US" dirty="0" smtClean="0">
                <a:latin typeface="Courier New"/>
                <a:cs typeface="Courier New"/>
              </a:rPr>
              <a:t>12362 (QNAME)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FLAG   e.g.  99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RNAME  e.g.  1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POS    e.g.  11623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MAPQ   e.g.  3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CIGAR  e.g.  100M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RNEXT  e.g.  = 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PNEXT  e.g.  11740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TLEN   e.g.  217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SEQ    e.g.  CCTGTTTCTCCACAAAGTGTTTACTTTTGGATTTTTGCCAGTCTAACAGGTGAAGCCCTGGAGATTCTTATTAGTGATTTGGGCTGGGGCCTGGCCATGT</a:t>
            </a:r>
          </a:p>
          <a:p>
            <a:pPr marL="514350" indent="-514350">
              <a:buFont typeface="Wingdings" charset="2"/>
              <a:buAutoNum type="arabicPlain"/>
              <a:defRPr/>
            </a:pPr>
            <a:r>
              <a:rPr lang="en-US" dirty="0" smtClean="0">
                <a:latin typeface="Courier New"/>
                <a:cs typeface="Courier New"/>
              </a:rPr>
              <a:t>QUAL   e.g.  CCCFFFFFHHHHHJJIJFIJJJJJJJJJJJHIJJJJJJJIJJJJJGGHIJHIJJJJJJJJJGHGGIJJJJJJIJEEHHHHFFFFCDCDDDDDDDB</a:t>
            </a:r>
            <a:r>
              <a:rPr lang="en-US" dirty="0">
                <a:latin typeface="Courier New"/>
                <a:cs typeface="Courier New"/>
              </a:rPr>
              <a:t>@</a:t>
            </a:r>
            <a:r>
              <a:rPr lang="en-US" dirty="0" smtClean="0">
                <a:latin typeface="Courier New"/>
                <a:cs typeface="Courier New"/>
              </a:rPr>
              <a:t>ACDD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26627" name="Picture 3" descr="BAM Alignment Section Colum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3625"/>
            <a:ext cx="81708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11188" y="1541463"/>
            <a:ext cx="144462" cy="14446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11188" y="2406650"/>
            <a:ext cx="144462" cy="14287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SAM/BAM flags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513"/>
            <a:ext cx="8839200" cy="17986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http://broadinstitute.github.io/picard/explain-</a:t>
            </a:r>
            <a:r>
              <a:rPr lang="en-US" dirty="0" smtClean="0">
                <a:hlinkClick r:id="rId2"/>
              </a:rPr>
              <a:t>flags.html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12 bitwise flags describing the alignment</a:t>
            </a:r>
          </a:p>
          <a:p>
            <a:pPr>
              <a:defRPr/>
            </a:pPr>
            <a:r>
              <a:rPr lang="en-US" dirty="0" smtClean="0"/>
              <a:t>These flags are stored as a binary string of length 11 instead of 11 columns of data</a:t>
            </a:r>
          </a:p>
          <a:p>
            <a:pPr>
              <a:defRPr/>
            </a:pPr>
            <a:r>
              <a:rPr lang="en-US" dirty="0" smtClean="0"/>
              <a:t>Value of ‘1’ indicates the flag is set.  e.g. 00100000000</a:t>
            </a:r>
          </a:p>
          <a:p>
            <a:pPr>
              <a:defRPr/>
            </a:pPr>
            <a:r>
              <a:rPr lang="en-US" dirty="0" smtClean="0"/>
              <a:t>All combinations can be represented as a number from 1 to 2048 (i.e. 2</a:t>
            </a:r>
            <a:r>
              <a:rPr lang="en-US" baseline="30000" dirty="0" smtClean="0"/>
              <a:t>11</a:t>
            </a:r>
            <a:r>
              <a:rPr lang="en-US" dirty="0" smtClean="0"/>
              <a:t>-1).  This number is used in the BAM/SAM file.  You can specify ‘required’ or ‘filter’ flags in samtools view using the ‘-f’ and ‘-F’ options respectively  </a:t>
            </a:r>
            <a:endParaRPr lang="en-US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50825" y="5846763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Note that to maximize confusion, each bit is described in the SAM specification using its hexadecimal representation (i.e., '0x10' = 16 and '0x40' = 64).</a:t>
            </a:r>
          </a:p>
        </p:txBody>
      </p:sp>
      <p:pic>
        <p:nvPicPr>
          <p:cNvPr id="4" name="Picture 3" descr="Screen Shot 2015-11-16 at 1.1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487"/>
            <a:ext cx="7884368" cy="31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-10001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CIGAR strings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508500"/>
            <a:ext cx="8839200" cy="172878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The CIGAR string is a sequence of </a:t>
            </a:r>
            <a:r>
              <a:rPr lang="en-US" dirty="0" smtClean="0"/>
              <a:t>base </a:t>
            </a:r>
            <a:r>
              <a:rPr lang="en-US" dirty="0"/>
              <a:t>lengths and </a:t>
            </a:r>
            <a:r>
              <a:rPr lang="en-US" dirty="0" smtClean="0"/>
              <a:t>associated ‘operations’ that are </a:t>
            </a:r>
            <a:r>
              <a:rPr lang="en-US" dirty="0"/>
              <a:t>used to </a:t>
            </a:r>
            <a:r>
              <a:rPr lang="en-US" dirty="0" smtClean="0"/>
              <a:t>indicate which </a:t>
            </a:r>
            <a:r>
              <a:rPr lang="en-US" dirty="0"/>
              <a:t>bases align </a:t>
            </a:r>
            <a:r>
              <a:rPr lang="en-US" dirty="0" smtClean="0"/>
              <a:t>to the reference (</a:t>
            </a:r>
            <a:r>
              <a:rPr lang="en-US" dirty="0"/>
              <a:t>either a </a:t>
            </a:r>
            <a:r>
              <a:rPr lang="en-US" dirty="0" smtClean="0"/>
              <a:t>match or mismatch), </a:t>
            </a:r>
            <a:r>
              <a:rPr lang="en-US" dirty="0"/>
              <a:t>are </a:t>
            </a:r>
            <a:r>
              <a:rPr lang="en-US" dirty="0" smtClean="0"/>
              <a:t>deleted, are inserted, represent introns, etc.</a:t>
            </a:r>
          </a:p>
          <a:p>
            <a:pPr>
              <a:defRPr/>
            </a:pPr>
            <a:r>
              <a:rPr lang="en-US" dirty="0"/>
              <a:t>e.g. </a:t>
            </a:r>
            <a:r>
              <a:rPr lang="en-US" dirty="0" smtClean="0"/>
              <a:t>81M859N19M</a:t>
            </a:r>
          </a:p>
          <a:p>
            <a:pPr lvl="1">
              <a:defRPr/>
            </a:pPr>
            <a:r>
              <a:rPr lang="en-US" dirty="0" smtClean="0"/>
              <a:t>A 100 bp read consists of:  81 bases of alignment to reference, 859 bases skipped (an intron), 19 bases of alignment</a:t>
            </a:r>
            <a:endParaRPr lang="en-US" dirty="0"/>
          </a:p>
        </p:txBody>
      </p:sp>
      <p:pic>
        <p:nvPicPr>
          <p:cNvPr id="28675" name="Picture 4" descr="CIGAR op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7300"/>
            <a:ext cx="8208962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6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52400" y="-1746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211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When working with BAM files, it is very common to want to examine a focused subset of the reference genome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e.g. </a:t>
            </a:r>
            <a:r>
              <a:rPr lang="en-US" dirty="0" smtClean="0">
                <a:latin typeface="Calibri" charset="0"/>
                <a:ea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</a:rPr>
              <a:t>exons of a gene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These subsets are commonly specified in ‘BED’ files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https://genome.ucsc.edu/FAQ/FAQformat.html#format1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Many BAM manipulation tools accept regions of interest in BED format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Basic BED format (tab separated):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Chromosome name, start position, end </a:t>
            </a:r>
            <a:r>
              <a:rPr lang="en-US" dirty="0" smtClean="0">
                <a:latin typeface="Calibri" charset="0"/>
                <a:ea typeface="ＭＳ Ｐゴシック" charset="0"/>
              </a:rPr>
              <a:t>position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Coordinates in BED format are 0 based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5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Manipulation of SAM/BAM and BED files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Several tools are used ubiquitously in sequence analysis to manipulate these files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SAM/BAM files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samtools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bamtools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picard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BED files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bedtools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bedops</a:t>
            </a:r>
          </a:p>
        </p:txBody>
      </p:sp>
    </p:spTree>
    <p:extLst>
      <p:ext uri="{BB962C8B-B14F-4D97-AF65-F5344CB8AC3E}">
        <p14:creationId xmlns:p14="http://schemas.microsoft.com/office/powerpoint/2010/main" val="325263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How should I sort my SAM/BAM file?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Generally BAM files are sorted by </a:t>
            </a:r>
            <a:r>
              <a:rPr lang="en-US" u="sng">
                <a:latin typeface="Calibri" charset="0"/>
                <a:ea typeface="ＭＳ Ｐゴシック" charset="0"/>
              </a:rPr>
              <a:t>position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This is for performance reasons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When sorted and indexed, arbitrary positions in a massive BAM file can be accessed rapidly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Certain tools require a BAM sorted by </a:t>
            </a:r>
            <a:r>
              <a:rPr lang="en-US" u="sng">
                <a:latin typeface="Calibri" charset="0"/>
                <a:ea typeface="ＭＳ Ｐゴシック" charset="0"/>
              </a:rPr>
              <a:t>read name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Usually this is when we need to easily identify both reads of a pair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The insert size between two reads may be large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In fusion detection we are interested in read pairs that map to different chromosomes…</a:t>
            </a:r>
          </a:p>
        </p:txBody>
      </p:sp>
    </p:spTree>
    <p:extLst>
      <p:ext uri="{BB962C8B-B14F-4D97-AF65-F5344CB8AC3E}">
        <p14:creationId xmlns:p14="http://schemas.microsoft.com/office/powerpoint/2010/main" val="17882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Visualization of RNA-seq alignments in IGV browser</a:t>
            </a:r>
          </a:p>
        </p:txBody>
      </p:sp>
      <p:pic>
        <p:nvPicPr>
          <p:cNvPr id="32770" name="Content Placeholder 1" descr="IGV UMP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r="-1563"/>
          <a:stretch>
            <a:fillRect/>
          </a:stretch>
        </p:blipFill>
        <p:spPr>
          <a:xfrm>
            <a:off x="827088" y="1700213"/>
            <a:ext cx="7815262" cy="4176712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1763713" y="1484313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357313" y="120808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Ideogram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27538" y="148431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4859338" y="1341438"/>
            <a:ext cx="149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 pop-up info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24075" y="558958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1619250" y="6021388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Gene track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34925" y="4508500"/>
            <a:ext cx="1006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Reads track</a:t>
            </a:r>
          </a:p>
        </p:txBody>
      </p:sp>
      <p:cxnSp>
        <p:nvCxnSpPr>
          <p:cNvPr id="17" name="Straight Arrow Connector 16"/>
          <p:cNvCxnSpPr>
            <a:stCxn id="32777" idx="0"/>
          </p:cNvCxnSpPr>
          <p:nvPr/>
        </p:nvCxnSpPr>
        <p:spPr>
          <a:xfrm flipV="1">
            <a:off x="538163" y="4149725"/>
            <a:ext cx="5778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34925" y="307975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track</a:t>
            </a:r>
          </a:p>
        </p:txBody>
      </p:sp>
      <p:cxnSp>
        <p:nvCxnSpPr>
          <p:cNvPr id="20" name="Straight Arrow Connector 19"/>
          <p:cNvCxnSpPr>
            <a:stCxn id="32779" idx="0"/>
          </p:cNvCxnSpPr>
          <p:nvPr/>
        </p:nvCxnSpPr>
        <p:spPr>
          <a:xfrm flipV="1">
            <a:off x="461963" y="2719388"/>
            <a:ext cx="65405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32588" y="3141663"/>
            <a:ext cx="21431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6481763" y="3644900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not spliced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79838" y="46529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3132138" y="5013325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spliced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63713" y="2636838"/>
            <a:ext cx="4381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6" name="TextBox 28"/>
          <p:cNvSpPr txBox="1">
            <a:spLocks noChangeArrowheads="1"/>
          </p:cNvSpPr>
          <p:nvPr/>
        </p:nvSpPr>
        <p:spPr bwMode="auto">
          <a:xfrm>
            <a:off x="1331913" y="31115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scale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084888" y="1557338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6357938" y="1341438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Viewer position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16688" y="1628775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0" name="TextBox 35"/>
          <p:cNvSpPr txBox="1">
            <a:spLocks noChangeArrowheads="1"/>
          </p:cNvSpPr>
          <p:nvPr/>
        </p:nvSpPr>
        <p:spPr bwMode="auto">
          <a:xfrm>
            <a:off x="7740650" y="1196975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pileup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67625" y="3429000"/>
            <a:ext cx="1444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2" name="TextBox 38"/>
          <p:cNvSpPr txBox="1">
            <a:spLocks noChangeArrowheads="1"/>
          </p:cNvSpPr>
          <p:nvPr/>
        </p:nvSpPr>
        <p:spPr bwMode="auto">
          <a:xfrm>
            <a:off x="7343775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+ve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8118475" y="3500438"/>
            <a:ext cx="1254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7991475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-ve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6175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http://www.biostars.org/p/12752/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http://www.biostars.org/p/71300/</a:t>
            </a:r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Artemis, BamView, Chipster, gbrowse2, GenoViewer, MagicViewer, </a:t>
            </a:r>
            <a:r>
              <a:rPr lang="en-US" b="1">
                <a:latin typeface="Calibri" charset="0"/>
                <a:ea typeface="ＭＳ Ｐゴシック" charset="0"/>
              </a:rPr>
              <a:t>Savant</a:t>
            </a:r>
            <a:r>
              <a:rPr lang="en-US">
                <a:latin typeface="Calibri" charset="0"/>
                <a:ea typeface="ＭＳ Ｐゴシック" charset="0"/>
              </a:rPr>
              <a:t>, Tablet, tview</a:t>
            </a:r>
          </a:p>
        </p:txBody>
      </p:sp>
    </p:spTree>
    <p:extLst>
      <p:ext uri="{BB962C8B-B14F-4D97-AF65-F5344CB8AC3E}">
        <p14:creationId xmlns:p14="http://schemas.microsoft.com/office/powerpoint/2010/main" val="34075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3' and 5' Bias</a:t>
            </a:r>
          </a:p>
          <a:p>
            <a:r>
              <a:rPr lang="en-US" dirty="0"/>
              <a:t>Nucleotide Content</a:t>
            </a:r>
          </a:p>
          <a:p>
            <a:r>
              <a:rPr lang="en-US" dirty="0"/>
              <a:t>Base/Read Quality</a:t>
            </a:r>
          </a:p>
          <a:p>
            <a:r>
              <a:rPr lang="en-US" dirty="0"/>
              <a:t>PCR Artifact</a:t>
            </a:r>
          </a:p>
          <a:p>
            <a:r>
              <a:rPr lang="en-US" dirty="0"/>
              <a:t>Sequencing Depth</a:t>
            </a:r>
          </a:p>
          <a:p>
            <a:r>
              <a:rPr lang="en-US" dirty="0"/>
              <a:t>Base Distribution</a:t>
            </a:r>
          </a:p>
          <a:p>
            <a:r>
              <a:rPr lang="en-US" dirty="0"/>
              <a:t>Insert Size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54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3' &amp; 5' Bias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19225"/>
            <a:ext cx="59309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413470"/>
            <a:ext cx="4335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928100" y="1772667"/>
            <a:ext cx="1588" cy="1584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8" y="5877272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886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0243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29432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Calibri" charset="0"/>
                <a:cs typeface="Segoe UI" charset="0"/>
              </a:rPr>
              <a:t>eq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 Module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2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Alignment and Visualization (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lecture)</a:t>
            </a:r>
            <a:endParaRPr lang="en-US" sz="1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4897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Griffith,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Fouad</a:t>
            </a:r>
            <a:r>
              <a:rPr lang="en-US" sz="1600" dirty="0">
                <a:latin typeface="Calibri"/>
                <a:ea typeface="+mj-ea"/>
                <a:cs typeface="Calibri"/>
              </a:rPr>
              <a:t>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Yousif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June 16 - 17, 2016</a:t>
            </a:r>
          </a:p>
        </p:txBody>
      </p:sp>
      <p:pic>
        <p:nvPicPr>
          <p:cNvPr id="7" name="Picture 6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5721"/>
            <a:ext cx="2339752" cy="10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000500"/>
            <a:ext cx="53498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1318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4463" y="1295400"/>
            <a:ext cx="3959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800" b="1" dirty="0"/>
              <a:t>Random primers</a:t>
            </a:r>
            <a:r>
              <a:rPr lang="en-CA" sz="1800" dirty="0"/>
              <a:t> are used to reverse transcribe RNA fragments into double-stranded complementary DNA (</a:t>
            </a:r>
            <a:r>
              <a:rPr lang="en-CA" sz="1800" dirty="0" err="1"/>
              <a:t>dscDNA</a:t>
            </a:r>
            <a:r>
              <a:rPr lang="en-CA" sz="1800" dirty="0"/>
              <a:t>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800" dirty="0"/>
              <a:t>Causes certain patterns to be over represented at the beginning (5’end) of reads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800" dirty="0"/>
              <a:t>Deviation from expected A%=C%=G%=T%=25%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68144" y="5975350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http://</a:t>
            </a:r>
            <a:r>
              <a:rPr lang="en-CA" sz="2000" dirty="0" err="1"/>
              <a:t>rseqc.sourceforge.net</a:t>
            </a:r>
            <a:r>
              <a:rPr lang="en-CA" sz="20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Alignment QC: Nucleotide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1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Quality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Phred</a:t>
            </a:r>
            <a:r>
              <a:rPr lang="en-US" sz="2000" dirty="0"/>
              <a:t> quality score is widely used to characterize the quality of base-</a:t>
            </a:r>
            <a:r>
              <a:rPr lang="en-US" sz="2000" dirty="0" smtClean="0"/>
              <a:t>calling</a:t>
            </a:r>
            <a:endParaRPr lang="en-US" sz="2000" dirty="0"/>
          </a:p>
          <a:p>
            <a:r>
              <a:rPr lang="en-US" sz="2000" dirty="0" err="1"/>
              <a:t>Phred</a:t>
            </a:r>
            <a:r>
              <a:rPr lang="en-US" sz="2000" dirty="0"/>
              <a:t> quality score = -10xlog(10)P, here P is probability that base-calling is </a:t>
            </a:r>
            <a:r>
              <a:rPr lang="en-US" sz="2000" dirty="0" smtClean="0"/>
              <a:t>wrong</a:t>
            </a:r>
            <a:endParaRPr lang="en-US" sz="2000" dirty="0"/>
          </a:p>
          <a:p>
            <a:r>
              <a:rPr lang="en-US" sz="2000" dirty="0" err="1"/>
              <a:t>Phred</a:t>
            </a:r>
            <a:r>
              <a:rPr lang="en-US" sz="2000" dirty="0"/>
              <a:t> score of 30 means there is 1/1000 chance that the base-calling is </a:t>
            </a:r>
            <a:r>
              <a:rPr lang="en-US" sz="2000" dirty="0" smtClean="0"/>
              <a:t>wrong</a:t>
            </a:r>
            <a:endParaRPr lang="en-US" sz="2000" dirty="0"/>
          </a:p>
          <a:p>
            <a:r>
              <a:rPr lang="en-US" sz="2000" dirty="0"/>
              <a:t>The quality of the bases tend to drop at the end of the read, a pattern observed in sequencing by synthesis </a:t>
            </a:r>
            <a:r>
              <a:rPr lang="en-US" sz="2000" dirty="0" smtClean="0"/>
              <a:t>techniques</a:t>
            </a:r>
            <a:endParaRPr lang="en-US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4648200" y="1296888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87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PCR 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Duplicate reads are reads that have the same start/end positions and same exact sequence</a:t>
            </a:r>
          </a:p>
          <a:p>
            <a:r>
              <a:rPr lang="en-US" sz="2000" dirty="0"/>
              <a:t>In DNA-</a:t>
            </a:r>
            <a:r>
              <a:rPr lang="en-US" sz="2000" dirty="0" err="1"/>
              <a:t>seq</a:t>
            </a:r>
            <a:r>
              <a:rPr lang="en-US" sz="2000" dirty="0"/>
              <a:t>, reads/start point is used as a metric to assess PCR duplication rate</a:t>
            </a:r>
          </a:p>
          <a:p>
            <a:r>
              <a:rPr lang="en-US" sz="2000" dirty="0"/>
              <a:t>In DNA-</a:t>
            </a:r>
            <a:r>
              <a:rPr lang="en-US" sz="2000" dirty="0" err="1"/>
              <a:t>seq</a:t>
            </a:r>
            <a:r>
              <a:rPr lang="en-US" sz="2000" dirty="0"/>
              <a:t>, duplicate reads are collapsed using tools such as </a:t>
            </a:r>
            <a:r>
              <a:rPr lang="en-US" sz="2000" dirty="0" err="1"/>
              <a:t>picard</a:t>
            </a:r>
            <a:endParaRPr lang="en-US" sz="2000" dirty="0"/>
          </a:p>
          <a:p>
            <a:r>
              <a:rPr lang="en-US" sz="2000" dirty="0"/>
              <a:t>How is RNA-</a:t>
            </a:r>
            <a:r>
              <a:rPr lang="en-US" sz="2000" dirty="0" err="1"/>
              <a:t>seq</a:t>
            </a:r>
            <a:r>
              <a:rPr lang="en-US" sz="2000" dirty="0"/>
              <a:t> different from DNA-</a:t>
            </a:r>
            <a:r>
              <a:rPr lang="en-US" sz="2000" dirty="0" err="1"/>
              <a:t>seq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38" y="5975350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 dirty="0"/>
              <a:t>http://</a:t>
            </a:r>
            <a:r>
              <a:rPr lang="en-CA" sz="1800" dirty="0" err="1"/>
              <a:t>rseqc.sourceforge.net</a:t>
            </a:r>
            <a:r>
              <a:rPr lang="en-CA" sz="1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3666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Sequencing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  <a:buFont typeface="Wingdings" charset="0"/>
              <a:buChar char=""/>
            </a:pPr>
            <a:r>
              <a:rPr lang="en-CA" sz="1600" b="1" dirty="0"/>
              <a:t>Have we sequenced deep enough?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DNA-</a:t>
            </a:r>
            <a:r>
              <a:rPr lang="en-CA" sz="1600" dirty="0" err="1"/>
              <a:t>seq</a:t>
            </a:r>
            <a:r>
              <a:rPr lang="en-CA" sz="1600" dirty="0"/>
              <a:t>, we can determine this by looking at the average coverage over the sequenced region. Is it above a certain threshold?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RNA-</a:t>
            </a:r>
            <a:r>
              <a:rPr lang="en-CA" sz="1600" dirty="0" err="1"/>
              <a:t>seq</a:t>
            </a:r>
            <a:r>
              <a:rPr lang="en-CA" sz="1600" dirty="0"/>
              <a:t>, this is a challenge due to the variability in gene abundance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Use splice junctions detection rate as a way to identify desired sequencing depth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Check for saturation by resampling 5%, 10%, 15%, ..., 95% of total alignments from aligned file, and then detect splice junctions from each subset and compare to reference gene model.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This method ensures that you have sufficient coverage to perform alternative splicing </a:t>
            </a:r>
            <a:r>
              <a:rPr lang="en-CA" sz="1600" dirty="0" smtClean="0"/>
              <a:t>analyses</a:t>
            </a:r>
            <a:endParaRPr lang="en-CA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88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Base Distribution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5327650"/>
            <a:ext cx="8783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096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Your sequenced bases distribution will depend on the library </a:t>
            </a:r>
            <a:r>
              <a:rPr lang="en-CA" sz="1600" dirty="0" smtClean="0"/>
              <a:t>preparation </a:t>
            </a:r>
            <a:r>
              <a:rPr lang="en-CA" sz="1600" dirty="0"/>
              <a:t>protocol selected </a:t>
            </a:r>
          </a:p>
          <a:p>
            <a:pPr>
              <a:buSzPct val="45000"/>
              <a:buFont typeface="Wingdings" charset="0"/>
              <a:buNone/>
            </a:pPr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1913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6013"/>
            <a:ext cx="46085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4950" y="4546600"/>
            <a:ext cx="21320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Whole </a:t>
            </a:r>
            <a:r>
              <a:rPr lang="en-CA" sz="1200" dirty="0" err="1"/>
              <a:t>Transcriptome</a:t>
            </a:r>
            <a:r>
              <a:rPr lang="en-CA" sz="1200" dirty="0"/>
              <a:t> Library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30900" y="4560888"/>
            <a:ext cx="1509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PolyA mRNA library</a:t>
            </a:r>
          </a:p>
        </p:txBody>
      </p:sp>
    </p:spTree>
    <p:extLst>
      <p:ext uri="{BB962C8B-B14F-4D97-AF65-F5344CB8AC3E}">
        <p14:creationId xmlns:p14="http://schemas.microsoft.com/office/powerpoint/2010/main" val="2061057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Insert Size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97000"/>
            <a:ext cx="8928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060825"/>
            <a:ext cx="8855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550" y="6002338"/>
            <a:ext cx="582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http://thegenomefactory.blogspot.ca/2013/08/paired-end-read-confusion-library.html</a:t>
            </a:r>
          </a:p>
        </p:txBody>
      </p:sp>
    </p:spTree>
    <p:extLst>
      <p:ext uri="{BB962C8B-B14F-4D97-AF65-F5344CB8AC3E}">
        <p14:creationId xmlns:p14="http://schemas.microsoft.com/office/powerpoint/2010/main" val="3217480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Alignment QC: Insert Size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268760"/>
            <a:ext cx="4171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82875" y="5594350"/>
            <a:ext cx="3970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 dirty="0"/>
              <a:t>Consistent with library size selection?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71438" y="6061075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800"/>
              <a:t>http://rseqc.sourceforge.net/</a:t>
            </a:r>
          </a:p>
        </p:txBody>
      </p:sp>
    </p:spTree>
    <p:extLst>
      <p:ext uri="{BB962C8B-B14F-4D97-AF65-F5344CB8AC3E}">
        <p14:creationId xmlns:p14="http://schemas.microsoft.com/office/powerpoint/2010/main" val="10194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BAM read counting and variant allele expression status</a:t>
            </a:r>
          </a:p>
        </p:txBody>
      </p:sp>
      <p:pic>
        <p:nvPicPr>
          <p:cNvPr id="34818" name="Content Placeholder 1" descr="IGV DNMT3A SN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487" b="8792"/>
          <a:stretch>
            <a:fillRect/>
          </a:stretch>
        </p:blipFill>
        <p:spPr>
          <a:xfrm>
            <a:off x="517525" y="1352550"/>
            <a:ext cx="8105775" cy="4308475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27038" y="5732463"/>
            <a:ext cx="822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A variant C-&gt;T is observed in 12 of 25 reads covering this position.  Variant allele frequency (VAF) 12/25 = 48%.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Both alleles appear to be expressed equally (not always the case) -&gt; heterozygous, no allele specific expression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How can we determine variant read counts, depth of coverage, and VAF without manually viewing in IGV?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6463" y="42211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66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2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9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6050" y="2205038"/>
            <a:ext cx="3240088" cy="208756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45085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891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250825" y="27892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RNA-seq reads (2 x 100 bp)</a:t>
              </a:r>
            </a:p>
          </p:txBody>
        </p:sp>
        <p:sp>
          <p:nvSpPr>
            <p:cNvPr id="37922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1916113" y="26828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Bowtie/TopHat alignment (genome)</a:t>
              </a:r>
            </a:p>
          </p:txBody>
        </p:sp>
        <p:sp>
          <p:nvSpPr>
            <p:cNvPr id="37920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37894" name="Group 18"/>
          <p:cNvGrpSpPr>
            <a:grpSpLocks/>
          </p:cNvGrpSpPr>
          <p:nvPr/>
        </p:nvGrpSpPr>
        <p:grpSpPr bwMode="auto">
          <a:xfrm>
            <a:off x="3419475" y="26828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37918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5076825" y="26828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(cuffmerge)</a:t>
              </a:r>
            </a:p>
          </p:txBody>
        </p:sp>
        <p:sp>
          <p:nvSpPr>
            <p:cNvPr id="37916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37896" name="Group 20"/>
          <p:cNvGrpSpPr>
            <a:grpSpLocks/>
          </p:cNvGrpSpPr>
          <p:nvPr/>
        </p:nvGrpSpPr>
        <p:grpSpPr bwMode="auto">
          <a:xfrm>
            <a:off x="6804025" y="26828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Cuffdiff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37914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37897" name="Group 21"/>
          <p:cNvGrpSpPr>
            <a:grpSpLocks/>
          </p:cNvGrpSpPr>
          <p:nvPr/>
        </p:nvGrpSpPr>
        <p:grpSpPr bwMode="auto">
          <a:xfrm>
            <a:off x="6804025" y="46529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CummRbund</a:t>
              </a:r>
            </a:p>
          </p:txBody>
        </p:sp>
        <p:sp>
          <p:nvSpPr>
            <p:cNvPr id="37912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37163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37163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37163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37163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40767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46529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(.gtf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46529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(.fa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46529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(.fastq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40767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40767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40767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909" name="TextBox 3"/>
          <p:cNvSpPr txBox="1">
            <a:spLocks noChangeArrowheads="1"/>
          </p:cNvSpPr>
          <p:nvPr/>
        </p:nvSpPr>
        <p:spPr bwMode="auto">
          <a:xfrm>
            <a:off x="2192338" y="56403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37910" name="TextBox 3"/>
          <p:cNvSpPr txBox="1">
            <a:spLocks noChangeArrowheads="1"/>
          </p:cNvSpPr>
          <p:nvPr/>
        </p:nvSpPr>
        <p:spPr bwMode="auto">
          <a:xfrm>
            <a:off x="1228725" y="1844675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3098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0: Introduction to cloud computing</a:t>
            </a:r>
          </a:p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</a:t>
            </a:r>
            <a:r>
              <a:rPr lang="en-US" dirty="0" smtClean="0"/>
              <a:t>Sequencing</a:t>
            </a:r>
            <a:endParaRPr lang="en-US" dirty="0"/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2: Alignment </a:t>
            </a:r>
            <a:r>
              <a:rPr lang="en-US" b="1" dirty="0"/>
              <a:t>and </a:t>
            </a:r>
            <a:r>
              <a:rPr lang="en-US" b="1" dirty="0" smtClean="0"/>
              <a:t>Visualization</a:t>
            </a:r>
            <a:endParaRPr lang="en-US" b="1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4: </a:t>
            </a:r>
            <a:r>
              <a:rPr lang="en-US" dirty="0"/>
              <a:t>Isoform </a:t>
            </a:r>
            <a:r>
              <a:rPr lang="en-US" dirty="0" smtClean="0"/>
              <a:t>Discovery </a:t>
            </a:r>
            <a:r>
              <a:rPr lang="en-US" dirty="0"/>
              <a:t>and </a:t>
            </a:r>
            <a:r>
              <a:rPr lang="en-US" dirty="0" smtClean="0"/>
              <a:t>Alternative </a:t>
            </a:r>
            <a:r>
              <a:rPr lang="en-US" dirty="0"/>
              <a:t>E</a:t>
            </a:r>
            <a:r>
              <a:rPr lang="en-US" dirty="0" smtClean="0"/>
              <a:t>xpression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RNA-seq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6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823006" cy="1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</a:t>
            </a:r>
            <a:r>
              <a:rPr lang="en-US" smtClean="0">
                <a:latin typeface="Calibri" charset="0"/>
                <a:ea typeface="ＭＳ Ｐゴシック" charset="0"/>
              </a:rPr>
              <a:t>objectives </a:t>
            </a:r>
            <a:r>
              <a:rPr lang="en-US">
                <a:latin typeface="Calibri" charset="0"/>
                <a:ea typeface="ＭＳ Ｐゴシック" charset="0"/>
              </a:rPr>
              <a:t>of </a:t>
            </a:r>
            <a:r>
              <a:rPr lang="en-US" smtClean="0">
                <a:latin typeface="Calibri" charset="0"/>
                <a:ea typeface="ＭＳ Ｐゴシック" charset="0"/>
              </a:rPr>
              <a:t>module 2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 challenges and common questions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Alignment strategies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Bowtie/</a:t>
            </a:r>
            <a:r>
              <a:rPr lang="en-US" dirty="0" err="1">
                <a:latin typeface="Calibri" charset="0"/>
                <a:ea typeface="ＭＳ Ｐゴシック" charset="0"/>
              </a:rPr>
              <a:t>TopHat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Introduction to the BAM and BED formats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Basic manipulation of BAMs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alignments in </a:t>
            </a:r>
            <a:r>
              <a:rPr lang="en-US" dirty="0" smtClean="0">
                <a:latin typeface="Calibri" charset="0"/>
                <a:ea typeface="ＭＳ Ｐゴシック" charset="0"/>
              </a:rPr>
              <a:t>IGV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Alignment QC Assessment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BAM read counting and determination of variant allele expression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4738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RNA-seq alignment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Computational cost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100’s of millions of reads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Introns!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Spliced vs. unspliced alignments</a:t>
            </a:r>
          </a:p>
          <a:p>
            <a:pPr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Can I just align my data once using one approach and be done with it?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Unfortunately probably not</a:t>
            </a:r>
          </a:p>
          <a:p>
            <a:pPr lvl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/>
              <a:t>Is </a:t>
            </a:r>
            <a:r>
              <a:rPr lang="en-US" dirty="0" smtClean="0"/>
              <a:t>TopHat </a:t>
            </a:r>
            <a:r>
              <a:rPr lang="en-US" dirty="0"/>
              <a:t>the only mapper to consider for RNA-seq data?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://www.biostars.org/p/60478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5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-1746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Three RNA-seq mapping strategies</a:t>
            </a:r>
          </a:p>
        </p:txBody>
      </p:sp>
      <p:pic>
        <p:nvPicPr>
          <p:cNvPr id="16386" name="Content Placeholder 3" descr="AlignmentStrateg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38033" r="1949" b="34047"/>
          <a:stretch>
            <a:fillRect/>
          </a:stretch>
        </p:blipFill>
        <p:spPr>
          <a:xfrm>
            <a:off x="2916238" y="3970338"/>
            <a:ext cx="3240087" cy="2051050"/>
          </a:xfrm>
        </p:spPr>
      </p:pic>
      <p:pic>
        <p:nvPicPr>
          <p:cNvPr id="16387" name="Content Placeholder 3" descr="AlignmentStrate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387" r="2649" b="70277"/>
          <a:stretch>
            <a:fillRect/>
          </a:stretch>
        </p:blipFill>
        <p:spPr bwMode="auto">
          <a:xfrm>
            <a:off x="827088" y="1660525"/>
            <a:ext cx="26654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6388" name="Content Placeholder 3" descr="AlignmentStrate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71445" r="-2202"/>
          <a:stretch>
            <a:fillRect/>
          </a:stretch>
        </p:blipFill>
        <p:spPr bwMode="auto">
          <a:xfrm>
            <a:off x="5508625" y="1581150"/>
            <a:ext cx="27543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43438" y="6021388"/>
            <a:ext cx="4281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Diagrams from Cloonan &amp; Grimmond, Nature Methods 2010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55650" y="1239838"/>
            <a:ext cx="2716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 novo assembly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070475" y="1196975"/>
            <a:ext cx="317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Align to transcriptome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2420938" y="3573463"/>
            <a:ext cx="380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Align to reference genome</a:t>
            </a:r>
          </a:p>
        </p:txBody>
      </p:sp>
    </p:spTree>
    <p:extLst>
      <p:ext uri="{BB962C8B-B14F-4D97-AF65-F5344CB8AC3E}">
        <p14:creationId xmlns:p14="http://schemas.microsoft.com/office/powerpoint/2010/main" val="19529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17463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Which alignment strategy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2875"/>
            <a:ext cx="8839200" cy="4724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De novo assembly</a:t>
            </a:r>
          </a:p>
          <a:p>
            <a:pPr lvl="1">
              <a:defRPr/>
            </a:pPr>
            <a:r>
              <a:rPr lang="en-US" dirty="0" smtClean="0"/>
              <a:t>If a reference genome does not exist for the species being studied</a:t>
            </a:r>
          </a:p>
          <a:p>
            <a:pPr lvl="1">
              <a:defRPr/>
            </a:pPr>
            <a:r>
              <a:rPr lang="en-US" dirty="0" smtClean="0"/>
              <a:t>If complex polymorphisms/mutations/haplotypes might be missed by comparing to the reference genome</a:t>
            </a:r>
          </a:p>
          <a:p>
            <a:pPr>
              <a:defRPr/>
            </a:pPr>
            <a:r>
              <a:rPr lang="en-US" dirty="0" smtClean="0"/>
              <a:t>Align to transcriptome</a:t>
            </a:r>
          </a:p>
          <a:p>
            <a:pPr lvl="1">
              <a:defRPr/>
            </a:pPr>
            <a:r>
              <a:rPr lang="en-US" dirty="0" smtClean="0"/>
              <a:t>If you have short reads (&lt; 50bp)</a:t>
            </a:r>
          </a:p>
          <a:p>
            <a:pPr>
              <a:defRPr/>
            </a:pPr>
            <a:r>
              <a:rPr lang="en-US" dirty="0" smtClean="0"/>
              <a:t>Align to reference genome</a:t>
            </a:r>
          </a:p>
          <a:p>
            <a:pPr lvl="1">
              <a:defRPr/>
            </a:pPr>
            <a:r>
              <a:rPr lang="en-US" dirty="0" smtClean="0"/>
              <a:t>All other cases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Each strategy involves different alignment/assembly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pers_timelin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65" r="-28165"/>
          <a:stretch>
            <a:fillRect/>
          </a:stretch>
        </p:blipFill>
        <p:spPr>
          <a:xfrm>
            <a:off x="-756592" y="620688"/>
            <a:ext cx="10040682" cy="5415880"/>
          </a:xfr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Which read aligner should I use?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536825" y="5949950"/>
            <a:ext cx="397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hlinkClick r:id="rId3"/>
              </a:rPr>
              <a:t>http://wwwdev.ebi.ac.uk/fg/hts_mappers/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7524750" y="3933825"/>
            <a:ext cx="1108075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RNA</a:t>
            </a:r>
          </a:p>
          <a:p>
            <a:pPr>
              <a:defRPr/>
            </a:pPr>
            <a:r>
              <a:rPr lang="en-US" sz="1600" dirty="0">
                <a:solidFill>
                  <a:srgbClr val="E652DA"/>
                </a:solidFill>
              </a:rPr>
              <a:t>Bisulfite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DNA</a:t>
            </a:r>
          </a:p>
          <a:p>
            <a:pPr>
              <a:defRPr/>
            </a:pPr>
            <a:r>
              <a:rPr lang="en-US" sz="1600" dirty="0">
                <a:solidFill>
                  <a:srgbClr val="20FF38"/>
                </a:solidFill>
              </a:rPr>
              <a:t>microRNA</a:t>
            </a:r>
          </a:p>
        </p:txBody>
      </p:sp>
    </p:spTree>
    <p:extLst>
      <p:ext uri="{BB962C8B-B14F-4D97-AF65-F5344CB8AC3E}">
        <p14:creationId xmlns:p14="http://schemas.microsoft.com/office/powerpoint/2010/main" val="16911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9842</TotalTime>
  <Words>2147</Words>
  <Application>Microsoft Macintosh PowerPoint</Application>
  <PresentationFormat>On-screen Show (4:3)</PresentationFormat>
  <Paragraphs>304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2</vt:lpstr>
      <vt:lpstr>RNA-seq alignment challenges</vt:lpstr>
      <vt:lpstr>Three RNA-seq mapping strategies</vt:lpstr>
      <vt:lpstr>Which alignment strategy is best?</vt:lpstr>
      <vt:lpstr>Which read aligner should I use?</vt:lpstr>
      <vt:lpstr>Should I use a splice-aware or unspliced mapper</vt:lpstr>
      <vt:lpstr>Bowtie/TopHat</vt:lpstr>
      <vt:lpstr>Bowtie/TopHat</vt:lpstr>
      <vt:lpstr>Bowtie/TopHat</vt:lpstr>
      <vt:lpstr>Bowtie/TopHat</vt:lpstr>
      <vt:lpstr>Should I allow ‘multi-mapped’ reads?</vt:lpstr>
      <vt:lpstr>What is the output of bowtie/tophat?</vt:lpstr>
      <vt:lpstr>Example of SAM/BAM file format</vt:lpstr>
      <vt:lpstr>Introduction to the SAM/BAM format</vt:lpstr>
      <vt:lpstr>SAM/BAM header section</vt:lpstr>
      <vt:lpstr>SAM/BAM alignment section</vt:lpstr>
      <vt:lpstr>SAM/BAM flags explained</vt:lpstr>
      <vt:lpstr>CIGAR strings explained</vt:lpstr>
      <vt:lpstr>Introduction to the BED format</vt:lpstr>
      <vt:lpstr>Manipulation of SAM/BAM and BED files</vt:lpstr>
      <vt:lpstr>How should I sort my SAM/BAM file?</vt:lpstr>
      <vt:lpstr>Visualization of RNA-seq alignments in IGV browser</vt:lpstr>
      <vt:lpstr>Alternative viewers to IGV</vt:lpstr>
      <vt:lpstr>Alignment QC Assessment</vt:lpstr>
      <vt:lpstr>Alignment QC: 3' &amp; 5' Bias</vt:lpstr>
      <vt:lpstr>Alignment QC: Nucleotide Content</vt:lpstr>
      <vt:lpstr>Alignment QC: Quality Distribution</vt:lpstr>
      <vt:lpstr>Alignment QC: PCR Duplication</vt:lpstr>
      <vt:lpstr>Alignment QC: Sequencing Depth</vt:lpstr>
      <vt:lpstr>Alignment QC: Base Distribution</vt:lpstr>
      <vt:lpstr>Alignment QC: Insert Size</vt:lpstr>
      <vt:lpstr>Alignment QC: Insert Size</vt:lpstr>
      <vt:lpstr>BAM read counting and variant allele expression status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654</cp:revision>
  <dcterms:created xsi:type="dcterms:W3CDTF">2011-11-14T19:50:16Z</dcterms:created>
  <dcterms:modified xsi:type="dcterms:W3CDTF">2016-06-14T02:18:52Z</dcterms:modified>
</cp:coreProperties>
</file>