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21" r:id="rId2"/>
    <p:sldId id="522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3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8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DE9121C1-E2BF-E745-B860-78422DD9843C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8E0C042-AF95-A94D-832D-10E1E8C5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5287995-21E9-BA49-A2F5-7D67D447DBDA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58FBEE90-0CDA-3447-B595-4F875963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1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4F94F-8486-FD4A-B1DC-4D561309089E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39B608-01F2-F045-96A3-C8EFC3ACD74C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07C12B-C7F8-A148-90F7-B89CE4A5E032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CE1E5D-C0B3-4744-88D8-D81E5041DD6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4844F5-9029-0D45-8E07-E6B77CE66171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9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2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CF3FDDA8-DFE2-794D-9469-18250F189BBE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D133E7D2-33FF-EC4A-AE37-9A522B04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amtools.sourceforge.net/SAM1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848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 (</a:t>
            </a:r>
            <a:r>
              <a:rPr lang="en-US" altLang="ko-KR" dirty="0" err="1">
                <a:latin typeface="Calibri" charset="0"/>
                <a:ea typeface="ＭＳ Ｐゴシック" charset="0"/>
                <a:cs typeface="ＭＳ Ｐゴシック" charset="0"/>
              </a:rPr>
              <a:t>samstat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4578" name="Content Placeholder 3" descr="Screen Shot 2013-06-01 at 11.22.2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66" r="-11166"/>
          <a:stretch>
            <a:fillRect/>
          </a:stretch>
        </p:blipFill>
        <p:spPr>
          <a:xfrm>
            <a:off x="152400" y="1341438"/>
            <a:ext cx="8839200" cy="4724400"/>
          </a:xfrm>
        </p:spPr>
      </p:pic>
    </p:spTree>
    <p:extLst>
      <p:ext uri="{BB962C8B-B14F-4D97-AF65-F5344CB8AC3E}">
        <p14:creationId xmlns:p14="http://schemas.microsoft.com/office/powerpoint/2010/main" val="399849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823006" cy="121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134398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10243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29432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sz="20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</a:t>
            </a:r>
            <a:r>
              <a:rPr lang="en-US" sz="2000" dirty="0" err="1" smtClean="0">
                <a:solidFill>
                  <a:schemeClr val="bg1"/>
                </a:solidFill>
                <a:latin typeface="Calibri" charset="0"/>
                <a:cs typeface="Segoe UI" charset="0"/>
              </a:rPr>
              <a:t>eq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 Module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2</a:t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Alignment and Visualization (tutorial)</a:t>
            </a:r>
            <a:endParaRPr lang="en-US" sz="1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54897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Griffith, </a:t>
            </a:r>
            <a:r>
              <a:rPr lang="en-US" sz="1600" dirty="0" err="1">
                <a:latin typeface="Calibri"/>
                <a:cs typeface="Calibri"/>
              </a:rPr>
              <a:t>Fouad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June 16 - 17, 2016</a:t>
            </a:r>
          </a:p>
        </p:txBody>
      </p:sp>
      <p:pic>
        <p:nvPicPr>
          <p:cNvPr id="7" name="Picture 6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3096"/>
            <a:ext cx="2339752" cy="10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981075"/>
            <a:ext cx="8856662" cy="5184775"/>
          </a:xfrm>
        </p:spPr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Run Bowtie2/TopHat2 (or STAR) with parameters suitable for gene expression analysis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Use samtools to demonstrate the features of the SAM/BAM format and basic manipulation of these alignment files (view, sort, index, filter)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Use IGV to visualize RNA-seq alignments, view a variant position, etc.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Determine BAM-read counts at a variant position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Use samtools flagstat, samstat, FastQC to assess quality of alignments</a:t>
            </a:r>
          </a:p>
        </p:txBody>
      </p:sp>
    </p:spTree>
    <p:extLst>
      <p:ext uri="{BB962C8B-B14F-4D97-AF65-F5344CB8AC3E}">
        <p14:creationId xmlns:p14="http://schemas.microsoft.com/office/powerpoint/2010/main" val="165096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Align reads with </a:t>
            </a:r>
            <a:r>
              <a:rPr lang="en-US" altLang="ko-KR" dirty="0" err="1">
                <a:latin typeface="Calibri" charset="0"/>
                <a:ea typeface="ＭＳ Ｐゴシック" charset="0"/>
                <a:cs typeface="ＭＳ Ｐゴシック" charset="0"/>
              </a:rPr>
              <a:t>tophat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Align all reads in 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of the test data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200" dirty="0">
                <a:latin typeface="Calibri" charset="0"/>
                <a:ea typeface="ＭＳ Ｐゴシック" charset="0"/>
              </a:rPr>
              <a:t>libraries with two files each (one for each read1 and read2 of the paired-end reads)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tophat</a:t>
            </a:r>
            <a:r>
              <a:rPr lang="en-US" sz="2600" dirty="0">
                <a:latin typeface="Calibri" charset="0"/>
                <a:ea typeface="ＭＳ Ｐゴシック" charset="0"/>
              </a:rPr>
              <a:t> for the alignment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gene GTF file obtained in step 3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bowtie indexed genome obtained in step 4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-G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option tells 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tophat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to look for the exon-exon junctions of known transcripts.  It will still look for novel exon-exon junctions as well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Since there are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in the test data set,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alignment commands are run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 a test system, each of these alignments took ~1.5 minutes using 8 CPUs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alignment job outputs a SAM/BAM file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http://samtools.sourceforge.net/SAM1.pdf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19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Align reads with STAR</a:t>
            </a:r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Again, align all reads in 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of the test data, now with STAR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same gene GTF file obtained in step 3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STAR indexed genome obtained in step 4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-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outSAMstrandField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intronMotif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is needed so that STAR produces an alignment compatible with cufflinks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How long did the alignment take compared to </a:t>
            </a:r>
            <a:r>
              <a:rPr lang="en-US" sz="2600" dirty="0" err="1">
                <a:latin typeface="Calibri" charset="0"/>
                <a:ea typeface="ＭＳ Ｐゴシック" charset="0"/>
              </a:rPr>
              <a:t>tophat</a:t>
            </a:r>
            <a:r>
              <a:rPr lang="en-US" sz="2600" dirty="0">
                <a:latin typeface="Calibri" charset="0"/>
                <a:ea typeface="ＭＳ Ｐゴシック" charset="0"/>
              </a:rPr>
              <a:t>?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What additional steps are needed?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5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indexed versions of bam 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These are needed by IGV for efficient loading of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Visualize spliced alignments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Identify exon-exon junction supporting reads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 Identify differentially expressed genes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Compare </a:t>
            </a:r>
            <a:r>
              <a:rPr lang="en-US" sz="2200" dirty="0" err="1">
                <a:latin typeface="Calibri" charset="0"/>
                <a:ea typeface="ＭＳ Ｐゴシック" charset="0"/>
              </a:rPr>
              <a:t>tophat</a:t>
            </a:r>
            <a:r>
              <a:rPr lang="en-US" sz="2200" dirty="0">
                <a:latin typeface="Calibri" charset="0"/>
                <a:ea typeface="ＭＳ Ｐゴシック" charset="0"/>
              </a:rPr>
              <a:t> and STAR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Try to find variant positions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a pileup from bam file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Determine read counts at a specific position</a:t>
            </a:r>
          </a:p>
        </p:txBody>
      </p:sp>
    </p:spTree>
    <p:extLst>
      <p:ext uri="{BB962C8B-B14F-4D97-AF65-F5344CB8AC3E}">
        <p14:creationId xmlns:p14="http://schemas.microsoft.com/office/powerpoint/2010/main" val="116027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(IGV)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1506" name="Content Placeholder 3" descr="Screen Shot 2013-06-01 at 11.20.5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9" b="-339"/>
          <a:stretch>
            <a:fillRect/>
          </a:stretch>
        </p:blipFill>
        <p:spPr>
          <a:xfrm>
            <a:off x="152400" y="1341438"/>
            <a:ext cx="8839200" cy="4724400"/>
          </a:xfrm>
        </p:spPr>
      </p:pic>
    </p:spTree>
    <p:extLst>
      <p:ext uri="{BB962C8B-B14F-4D97-AF65-F5344CB8AC3E}">
        <p14:creationId xmlns:p14="http://schemas.microsoft.com/office/powerpoint/2010/main" val="3996147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Use 'samtools view' to see the format of a SAM/BAM alignment file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Use ‘FLAGs’ to filter out certain kinds of alignments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Use 'samtools flagstat' to get a basic summary of an alignment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Run samstat on Tumor/Normal BAMs and review the resulting report in your browser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Use FastQC to perform basic QC of your alignments</a:t>
            </a:r>
          </a:p>
        </p:txBody>
      </p:sp>
    </p:spTree>
    <p:extLst>
      <p:ext uri="{BB962C8B-B14F-4D97-AF65-F5344CB8AC3E}">
        <p14:creationId xmlns:p14="http://schemas.microsoft.com/office/powerpoint/2010/main" val="309813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9846</TotalTime>
  <Words>509</Words>
  <Application>Microsoft Macintosh PowerPoint</Application>
  <PresentationFormat>On-screen Show (4:3)</PresentationFormat>
  <Paragraphs>58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2-i. Align reads with tophat</vt:lpstr>
      <vt:lpstr>2-i. Align reads with STAR</vt:lpstr>
      <vt:lpstr>2-ii. Post-alignment visualization</vt:lpstr>
      <vt:lpstr>2-ii. Post-alignment visualization (IGV)</vt:lpstr>
      <vt:lpstr>2-iii. Post-alignment QC</vt:lpstr>
      <vt:lpstr>2-iii. Post-alignment QC (samstat)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648</cp:revision>
  <dcterms:created xsi:type="dcterms:W3CDTF">2011-11-14T19:50:16Z</dcterms:created>
  <dcterms:modified xsi:type="dcterms:W3CDTF">2016-06-14T02:14:23Z</dcterms:modified>
</cp:coreProperties>
</file>