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521" r:id="rId2"/>
    <p:sldId id="522" r:id="rId3"/>
    <p:sldId id="513" r:id="rId4"/>
    <p:sldId id="514" r:id="rId5"/>
    <p:sldId id="515" r:id="rId6"/>
    <p:sldId id="516" r:id="rId7"/>
    <p:sldId id="517" r:id="rId8"/>
    <p:sldId id="518" r:id="rId9"/>
    <p:sldId id="519" r:id="rId10"/>
    <p:sldId id="520" r:id="rId11"/>
    <p:sldId id="523" r:id="rId1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0000"/>
    <a:srgbClr val="FF0000"/>
    <a:srgbClr val="FFFFFF"/>
    <a:srgbClr val="E1DB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82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DE9121C1-E2BF-E745-B860-78422DD9843C}" type="datetime1">
              <a:rPr lang="en-US"/>
              <a:pPr>
                <a:defRPr/>
              </a:pPr>
              <a:t>6/13/16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78E0C042-AF95-A94D-832D-10E1E8C542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2654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35287995-21E9-BA49-A2F5-7D67D447DBDA}" type="datetime1">
              <a:rPr lang="en-US"/>
              <a:pPr>
                <a:defRPr/>
              </a:pPr>
              <a:t>6/13/16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6661" tIns="48331" rIns="96661" bIns="48331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58FBEE90-0CDA-3447-B595-4F8759630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1516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ＭＳ Ｐゴシック" pitchFamily="-2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924F94F-8486-FD4A-B1DC-4D561309089E}" type="slidenum">
              <a:rPr lang="en-US" sz="1300">
                <a:latin typeface="Calibri" charset="0"/>
              </a:rPr>
              <a:pPr eaLnBrk="1" hangingPunct="1"/>
              <a:t>4</a:t>
            </a:fld>
            <a:endParaRPr lang="en-US" sz="1300">
              <a:latin typeface="Calibri" charset="0"/>
            </a:endParaRPr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F39B608-01F2-F045-96A3-C8EFC3ACD74C}" type="slidenum">
              <a:rPr lang="en-US" sz="1300">
                <a:latin typeface="Calibri" charset="0"/>
              </a:rPr>
              <a:pPr eaLnBrk="1" hangingPunct="1"/>
              <a:t>5</a:t>
            </a:fld>
            <a:endParaRPr lang="en-US" sz="1300">
              <a:latin typeface="Calibri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707C12B-C7F8-A148-90F7-B89CE4A5E032}" type="slidenum">
              <a:rPr lang="en-US" sz="1300">
                <a:latin typeface="Calibri" charset="0"/>
              </a:rPr>
              <a:pPr eaLnBrk="1" hangingPunct="1"/>
              <a:t>6</a:t>
            </a:fld>
            <a:endParaRPr lang="en-US" sz="1300">
              <a:latin typeface="Calibri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7CE1E5D-C0B3-4744-88D8-D81E5041DD69}" type="slidenum">
              <a:rPr lang="en-US" sz="1300">
                <a:latin typeface="Calibri" charset="0"/>
              </a:rPr>
              <a:pPr eaLnBrk="1" hangingPunct="1"/>
              <a:t>7</a:t>
            </a:fld>
            <a:endParaRPr lang="en-US" sz="1300">
              <a:latin typeface="Calibri" charset="0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84844F5-9029-0D45-8E07-E6B77CE66171}" type="slidenum">
              <a:rPr lang="en-US" sz="1300">
                <a:latin typeface="Calibri" charset="0"/>
              </a:rPr>
              <a:pPr eaLnBrk="1" hangingPunct="1"/>
              <a:t>9</a:t>
            </a:fld>
            <a:endParaRPr lang="en-US" sz="1300">
              <a:latin typeface="Calibri" charset="0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2514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FFFFFF"/>
              </a:solidFill>
              <a:latin typeface="Segoe U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111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FFFFFF"/>
              </a:solidFill>
              <a:latin typeface="Segoe U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76200" y="6429375"/>
            <a:ext cx="6705600" cy="396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724400"/>
          </a:xfr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  <a:lvl2pPr>
              <a:defRPr>
                <a:latin typeface="Calibri"/>
                <a:cs typeface="Calibri"/>
              </a:defRPr>
            </a:lvl2pPr>
            <a:lvl3pPr>
              <a:defRPr>
                <a:latin typeface="Calibri"/>
                <a:cs typeface="Calibri"/>
              </a:defRPr>
            </a:lvl3pPr>
            <a:lvl4pPr>
              <a:defRPr>
                <a:latin typeface="Calibri"/>
                <a:cs typeface="Calibri"/>
              </a:defRPr>
            </a:lvl4pPr>
            <a:lvl5pPr>
              <a:defRPr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dirty="0" err="1" smtClean="0">
                <a:cs typeface="Arial" charset="0"/>
              </a:rPr>
              <a:t>bio</a:t>
            </a:r>
            <a:r>
              <a:rPr lang="en-US" dirty="0" err="1" smtClean="0">
                <a:cs typeface="Arial" charset="0"/>
              </a:rPr>
              <a:t>informatics</a:t>
            </a:r>
            <a:r>
              <a:rPr lang="en-US" sz="1400" dirty="0" err="1" smtClean="0">
                <a:cs typeface="Arial" charset="0"/>
              </a:rPr>
              <a:t>.ca</a:t>
            </a:r>
            <a:endParaRPr lang="en-US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809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FFFFFF"/>
              </a:solidFill>
              <a:latin typeface="Segoe U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76200" y="6429375"/>
            <a:ext cx="6705600" cy="396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dirty="0" err="1" smtClean="0">
                <a:cs typeface="Arial" charset="0"/>
              </a:rPr>
              <a:t>bio</a:t>
            </a:r>
            <a:r>
              <a:rPr lang="en-US" dirty="0" err="1" smtClean="0">
                <a:cs typeface="Arial" charset="0"/>
              </a:rPr>
              <a:t>informatics</a:t>
            </a:r>
            <a:r>
              <a:rPr lang="en-US" sz="1400" dirty="0" err="1" smtClean="0">
                <a:cs typeface="Arial" charset="0"/>
              </a:rPr>
              <a:t>.ca</a:t>
            </a:r>
            <a:endParaRPr lang="en-US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45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s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FFFFFF"/>
              </a:solidFill>
              <a:latin typeface="Segoe U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" y="6429375"/>
            <a:ext cx="6705600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4343400" cy="47244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dirty="0" err="1" smtClean="0">
                <a:cs typeface="Arial" charset="0"/>
              </a:rPr>
              <a:t>bio</a:t>
            </a:r>
            <a:r>
              <a:rPr lang="en-US" dirty="0" err="1" smtClean="0">
                <a:cs typeface="Arial" charset="0"/>
              </a:rPr>
              <a:t>informatics</a:t>
            </a:r>
            <a:r>
              <a:rPr lang="en-US" sz="1400" dirty="0" err="1" smtClean="0">
                <a:cs typeface="Arial" charset="0"/>
              </a:rPr>
              <a:t>.ca</a:t>
            </a:r>
            <a:endParaRPr lang="en-US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792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FFFFFF"/>
              </a:solidFill>
              <a:latin typeface="Segoe U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76200" y="6429375"/>
            <a:ext cx="6705600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1722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dirty="0" err="1" smtClean="0">
                <a:cs typeface="Arial" charset="0"/>
              </a:rPr>
              <a:t>bio</a:t>
            </a:r>
            <a:r>
              <a:rPr lang="en-US" dirty="0" err="1" smtClean="0">
                <a:cs typeface="Arial" charset="0"/>
              </a:rPr>
              <a:t>informatics</a:t>
            </a:r>
            <a:r>
              <a:rPr lang="en-US" sz="1400" dirty="0" err="1" smtClean="0">
                <a:cs typeface="Arial" charset="0"/>
              </a:rPr>
              <a:t>.ca</a:t>
            </a:r>
            <a:endParaRPr lang="en-US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620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Segoe UI" charset="0"/>
              </a:defRPr>
            </a:lvl1pPr>
          </a:lstStyle>
          <a:p>
            <a:pPr>
              <a:defRPr/>
            </a:pPr>
            <a:fld id="{CF3FDDA8-DFE2-794D-9469-18250F189BBE}" type="datetime1">
              <a:rPr lang="en-US"/>
              <a:pPr>
                <a:defRPr/>
              </a:pPr>
              <a:t>6/13/16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Segoe UI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Segoe UI" charset="0"/>
              </a:defRPr>
            </a:lvl1pPr>
          </a:lstStyle>
          <a:p>
            <a:pPr>
              <a:defRPr/>
            </a:pPr>
            <a:fld id="{D133E7D2-33FF-EC4A-AE37-9A522B04AD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samtools.sourceforge.net/SAM1.pdf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59614" y="2845296"/>
            <a:ext cx="7772400" cy="1447800"/>
          </a:xfrm>
        </p:spPr>
        <p:txBody>
          <a:bodyPr/>
          <a:lstStyle/>
          <a:p>
            <a:pPr eaLnBrk="1" hangingPunct="1"/>
            <a:r>
              <a:rPr lang="en-US" b="0" dirty="0">
                <a:solidFill>
                  <a:srgbClr val="CA0000"/>
                </a:solidFill>
                <a:latin typeface="Calibri" charset="0"/>
                <a:ea typeface="ＭＳ Ｐゴシック" charset="0"/>
                <a:cs typeface="ＭＳ Ｐゴシック" charset="0"/>
              </a:rPr>
              <a:t>Canadian Bioinformatics Workshops</a:t>
            </a:r>
          </a:p>
        </p:txBody>
      </p:sp>
      <p:pic>
        <p:nvPicPr>
          <p:cNvPr id="8" name="Picture 7" descr="bioinformatics.ca-logo-white-tex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196752"/>
            <a:ext cx="2480338" cy="1043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115616" y="4166071"/>
            <a:ext cx="6778625" cy="192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buFont typeface="Arial" charset="0"/>
              <a:buNone/>
            </a:pPr>
            <a:r>
              <a:rPr lang="en-US" smtClean="0">
                <a:latin typeface="Calibri" charset="0"/>
                <a:ea typeface="ＭＳ Ｐゴシック" charset="0"/>
                <a:cs typeface="ＭＳ Ｐゴシック" charset="0"/>
              </a:rPr>
              <a:t>www.bioinformatics.ca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8483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2</a:t>
            </a:r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-iii. 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Post-alignment QC (</a:t>
            </a:r>
            <a:r>
              <a:rPr lang="en-US" altLang="ko-KR" dirty="0" err="1">
                <a:latin typeface="Calibri" charset="0"/>
                <a:ea typeface="ＭＳ Ｐゴシック" charset="0"/>
                <a:cs typeface="ＭＳ Ｐゴシック" charset="0"/>
              </a:rPr>
              <a:t>samstat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)</a:t>
            </a:r>
            <a:endParaRPr lang="en-US" dirty="0">
              <a:latin typeface="Calibri" charset="0"/>
              <a:ea typeface="ＭＳ Ｐゴシック" charset="0"/>
            </a:endParaRPr>
          </a:p>
        </p:txBody>
      </p:sp>
      <p:pic>
        <p:nvPicPr>
          <p:cNvPr id="24578" name="Content Placeholder 3" descr="Screen Shot 2013-06-01 at 11.22.28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166" r="-11166"/>
          <a:stretch>
            <a:fillRect/>
          </a:stretch>
        </p:blipFill>
        <p:spPr>
          <a:xfrm>
            <a:off x="152400" y="1341438"/>
            <a:ext cx="8839200" cy="4724400"/>
          </a:xfrm>
        </p:spPr>
      </p:pic>
    </p:spTree>
    <p:extLst>
      <p:ext uri="{BB962C8B-B14F-4D97-AF65-F5344CB8AC3E}">
        <p14:creationId xmlns:p14="http://schemas.microsoft.com/office/powerpoint/2010/main" val="39984975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Content Placeholder 3"/>
          <p:cNvSpPr>
            <a:spLocks noGrp="1"/>
          </p:cNvSpPr>
          <p:nvPr>
            <p:ph idx="1"/>
          </p:nvPr>
        </p:nvSpPr>
        <p:spPr>
          <a:xfrm>
            <a:off x="0" y="0"/>
            <a:ext cx="9144000" cy="2535238"/>
          </a:xfrm>
          <a:solidFill>
            <a:schemeClr val="tx1"/>
          </a:solidFill>
        </p:spPr>
        <p:txBody>
          <a:bodyPr anchor="ctr"/>
          <a:lstStyle/>
          <a:p>
            <a:pPr algn="ctr">
              <a:buFont typeface="Arial" charset="0"/>
              <a:buNone/>
            </a:pPr>
            <a:r>
              <a:rPr lang="en-US" sz="4400" dirty="0" smtClean="0">
                <a:solidFill>
                  <a:schemeClr val="bg1"/>
                </a:solidFill>
                <a:latin typeface="Calibri" charset="0"/>
                <a:ea typeface="ＭＳ Ｐゴシック" charset="0"/>
              </a:rPr>
              <a:t>We </a:t>
            </a:r>
            <a:r>
              <a:rPr lang="en-US" sz="4400" dirty="0">
                <a:solidFill>
                  <a:schemeClr val="bg1"/>
                </a:solidFill>
                <a:latin typeface="Calibri" charset="0"/>
                <a:ea typeface="ＭＳ Ｐゴシック" charset="0"/>
              </a:rPr>
              <a:t>are on a Coffee Break &amp; Networking Session</a:t>
            </a:r>
          </a:p>
        </p:txBody>
      </p:sp>
      <p:pic>
        <p:nvPicPr>
          <p:cNvPr id="2" name="Picture 1" descr="bioinformatics-ca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3645024"/>
            <a:ext cx="2823006" cy="1213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10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lide Number Placeholder 1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fld id="{06D23BA9-5070-0648-A3DA-E6039966856F}" type="slidenum">
              <a:rPr lang="en-US" sz="1200"/>
              <a:pPr algn="r"/>
              <a:t>2</a:t>
            </a:fld>
            <a:endParaRPr lang="en-US" sz="1200"/>
          </a:p>
        </p:txBody>
      </p:sp>
      <p:sp>
        <p:nvSpPr>
          <p:cNvPr id="10242" name="Date Placeholder 2"/>
          <p:cNvSpPr txBox="1">
            <a:spLocks noGrp="1"/>
          </p:cNvSpPr>
          <p:nvPr/>
        </p:nvSpPr>
        <p:spPr bwMode="auto">
          <a:xfrm>
            <a:off x="762000" y="6248400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/>
              <a:t>Module #: Title of Module</a:t>
            </a:r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pic>
        <p:nvPicPr>
          <p:cNvPr id="10244" name="Content Placeholder 9" descr="Picture 1.png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4400" y="73025"/>
            <a:ext cx="6858000" cy="6734175"/>
          </a:xfrm>
        </p:spPr>
      </p:pic>
      <p:sp>
        <p:nvSpPr>
          <p:cNvPr id="10245" name="Slide Number Placeholder 3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61343986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/>
          <p:cNvSpPr/>
          <p:nvPr/>
        </p:nvSpPr>
        <p:spPr>
          <a:xfrm>
            <a:off x="0" y="2514600"/>
            <a:ext cx="6172200" cy="4343400"/>
          </a:xfrm>
          <a:prstGeom prst="rect">
            <a:avLst/>
          </a:prstGeom>
          <a:solidFill>
            <a:schemeClr val="accent1">
              <a:alpha val="18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FFFFFF"/>
              </a:solidFill>
              <a:latin typeface="Calibri" charset="0"/>
              <a:ea typeface="ＭＳ Ｐゴシック" charset="0"/>
              <a:cs typeface="Calibri" charset="0"/>
            </a:endParaRPr>
          </a:p>
        </p:txBody>
      </p:sp>
      <p:pic>
        <p:nvPicPr>
          <p:cNvPr id="10243" name="Picture 1" descr="RNA-Seq-alignmen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636838"/>
            <a:ext cx="4248150" cy="406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itle 1"/>
          <p:cNvSpPr txBox="1">
            <a:spLocks/>
          </p:cNvSpPr>
          <p:nvPr/>
        </p:nvSpPr>
        <p:spPr bwMode="auto">
          <a:xfrm>
            <a:off x="2943225" y="365125"/>
            <a:ext cx="6019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2000" dirty="0" smtClean="0">
                <a:solidFill>
                  <a:schemeClr val="bg1"/>
                </a:solidFill>
                <a:latin typeface="Calibri" charset="0"/>
                <a:cs typeface="Segoe UI" charset="0"/>
              </a:rPr>
              <a:t>RNA-</a:t>
            </a:r>
            <a:r>
              <a:rPr lang="en-US" sz="2000" dirty="0" err="1">
                <a:solidFill>
                  <a:schemeClr val="bg1"/>
                </a:solidFill>
                <a:latin typeface="Calibri" charset="0"/>
                <a:cs typeface="Segoe UI" charset="0"/>
              </a:rPr>
              <a:t>S</a:t>
            </a:r>
            <a:r>
              <a:rPr lang="en-US" sz="2000" dirty="0" err="1" smtClean="0">
                <a:solidFill>
                  <a:schemeClr val="bg1"/>
                </a:solidFill>
                <a:latin typeface="Calibri" charset="0"/>
                <a:cs typeface="Segoe UI" charset="0"/>
              </a:rPr>
              <a:t>eq</a:t>
            </a:r>
            <a:r>
              <a:rPr lang="en-US" sz="2000" dirty="0" smtClean="0">
                <a:solidFill>
                  <a:schemeClr val="bg1"/>
                </a:solidFill>
                <a:latin typeface="Calibri" charset="0"/>
                <a:cs typeface="Segoe UI" charset="0"/>
              </a:rPr>
              <a:t> Module </a:t>
            </a:r>
            <a:r>
              <a:rPr lang="en-US" sz="2000" dirty="0">
                <a:solidFill>
                  <a:schemeClr val="bg1"/>
                </a:solidFill>
                <a:latin typeface="Calibri" charset="0"/>
                <a:cs typeface="Segoe UI" charset="0"/>
              </a:rPr>
              <a:t>2</a:t>
            </a:r>
            <a:br>
              <a:rPr lang="en-US" sz="2000" dirty="0">
                <a:solidFill>
                  <a:schemeClr val="bg1"/>
                </a:solidFill>
                <a:latin typeface="Calibri" charset="0"/>
                <a:cs typeface="Segoe UI" charset="0"/>
              </a:rPr>
            </a:br>
            <a:r>
              <a:rPr lang="en-US" sz="2000" dirty="0" smtClean="0">
                <a:solidFill>
                  <a:schemeClr val="bg1"/>
                </a:solidFill>
                <a:latin typeface="Calibri" charset="0"/>
                <a:cs typeface="Segoe UI" charset="0"/>
              </a:rPr>
              <a:t>Alignment and Visualization (tutorial)</a:t>
            </a:r>
            <a:endParaRPr lang="en-US" sz="1800" b="1" dirty="0">
              <a:solidFill>
                <a:schemeClr val="bg1"/>
              </a:solidFill>
              <a:latin typeface="Calibri" charset="0"/>
              <a:cs typeface="Segoe UI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854897" y="1412776"/>
            <a:ext cx="5181599" cy="936104"/>
          </a:xfrm>
          <a:prstGeom prst="rect">
            <a:avLst/>
          </a:prstGeom>
        </p:spPr>
        <p:txBody>
          <a:bodyPr anchor="ctr"/>
          <a:lstStyle>
            <a:lvl1pPr algn="r">
              <a:defRPr sz="3200" baseline="0">
                <a:solidFill>
                  <a:schemeClr val="bg1"/>
                </a:solidFill>
                <a:latin typeface="Adobe Jenson Pro" pitchFamily="18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 smtClean="0">
                <a:latin typeface="Calibri"/>
                <a:ea typeface="+mj-ea"/>
                <a:cs typeface="Calibri"/>
              </a:rPr>
              <a:t>Malachi Griffith, Obi Griffith, </a:t>
            </a:r>
            <a:r>
              <a:rPr lang="en-US" sz="1600" dirty="0" err="1">
                <a:latin typeface="Calibri"/>
                <a:cs typeface="Calibri"/>
              </a:rPr>
              <a:t>Fouad</a:t>
            </a:r>
            <a:r>
              <a:rPr lang="en-US" sz="1600" dirty="0">
                <a:latin typeface="Calibri"/>
                <a:cs typeface="Calibri"/>
              </a:rPr>
              <a:t> </a:t>
            </a:r>
            <a:r>
              <a:rPr lang="en-US" sz="1600" dirty="0" err="1">
                <a:latin typeface="Calibri"/>
                <a:cs typeface="Calibri"/>
              </a:rPr>
              <a:t>Yousif</a:t>
            </a:r>
            <a:endParaRPr lang="en-US" sz="1600" dirty="0" smtClean="0">
              <a:latin typeface="Calibri"/>
              <a:ea typeface="+mj-ea"/>
              <a:cs typeface="Calibri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600" dirty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cs typeface="Calibri"/>
              </a:rPr>
              <a:t>Informatics for RNA-seq Analysis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400" dirty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cs typeface="Calibri"/>
              </a:rPr>
              <a:t>June 16 - 17, 2016</a:t>
            </a:r>
          </a:p>
        </p:txBody>
      </p:sp>
      <p:pic>
        <p:nvPicPr>
          <p:cNvPr id="7" name="Picture 6" descr="bioinformatics-c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4293096"/>
            <a:ext cx="2339752" cy="1005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606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ko-KR">
                <a:latin typeface="Calibri" charset="0"/>
                <a:ea typeface="ＭＳ Ｐゴシック" charset="0"/>
                <a:cs typeface="ＭＳ Ｐゴシック" charset="0"/>
              </a:rPr>
              <a:t>Learning Objectives of Tutorial</a:t>
            </a:r>
          </a:p>
        </p:txBody>
      </p:sp>
      <p:sp>
        <p:nvSpPr>
          <p:cNvPr id="12290" name="Content Placeholder 6"/>
          <p:cNvSpPr>
            <a:spLocks noGrp="1"/>
          </p:cNvSpPr>
          <p:nvPr>
            <p:ph idx="1"/>
          </p:nvPr>
        </p:nvSpPr>
        <p:spPr>
          <a:xfrm>
            <a:off x="179388" y="981075"/>
            <a:ext cx="8856662" cy="5184775"/>
          </a:xfrm>
        </p:spPr>
        <p:txBody>
          <a:bodyPr/>
          <a:lstStyle/>
          <a:p>
            <a:endParaRPr lang="en-US">
              <a:latin typeface="Calibri" charset="0"/>
              <a:ea typeface="ＭＳ Ｐゴシック" charset="0"/>
            </a:endParaRPr>
          </a:p>
          <a:p>
            <a:r>
              <a:rPr lang="en-US">
                <a:latin typeface="Calibri" charset="0"/>
                <a:ea typeface="ＭＳ Ｐゴシック" charset="0"/>
              </a:rPr>
              <a:t>Run Bowtie2/TopHat2 (or STAR) with parameters suitable for gene expression analysis</a:t>
            </a:r>
          </a:p>
          <a:p>
            <a:r>
              <a:rPr lang="en-US">
                <a:latin typeface="Calibri" charset="0"/>
                <a:ea typeface="ＭＳ Ｐゴシック" charset="0"/>
              </a:rPr>
              <a:t>Use samtools to demonstrate the features of the SAM/BAM format and basic manipulation of these alignment files (view, sort, index, filter)</a:t>
            </a:r>
          </a:p>
          <a:p>
            <a:r>
              <a:rPr lang="en-US">
                <a:latin typeface="Calibri" charset="0"/>
                <a:ea typeface="ＭＳ Ｐゴシック" charset="0"/>
              </a:rPr>
              <a:t>Use IGV to visualize RNA-seq alignments, view a variant position, etc.</a:t>
            </a:r>
          </a:p>
          <a:p>
            <a:r>
              <a:rPr lang="en-US">
                <a:latin typeface="Calibri" charset="0"/>
                <a:ea typeface="ＭＳ Ｐゴシック" charset="0"/>
              </a:rPr>
              <a:t>Determine BAM-read counts at a variant position</a:t>
            </a:r>
          </a:p>
          <a:p>
            <a:r>
              <a:rPr lang="en-US">
                <a:latin typeface="Calibri" charset="0"/>
                <a:ea typeface="ＭＳ Ｐゴシック" charset="0"/>
              </a:rPr>
              <a:t>Use samtools flagstat, samstat, FastQC to assess quality of alignments</a:t>
            </a:r>
          </a:p>
        </p:txBody>
      </p:sp>
    </p:spTree>
    <p:extLst>
      <p:ext uri="{BB962C8B-B14F-4D97-AF65-F5344CB8AC3E}">
        <p14:creationId xmlns:p14="http://schemas.microsoft.com/office/powerpoint/2010/main" val="1650968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2</a:t>
            </a:r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-i. 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Align reads with </a:t>
            </a:r>
            <a:r>
              <a:rPr lang="en-US" altLang="ko-KR" dirty="0" err="1">
                <a:latin typeface="Calibri" charset="0"/>
                <a:ea typeface="ＭＳ Ｐゴシック" charset="0"/>
                <a:cs typeface="ＭＳ Ｐゴシック" charset="0"/>
              </a:rPr>
              <a:t>tophat</a:t>
            </a:r>
            <a:endParaRPr lang="en-US" altLang="ko-KR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2" name="Content Placeholder 6"/>
          <p:cNvSpPr>
            <a:spLocks noGrp="1"/>
          </p:cNvSpPr>
          <p:nvPr>
            <p:ph idx="1"/>
          </p:nvPr>
        </p:nvSpPr>
        <p:spPr>
          <a:xfrm>
            <a:off x="152400" y="1268413"/>
            <a:ext cx="8839200" cy="49799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Align all reads in the </a:t>
            </a:r>
            <a:r>
              <a:rPr lang="en-US" sz="2600" dirty="0" smtClean="0">
                <a:latin typeface="Calibri" charset="0"/>
                <a:ea typeface="ＭＳ Ｐゴシック" charset="0"/>
              </a:rPr>
              <a:t>6 </a:t>
            </a:r>
            <a:r>
              <a:rPr lang="en-US" sz="2600" dirty="0">
                <a:latin typeface="Calibri" charset="0"/>
                <a:ea typeface="ＭＳ Ｐゴシック" charset="0"/>
              </a:rPr>
              <a:t>libraries of the test data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>
                <a:latin typeface="Calibri" charset="0"/>
                <a:ea typeface="ＭＳ Ｐゴシック" charset="0"/>
              </a:rPr>
              <a:t>6 </a:t>
            </a:r>
            <a:r>
              <a:rPr lang="en-US" sz="2200" dirty="0">
                <a:latin typeface="Calibri" charset="0"/>
                <a:ea typeface="ＭＳ Ｐゴシック" charset="0"/>
              </a:rPr>
              <a:t>libraries with two files each (one for each read1 and read2 of the paired-end reads)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Use </a:t>
            </a:r>
            <a:r>
              <a:rPr lang="en-US" sz="2600" dirty="0" err="1">
                <a:latin typeface="Calibri" charset="0"/>
                <a:ea typeface="ＭＳ Ｐゴシック" charset="0"/>
              </a:rPr>
              <a:t>tophat</a:t>
            </a:r>
            <a:r>
              <a:rPr lang="en-US" sz="2600" dirty="0">
                <a:latin typeface="Calibri" charset="0"/>
                <a:ea typeface="ＭＳ Ｐゴシック" charset="0"/>
              </a:rPr>
              <a:t> for the alignment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Supply the gene GTF file obtained in step 3 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Supply the bowtie indexed genome obtained in step 4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The </a:t>
            </a:r>
            <a:r>
              <a:rPr lang="ja-JP" altLang="en-US" sz="2200" dirty="0">
                <a:latin typeface="Calibri" charset="0"/>
                <a:ea typeface="ＭＳ Ｐゴシック" charset="0"/>
              </a:rPr>
              <a:t>‘</a:t>
            </a:r>
            <a:r>
              <a:rPr lang="en-US" altLang="ja-JP" sz="2200" dirty="0">
                <a:latin typeface="Calibri" charset="0"/>
                <a:ea typeface="ＭＳ Ｐゴシック" charset="0"/>
              </a:rPr>
              <a:t>-G</a:t>
            </a:r>
            <a:r>
              <a:rPr lang="ja-JP" altLang="en-US" sz="2200" dirty="0">
                <a:latin typeface="Calibri" charset="0"/>
                <a:ea typeface="ＭＳ Ｐゴシック" charset="0"/>
              </a:rPr>
              <a:t>’</a:t>
            </a:r>
            <a:r>
              <a:rPr lang="en-US" altLang="ja-JP" sz="2200" dirty="0">
                <a:latin typeface="Calibri" charset="0"/>
                <a:ea typeface="ＭＳ Ｐゴシック" charset="0"/>
              </a:rPr>
              <a:t> option tells </a:t>
            </a:r>
            <a:r>
              <a:rPr lang="en-US" altLang="ja-JP" sz="2200" dirty="0" err="1">
                <a:latin typeface="Calibri" charset="0"/>
                <a:ea typeface="ＭＳ Ｐゴシック" charset="0"/>
              </a:rPr>
              <a:t>tophat</a:t>
            </a:r>
            <a:r>
              <a:rPr lang="en-US" altLang="ja-JP" sz="2200" dirty="0">
                <a:latin typeface="Calibri" charset="0"/>
                <a:ea typeface="ＭＳ Ｐゴシック" charset="0"/>
              </a:rPr>
              <a:t> to look for the exon-exon junctions of known transcripts.  It will still look for novel exon-exon junctions as well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Since there are </a:t>
            </a:r>
            <a:r>
              <a:rPr lang="en-US" sz="2600" dirty="0" smtClean="0">
                <a:latin typeface="Calibri" charset="0"/>
                <a:ea typeface="ＭＳ Ｐゴシック" charset="0"/>
              </a:rPr>
              <a:t>6 </a:t>
            </a:r>
            <a:r>
              <a:rPr lang="en-US" sz="2600" dirty="0">
                <a:latin typeface="Calibri" charset="0"/>
                <a:ea typeface="ＭＳ Ｐゴシック" charset="0"/>
              </a:rPr>
              <a:t>libraries in the test data set, </a:t>
            </a:r>
            <a:r>
              <a:rPr lang="en-US" sz="2600" dirty="0" smtClean="0">
                <a:latin typeface="Calibri" charset="0"/>
                <a:ea typeface="ＭＳ Ｐゴシック" charset="0"/>
              </a:rPr>
              <a:t>6 </a:t>
            </a:r>
            <a:r>
              <a:rPr lang="en-US" sz="2600" dirty="0">
                <a:latin typeface="Calibri" charset="0"/>
                <a:ea typeface="ＭＳ Ｐゴシック" charset="0"/>
              </a:rPr>
              <a:t>alignment commands are run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On a test system, each of these alignments took ~1.5 minutes using 8 CPUs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Each alignment job outputs a SAM/BAM file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  <a:hlinkClick r:id="rId3"/>
              </a:rPr>
              <a:t>http://samtools.sourceforge.net/SAM1.pdf</a:t>
            </a:r>
            <a:endParaRPr lang="en-US" sz="2200" dirty="0">
              <a:latin typeface="Calibri" charset="0"/>
              <a:ea typeface="ＭＳ Ｐゴシック" charset="0"/>
            </a:endParaRPr>
          </a:p>
          <a:p>
            <a:pPr lvl="1">
              <a:lnSpc>
                <a:spcPct val="80000"/>
              </a:lnSpc>
            </a:pPr>
            <a:endParaRPr lang="en-US" sz="2200" dirty="0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719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2</a:t>
            </a:r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-i. 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Align reads with STAR</a:t>
            </a:r>
          </a:p>
        </p:txBody>
      </p:sp>
      <p:sp>
        <p:nvSpPr>
          <p:cNvPr id="17410" name="Content Placeholder 6"/>
          <p:cNvSpPr>
            <a:spLocks noGrp="1"/>
          </p:cNvSpPr>
          <p:nvPr>
            <p:ph idx="1"/>
          </p:nvPr>
        </p:nvSpPr>
        <p:spPr>
          <a:xfrm>
            <a:off x="152400" y="1268413"/>
            <a:ext cx="8839200" cy="49799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Again, align all reads in the </a:t>
            </a:r>
            <a:r>
              <a:rPr lang="en-US" sz="2600" dirty="0" smtClean="0">
                <a:latin typeface="Calibri" charset="0"/>
                <a:ea typeface="ＭＳ Ｐゴシック" charset="0"/>
              </a:rPr>
              <a:t>6 </a:t>
            </a:r>
            <a:r>
              <a:rPr lang="en-US" sz="2600" dirty="0">
                <a:latin typeface="Calibri" charset="0"/>
                <a:ea typeface="ＭＳ Ｐゴシック" charset="0"/>
              </a:rPr>
              <a:t>libraries of the test data, now with STAR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Supply the same gene GTF file obtained in step 3 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Supply the STAR indexed genome obtained in step 4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The </a:t>
            </a:r>
            <a:r>
              <a:rPr lang="ja-JP" altLang="en-US" sz="2200" dirty="0">
                <a:latin typeface="Calibri" charset="0"/>
                <a:ea typeface="ＭＳ Ｐゴシック" charset="0"/>
              </a:rPr>
              <a:t>‘</a:t>
            </a:r>
            <a:r>
              <a:rPr lang="en-US" altLang="ja-JP" sz="2200" dirty="0">
                <a:latin typeface="Calibri" charset="0"/>
                <a:ea typeface="ＭＳ Ｐゴシック" charset="0"/>
              </a:rPr>
              <a:t>-</a:t>
            </a:r>
            <a:r>
              <a:rPr lang="en-US" altLang="ja-JP" sz="2200" dirty="0" err="1">
                <a:latin typeface="Calibri" charset="0"/>
                <a:ea typeface="ＭＳ Ｐゴシック" charset="0"/>
              </a:rPr>
              <a:t>outSAMstrandField</a:t>
            </a:r>
            <a:r>
              <a:rPr lang="en-US" altLang="ja-JP" sz="2200" dirty="0">
                <a:latin typeface="Calibri" charset="0"/>
                <a:ea typeface="ＭＳ Ｐゴシック" charset="0"/>
              </a:rPr>
              <a:t> </a:t>
            </a:r>
            <a:r>
              <a:rPr lang="en-US" altLang="ja-JP" sz="2200" dirty="0" err="1">
                <a:latin typeface="Calibri" charset="0"/>
                <a:ea typeface="ＭＳ Ｐゴシック" charset="0"/>
              </a:rPr>
              <a:t>intronMotif</a:t>
            </a:r>
            <a:r>
              <a:rPr lang="ja-JP" altLang="en-US" sz="2200" dirty="0">
                <a:latin typeface="Calibri" charset="0"/>
                <a:ea typeface="ＭＳ Ｐゴシック" charset="0"/>
              </a:rPr>
              <a:t>’</a:t>
            </a:r>
            <a:r>
              <a:rPr lang="en-US" altLang="ja-JP" sz="2200" dirty="0">
                <a:latin typeface="Calibri" charset="0"/>
                <a:ea typeface="ＭＳ Ｐゴシック" charset="0"/>
              </a:rPr>
              <a:t>is needed so that STAR produces an alignment compatible with cufflinks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How long did the alignment take compared to </a:t>
            </a:r>
            <a:r>
              <a:rPr lang="en-US" sz="2600" dirty="0" err="1">
                <a:latin typeface="Calibri" charset="0"/>
                <a:ea typeface="ＭＳ Ｐゴシック" charset="0"/>
              </a:rPr>
              <a:t>tophat</a:t>
            </a:r>
            <a:r>
              <a:rPr lang="en-US" sz="2600" dirty="0">
                <a:latin typeface="Calibri" charset="0"/>
                <a:ea typeface="ＭＳ Ｐゴシック" charset="0"/>
              </a:rPr>
              <a:t>?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What additional steps are needed?</a:t>
            </a:r>
            <a:endParaRPr lang="en-US" sz="2200" dirty="0">
              <a:latin typeface="Calibri" charset="0"/>
              <a:ea typeface="ＭＳ Ｐゴシック" charset="0"/>
            </a:endParaRPr>
          </a:p>
          <a:p>
            <a:pPr lvl="1">
              <a:lnSpc>
                <a:spcPct val="80000"/>
              </a:lnSpc>
            </a:pPr>
            <a:endParaRPr lang="en-US" sz="2200" dirty="0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353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2</a:t>
            </a:r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-ii. 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Post-alignment </a:t>
            </a:r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visualization</a:t>
            </a:r>
            <a:endParaRPr lang="en-US" altLang="ko-KR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9458" name="Content Placeholder 6"/>
          <p:cNvSpPr>
            <a:spLocks noGrp="1"/>
          </p:cNvSpPr>
          <p:nvPr>
            <p:ph idx="1"/>
          </p:nvPr>
        </p:nvSpPr>
        <p:spPr>
          <a:xfrm>
            <a:off x="152400" y="1268413"/>
            <a:ext cx="8839200" cy="49799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Create indexed versions of bam files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These are needed by IGV for efficient loading of alignments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Visualize spliced alignments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Identify exon-exon junction supporting reads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 Identify differentially expressed genes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Compare </a:t>
            </a:r>
            <a:r>
              <a:rPr lang="en-US" sz="2200" dirty="0" err="1">
                <a:latin typeface="Calibri" charset="0"/>
                <a:ea typeface="ＭＳ Ｐゴシック" charset="0"/>
              </a:rPr>
              <a:t>tophat</a:t>
            </a:r>
            <a:r>
              <a:rPr lang="en-US" sz="2200" dirty="0">
                <a:latin typeface="Calibri" charset="0"/>
                <a:ea typeface="ＭＳ Ｐゴシック" charset="0"/>
              </a:rPr>
              <a:t> and STAR alignments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Try to find variant positions</a:t>
            </a:r>
          </a:p>
          <a:p>
            <a:pPr>
              <a:lnSpc>
                <a:spcPct val="80000"/>
              </a:lnSpc>
            </a:pPr>
            <a:endParaRPr lang="en-US" sz="2600" dirty="0">
              <a:latin typeface="Calibri" charset="0"/>
              <a:ea typeface="ＭＳ Ｐゴシック" charset="0"/>
            </a:endParaRP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Create a pileup from bam file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Determine read counts at a specific position</a:t>
            </a:r>
          </a:p>
        </p:txBody>
      </p:sp>
    </p:spTree>
    <p:extLst>
      <p:ext uri="{BB962C8B-B14F-4D97-AF65-F5344CB8AC3E}">
        <p14:creationId xmlns:p14="http://schemas.microsoft.com/office/powerpoint/2010/main" val="11602754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2</a:t>
            </a:r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-ii. 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Post-alignment </a:t>
            </a:r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visualization 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(IGV)</a:t>
            </a:r>
            <a:endParaRPr lang="en-US" dirty="0">
              <a:latin typeface="Calibri" charset="0"/>
              <a:ea typeface="ＭＳ Ｐゴシック" charset="0"/>
            </a:endParaRPr>
          </a:p>
        </p:txBody>
      </p:sp>
      <p:pic>
        <p:nvPicPr>
          <p:cNvPr id="21506" name="Content Placeholder 3" descr="Screen Shot 2013-06-01 at 11.20.52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39" b="-339"/>
          <a:stretch>
            <a:fillRect/>
          </a:stretch>
        </p:blipFill>
        <p:spPr>
          <a:xfrm>
            <a:off x="152400" y="1341438"/>
            <a:ext cx="8839200" cy="4724400"/>
          </a:xfrm>
        </p:spPr>
      </p:pic>
    </p:spTree>
    <p:extLst>
      <p:ext uri="{BB962C8B-B14F-4D97-AF65-F5344CB8AC3E}">
        <p14:creationId xmlns:p14="http://schemas.microsoft.com/office/powerpoint/2010/main" val="3996147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2</a:t>
            </a:r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-iii. 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Post-alignment QC</a:t>
            </a:r>
          </a:p>
        </p:txBody>
      </p:sp>
      <p:sp>
        <p:nvSpPr>
          <p:cNvPr id="22530" name="Content Placeholder 6"/>
          <p:cNvSpPr>
            <a:spLocks noGrp="1"/>
          </p:cNvSpPr>
          <p:nvPr>
            <p:ph idx="1"/>
          </p:nvPr>
        </p:nvSpPr>
        <p:spPr>
          <a:xfrm>
            <a:off x="152400" y="1268413"/>
            <a:ext cx="8839200" cy="49799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>
                <a:latin typeface="Calibri" charset="0"/>
                <a:ea typeface="ＭＳ Ｐゴシック" charset="0"/>
              </a:rPr>
              <a:t>Use 'samtools view' to see the format of a SAM/BAM alignment file</a:t>
            </a:r>
          </a:p>
          <a:p>
            <a:pPr lvl="1">
              <a:lnSpc>
                <a:spcPct val="80000"/>
              </a:lnSpc>
            </a:pPr>
            <a:r>
              <a:rPr lang="en-US" sz="2200">
                <a:latin typeface="Calibri" charset="0"/>
                <a:ea typeface="ＭＳ Ｐゴシック" charset="0"/>
              </a:rPr>
              <a:t>Use ‘FLAGs’ to filter out certain kinds of alignments</a:t>
            </a:r>
          </a:p>
          <a:p>
            <a:pPr>
              <a:lnSpc>
                <a:spcPct val="80000"/>
              </a:lnSpc>
            </a:pPr>
            <a:r>
              <a:rPr lang="en-US" sz="2600">
                <a:latin typeface="Calibri" charset="0"/>
                <a:ea typeface="ＭＳ Ｐゴシック" charset="0"/>
              </a:rPr>
              <a:t>Use 'samtools flagstat' to get a basic summary of an alignment</a:t>
            </a:r>
          </a:p>
          <a:p>
            <a:pPr>
              <a:lnSpc>
                <a:spcPct val="80000"/>
              </a:lnSpc>
            </a:pPr>
            <a:r>
              <a:rPr lang="en-US" sz="2600">
                <a:latin typeface="Calibri" charset="0"/>
                <a:ea typeface="ＭＳ Ｐゴシック" charset="0"/>
              </a:rPr>
              <a:t>Run samstat on Tumor/Normal BAMs and review the resulting report in your browser</a:t>
            </a:r>
          </a:p>
          <a:p>
            <a:pPr>
              <a:lnSpc>
                <a:spcPct val="80000"/>
              </a:lnSpc>
            </a:pPr>
            <a:r>
              <a:rPr lang="en-US" sz="2600">
                <a:latin typeface="Calibri" charset="0"/>
                <a:ea typeface="ＭＳ Ｐゴシック" charset="0"/>
              </a:rPr>
              <a:t>Use FastQC to perform basic QC of your alignments</a:t>
            </a:r>
          </a:p>
        </p:txBody>
      </p:sp>
    </p:spTree>
    <p:extLst>
      <p:ext uri="{BB962C8B-B14F-4D97-AF65-F5344CB8AC3E}">
        <p14:creationId xmlns:p14="http://schemas.microsoft.com/office/powerpoint/2010/main" val="3098138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egoe UI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9846</TotalTime>
  <Words>509</Words>
  <Application>Microsoft Macintosh PowerPoint</Application>
  <PresentationFormat>On-screen Show (4:3)</PresentationFormat>
  <Paragraphs>58</Paragraphs>
  <Slides>11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Canadian Bioinformatics Workshops</vt:lpstr>
      <vt:lpstr>PowerPoint Presentation</vt:lpstr>
      <vt:lpstr>PowerPoint Presentation</vt:lpstr>
      <vt:lpstr>Learning Objectives of Tutorial</vt:lpstr>
      <vt:lpstr>2-i. Align reads with tophat</vt:lpstr>
      <vt:lpstr>2-i. Align reads with STAR</vt:lpstr>
      <vt:lpstr>2-ii. Post-alignment visualization</vt:lpstr>
      <vt:lpstr>2-ii. Post-alignment visualization (IGV)</vt:lpstr>
      <vt:lpstr>2-iii. Post-alignment QC</vt:lpstr>
      <vt:lpstr>2-iii. Post-alignment QC (samstat)</vt:lpstr>
      <vt:lpstr>PowerPoint Presentation</vt:lpstr>
    </vt:vector>
  </TitlesOfParts>
  <Company>Boston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 Stromberg</dc:creator>
  <cp:lastModifiedBy>Malachi Griffith</cp:lastModifiedBy>
  <cp:revision>648</cp:revision>
  <dcterms:created xsi:type="dcterms:W3CDTF">2011-11-14T19:50:16Z</dcterms:created>
  <dcterms:modified xsi:type="dcterms:W3CDTF">2016-06-14T02:14:23Z</dcterms:modified>
</cp:coreProperties>
</file>