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28" r:id="rId2"/>
    <p:sldId id="529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30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E9121C1-E2BF-E745-B860-78422DD9843C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8E0C042-AF95-A94D-832D-10E1E8C5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5287995-21E9-BA49-A2F5-7D67D447DBDA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8FBEE90-0CDA-3447-B595-4F875963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C8C39-31A5-BB46-9991-A41ACE8D4E18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CF3FDDA8-DFE2-794D-9469-18250F189BBE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D133E7D2-33FF-EC4A-AE37-9A522B04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a-seqblog.com/data-analysis/splicing-junction/methods-to-study-splicing-from-rna-seq/" TargetMode="External"/><Relationship Id="rId4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a-seqblog.com/data-analysis/splicing-junction/methods-to-study-splicing-from-rna-seq/" TargetMode="External"/><Relationship Id="rId4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62728/" TargetMode="External"/><Relationship Id="rId4" Type="http://schemas.openxmlformats.org/officeDocument/2006/relationships/hyperlink" Target="http://www.biostars.org/p/65617/" TargetMode="External"/><Relationship Id="rId5" Type="http://schemas.openxmlformats.org/officeDocument/2006/relationships/hyperlink" Target="http://www.biostars.org/p/11695/" TargetMode="External"/><Relationship Id="rId6" Type="http://schemas.openxmlformats.org/officeDocument/2006/relationships/hyperlink" Target="http://www.biostars.org/p/50365/" TargetMode="External"/><Relationship Id="rId7" Type="http://schemas.openxmlformats.org/officeDocument/2006/relationships/hyperlink" Target="http://www.biostars.org/p/13525/" TargetMode="External"/><Relationship Id="rId8" Type="http://schemas.openxmlformats.org/officeDocument/2006/relationships/hyperlink" Target="http://www.biostars.org/p/8979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68966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2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– part 2</a:t>
            </a:r>
          </a:p>
        </p:txBody>
      </p:sp>
      <p:pic>
        <p:nvPicPr>
          <p:cNvPr id="19458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52509" r="-2956"/>
          <a:stretch>
            <a:fillRect/>
          </a:stretch>
        </p:blipFill>
        <p:spPr>
          <a:xfrm>
            <a:off x="900113" y="1341438"/>
            <a:ext cx="7654925" cy="4475162"/>
          </a:xfrm>
        </p:spPr>
      </p:pic>
    </p:spTree>
    <p:extLst>
      <p:ext uri="{BB962C8B-B14F-4D97-AF65-F5344CB8AC3E}">
        <p14:creationId xmlns:p14="http://schemas.microsoft.com/office/powerpoint/2010/main" val="1730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Sequencing methods for studying alternative isoforms</a:t>
            </a:r>
          </a:p>
        </p:txBody>
      </p:sp>
      <p:pic>
        <p:nvPicPr>
          <p:cNvPr id="20482" name="Content Placeholder 3" descr="Figur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r="-1291"/>
          <a:stretch>
            <a:fillRect/>
          </a:stretch>
        </p:blipFill>
        <p:spPr>
          <a:xfrm>
            <a:off x="2411413" y="1268413"/>
            <a:ext cx="4000500" cy="4911725"/>
          </a:xfrm>
        </p:spPr>
      </p:pic>
    </p:spTree>
    <p:extLst>
      <p:ext uri="{BB962C8B-B14F-4D97-AF65-F5344CB8AC3E}">
        <p14:creationId xmlns:p14="http://schemas.microsoft.com/office/powerpoint/2010/main" val="301512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Cufflinks alternative splicing tests</a:t>
            </a:r>
          </a:p>
        </p:txBody>
      </p:sp>
      <p:pic>
        <p:nvPicPr>
          <p:cNvPr id="21506" name="Content Placeholder 3" descr="Cufflinks Alternative Splicing Te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r="-928"/>
          <a:stretch>
            <a:fillRect/>
          </a:stretch>
        </p:blipFill>
        <p:spPr>
          <a:xfrm>
            <a:off x="1493838" y="1152525"/>
            <a:ext cx="6181725" cy="4724400"/>
          </a:xfrm>
        </p:spPr>
      </p:pic>
    </p:spTree>
    <p:extLst>
      <p:ext uri="{BB962C8B-B14F-4D97-AF65-F5344CB8AC3E}">
        <p14:creationId xmlns:p14="http://schemas.microsoft.com/office/powerpoint/2010/main" val="309521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Cufflinks alternative splicing tests</a:t>
            </a:r>
          </a:p>
        </p:txBody>
      </p:sp>
      <p:pic>
        <p:nvPicPr>
          <p:cNvPr id="22530" name="Content Placeholder 3" descr="Cufflinks Alternative Splicing Te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r="-928"/>
          <a:stretch>
            <a:fillRect/>
          </a:stretch>
        </p:blipFill>
        <p:spPr>
          <a:xfrm>
            <a:off x="2254250" y="1081088"/>
            <a:ext cx="6180138" cy="4724400"/>
          </a:xfrm>
        </p:spPr>
      </p:pic>
      <p:sp>
        <p:nvSpPr>
          <p:cNvPr id="5" name="Rounded Rectangle 4"/>
          <p:cNvSpPr/>
          <p:nvPr/>
        </p:nvSpPr>
        <p:spPr>
          <a:xfrm>
            <a:off x="2470150" y="5805488"/>
            <a:ext cx="1511300" cy="5032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splicing.diff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4557713" y="5805488"/>
            <a:ext cx="1512887" cy="5032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promoters.diff</a:t>
            </a:r>
            <a:endParaRPr lang="en-US" sz="1600" dirty="0"/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50825" y="5732463"/>
            <a:ext cx="1873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Relevant Cuffdiff output file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59563" y="5805488"/>
            <a:ext cx="1512887" cy="5032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cds.diff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750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4)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2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3521075" y="1844675"/>
            <a:ext cx="4938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4 </a:t>
            </a:r>
            <a:r>
              <a:rPr lang="en-US" sz="1600" b="1" dirty="0"/>
              <a:t>– Rerun Cufflinks in alternative ‘modes’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42926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250825" y="25733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</a:t>
              </a:r>
              <a:r>
                <a:rPr lang="en-US" sz="1200" dirty="0" err="1">
                  <a:solidFill>
                    <a:schemeClr val="tx1"/>
                  </a:solidFill>
                </a:rPr>
                <a:t>seq</a:t>
              </a:r>
              <a:r>
                <a:rPr lang="en-US" sz="1200" dirty="0">
                  <a:solidFill>
                    <a:schemeClr val="tx1"/>
                  </a:solidFill>
                </a:rPr>
                <a:t> reads (2 x 100 </a:t>
              </a:r>
              <a:r>
                <a:rPr lang="en-US" sz="1200" dirty="0" err="1">
                  <a:solidFill>
                    <a:schemeClr val="tx1"/>
                  </a:solidFill>
                </a:rPr>
                <a:t>bp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31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25605" name="Group 16"/>
          <p:cNvGrpSpPr>
            <a:grpSpLocks/>
          </p:cNvGrpSpPr>
          <p:nvPr/>
        </p:nvGrpSpPr>
        <p:grpSpPr bwMode="auto">
          <a:xfrm>
            <a:off x="1916113" y="24669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</a:t>
              </a:r>
              <a:r>
                <a:rPr lang="en-US" sz="1200" dirty="0" err="1">
                  <a:solidFill>
                    <a:schemeClr val="tx1"/>
                  </a:solidFill>
                </a:rPr>
                <a:t>TopHat</a:t>
              </a:r>
              <a:r>
                <a:rPr lang="en-US" sz="1200" dirty="0">
                  <a:solidFill>
                    <a:schemeClr val="tx1"/>
                  </a:solidFill>
                </a:rPr>
                <a:t> alignment (genome)</a:t>
              </a:r>
            </a:p>
          </p:txBody>
        </p:sp>
        <p:sp>
          <p:nvSpPr>
            <p:cNvPr id="25629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25606" name="Group 18"/>
          <p:cNvGrpSpPr>
            <a:grpSpLocks/>
          </p:cNvGrpSpPr>
          <p:nvPr/>
        </p:nvGrpSpPr>
        <p:grpSpPr bwMode="auto">
          <a:xfrm>
            <a:off x="3419475" y="24669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25627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25607" name="Group 19"/>
          <p:cNvGrpSpPr>
            <a:grpSpLocks/>
          </p:cNvGrpSpPr>
          <p:nvPr/>
        </p:nvGrpSpPr>
        <p:grpSpPr bwMode="auto">
          <a:xfrm>
            <a:off x="5076825" y="24669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</a:t>
              </a:r>
              <a:r>
                <a:rPr lang="en-US" sz="1200" dirty="0" err="1">
                  <a:solidFill>
                    <a:schemeClr val="tx1"/>
                  </a:solidFill>
                </a:rPr>
                <a:t>cuffmerge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25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11975" y="3141663"/>
            <a:ext cx="1439863" cy="719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Cuffdiff</a:t>
            </a: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(A:B comparison)</a:t>
            </a:r>
          </a:p>
        </p:txBody>
      </p: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6804025" y="2466975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Alternative expression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48488" y="4437063"/>
            <a:ext cx="1366837" cy="7191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CummRbund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35004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35004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35004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35004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38608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44370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gtf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44370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44370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fastq</a:t>
            </a:r>
            <a:r>
              <a:rPr lang="en-US" sz="1200" dirty="0">
                <a:solidFill>
                  <a:schemeClr val="tx1"/>
                </a:solidFill>
              </a:rPr>
              <a:t>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38608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38608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38608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22" name="TextBox 3"/>
          <p:cNvSpPr txBox="1">
            <a:spLocks noChangeArrowheads="1"/>
          </p:cNvSpPr>
          <p:nvPr/>
        </p:nvSpPr>
        <p:spPr bwMode="auto">
          <a:xfrm>
            <a:off x="2192338" y="54244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48038" y="2276475"/>
            <a:ext cx="5184775" cy="180022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3671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What if I don’t have a reference genome for my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Have you considered sequencing the genome of your species?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that is not practical or you simply prefer a transcript discovery approach that does not rely on prior knowledge of the genome or transcriptome there are some tools available ...</a:t>
            </a:r>
          </a:p>
          <a:p>
            <a:pPr lvl="1">
              <a:defRPr/>
            </a:pPr>
            <a:r>
              <a:rPr lang="en-US" dirty="0" smtClean="0"/>
              <a:t>Unfortunately de novo transcriptome assembly is beyond the scope of this workshop</a:t>
            </a:r>
          </a:p>
          <a:p>
            <a:pPr lvl="1">
              <a:defRPr/>
            </a:pPr>
            <a:r>
              <a:rPr lang="en-US" dirty="0" smtClean="0"/>
              <a:t>The good news is that the skills you learn here will help you figure out how to install and run those tools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6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27650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4612" r="51976" b="53220"/>
          <a:stretch>
            <a:fillRect/>
          </a:stretch>
        </p:blipFill>
        <p:spPr>
          <a:xfrm>
            <a:off x="395288" y="1412875"/>
            <a:ext cx="7777162" cy="404495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4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7858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823006" cy="1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963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0243" name="Picture 1" descr="RNA-Seq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29432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RNA-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S</a:t>
            </a:r>
            <a:r>
              <a:rPr lang="en-US" sz="2000" dirty="0" err="1" smtClean="0">
                <a:solidFill>
                  <a:schemeClr val="bg1"/>
                </a:solidFill>
                <a:latin typeface="Calibri" charset="0"/>
                <a:cs typeface="Segoe UI" charset="0"/>
              </a:rPr>
              <a:t>eq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 Module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4</a:t>
            </a:r>
            <a:b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Isoform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Discovery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Alternative Expression 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(lecture)</a:t>
            </a:r>
            <a:endParaRPr lang="en-US" sz="1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4897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Malachi Griffith, Obi Griffith, </a:t>
            </a:r>
            <a:r>
              <a:rPr lang="en-US" sz="1600" dirty="0" err="1">
                <a:latin typeface="Calibri"/>
                <a:cs typeface="Calibri"/>
              </a:rPr>
              <a:t>Fouad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Yousif</a:t>
            </a:r>
            <a:endParaRPr lang="en-US" sz="1600" dirty="0" smtClean="0">
              <a:latin typeface="Calibri"/>
              <a:ea typeface="+mj-ea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June 16 - 17, 2016</a:t>
            </a:r>
          </a:p>
        </p:txBody>
      </p:sp>
      <p:pic>
        <p:nvPicPr>
          <p:cNvPr id="7" name="Picture 6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339752" cy="10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0: Introduction to cloud computing</a:t>
            </a:r>
          </a:p>
          <a:p>
            <a:pPr>
              <a:defRPr/>
            </a:pPr>
            <a:r>
              <a:rPr lang="en-US" dirty="0" smtClean="0"/>
              <a:t>Module </a:t>
            </a:r>
            <a:r>
              <a:rPr lang="en-US" dirty="0" smtClean="0"/>
              <a:t>1: </a:t>
            </a:r>
            <a:r>
              <a:rPr lang="en-US" dirty="0"/>
              <a:t>Introduction to RNA </a:t>
            </a:r>
            <a:r>
              <a:rPr lang="en-US" dirty="0" smtClean="0"/>
              <a:t>Sequencing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A</a:t>
            </a:r>
            <a:r>
              <a:rPr lang="en-US" dirty="0" smtClean="0"/>
              <a:t>lignment </a:t>
            </a:r>
            <a:r>
              <a:rPr lang="en-US" dirty="0"/>
              <a:t>and </a:t>
            </a:r>
            <a:r>
              <a:rPr lang="en-US" dirty="0" smtClean="0"/>
              <a:t>Visualization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 b="1" dirty="0"/>
              <a:t>Module </a:t>
            </a:r>
            <a:r>
              <a:rPr lang="en-US" b="1" dirty="0" smtClean="0"/>
              <a:t>4: </a:t>
            </a:r>
            <a:r>
              <a:rPr lang="en-US" b="1" dirty="0"/>
              <a:t>Isoform </a:t>
            </a:r>
            <a:r>
              <a:rPr lang="en-US" b="1" dirty="0" smtClean="0"/>
              <a:t>Discovery </a:t>
            </a:r>
            <a:r>
              <a:rPr lang="en-US" b="1" dirty="0"/>
              <a:t>and </a:t>
            </a:r>
            <a:r>
              <a:rPr lang="en-US" b="1" dirty="0" smtClean="0"/>
              <a:t>Alternative </a:t>
            </a:r>
            <a:r>
              <a:rPr lang="en-US" b="1" dirty="0"/>
              <a:t>E</a:t>
            </a:r>
            <a:r>
              <a:rPr lang="en-US" b="1" dirty="0" smtClean="0"/>
              <a:t>xpression</a:t>
            </a:r>
            <a:endParaRPr lang="en-US" b="1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</a:t>
            </a:r>
            <a:r>
              <a:rPr lang="en-US" dirty="0" smtClean="0">
                <a:latin typeface="Calibri" charset="0"/>
                <a:ea typeface="ＭＳ Ｐゴシック" charset="0"/>
              </a:rPr>
              <a:t>objectives </a:t>
            </a:r>
            <a:r>
              <a:rPr lang="en-US" dirty="0">
                <a:latin typeface="Calibri" charset="0"/>
                <a:ea typeface="ＭＳ Ｐゴシック" charset="0"/>
              </a:rPr>
              <a:t>of </a:t>
            </a:r>
            <a:r>
              <a:rPr lang="en-US" dirty="0" smtClean="0">
                <a:latin typeface="Calibri" charset="0"/>
                <a:ea typeface="ＭＳ Ｐゴシック" charset="0"/>
              </a:rPr>
              <a:t>module 4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Explore use of Cufflinks in reference annotation based transcript (RABT) assembly mode and ‘de novo’ assembly mode.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Both modes require a reference genome sequence...</a:t>
            </a:r>
          </a:p>
        </p:txBody>
      </p:sp>
    </p:spTree>
    <p:extLst>
      <p:ext uri="{BB962C8B-B14F-4D97-AF65-F5344CB8AC3E}">
        <p14:creationId xmlns:p14="http://schemas.microsoft.com/office/powerpoint/2010/main" val="385589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3411488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Review of 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4" y="116632"/>
            <a:ext cx="4880312" cy="6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16386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907" r="5653" b="3806"/>
          <a:stretch>
            <a:fillRect/>
          </a:stretch>
        </p:blipFill>
        <p:spPr>
          <a:xfrm>
            <a:off x="2263775" y="981075"/>
            <a:ext cx="4608513" cy="48847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4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9689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Useful resources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Best approach to predict novel and alternative splicing events from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http://www.biostars.org/p/68966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3"/>
              </a:rPr>
              <a:t>http://www.biostars.org/p/62728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Alternative splicing </a:t>
            </a:r>
            <a:r>
              <a:rPr lang="en-US" dirty="0" smtClean="0"/>
              <a:t>detection</a:t>
            </a:r>
          </a:p>
          <a:p>
            <a:pPr lvl="1">
              <a:defRPr/>
            </a:pPr>
            <a:r>
              <a:rPr lang="en-US" dirty="0">
                <a:hlinkClick r:id="rId4"/>
              </a:rPr>
              <a:t>http://www.biostars.org/p/65617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5"/>
              </a:rPr>
              <a:t>http://www.biostars.org/p/11695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Identifying genes that express different isoforms in cancer </a:t>
            </a:r>
            <a:r>
              <a:rPr lang="en-US" dirty="0" err="1"/>
              <a:t>vs</a:t>
            </a:r>
            <a:r>
              <a:rPr lang="en-US" dirty="0"/>
              <a:t> normal RNA-seq data</a:t>
            </a:r>
          </a:p>
          <a:p>
            <a:pPr lvl="1">
              <a:defRPr/>
            </a:pPr>
            <a:r>
              <a:rPr lang="en-US" dirty="0">
                <a:hlinkClick r:id="rId6"/>
              </a:rPr>
              <a:t>http://www.biostars.org/p/50365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Cufflinks </a:t>
            </a:r>
            <a:r>
              <a:rPr lang="en-US" dirty="0"/>
              <a:t>/ </a:t>
            </a:r>
            <a:r>
              <a:rPr lang="en-US" dirty="0" err="1"/>
              <a:t>Cuffdiff</a:t>
            </a:r>
            <a:r>
              <a:rPr lang="en-US" dirty="0"/>
              <a:t> Output - How are tests different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>
                <a:hlinkClick r:id="rId7"/>
              </a:rPr>
              <a:t>http://www.biostars.org/p/13525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Visualization </a:t>
            </a:r>
            <a:r>
              <a:rPr lang="en-US" dirty="0"/>
              <a:t>of </a:t>
            </a:r>
            <a:r>
              <a:rPr lang="en-US" dirty="0" smtClean="0"/>
              <a:t>alternative </a:t>
            </a:r>
            <a:r>
              <a:rPr lang="en-US" dirty="0"/>
              <a:t>splicing events using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8"/>
              </a:rPr>
              <a:t>http://www.biostars.org/p/8979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262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- part 1</a:t>
            </a:r>
          </a:p>
        </p:txBody>
      </p:sp>
      <p:pic>
        <p:nvPicPr>
          <p:cNvPr id="18434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949" b="48083"/>
          <a:stretch>
            <a:fillRect/>
          </a:stretch>
        </p:blipFill>
        <p:spPr>
          <a:xfrm>
            <a:off x="1277938" y="1341438"/>
            <a:ext cx="7129462" cy="4611687"/>
          </a:xfrm>
        </p:spPr>
      </p:pic>
    </p:spTree>
    <p:extLst>
      <p:ext uri="{BB962C8B-B14F-4D97-AF65-F5344CB8AC3E}">
        <p14:creationId xmlns:p14="http://schemas.microsoft.com/office/powerpoint/2010/main" val="225766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9831</TotalTime>
  <Words>603</Words>
  <Application>Microsoft Macintosh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4</vt:lpstr>
      <vt:lpstr>Review of gene expression</vt:lpstr>
      <vt:lpstr>Methods to study splicing by RNA-seq</vt:lpstr>
      <vt:lpstr>Useful resources and discussion</vt:lpstr>
      <vt:lpstr>Types of alternative expression - part 1</vt:lpstr>
      <vt:lpstr>Types of alternative expression – part 2</vt:lpstr>
      <vt:lpstr>Sequencing methods for studying alternative isoforms</vt:lpstr>
      <vt:lpstr>Cufflinks alternative splicing tests</vt:lpstr>
      <vt:lpstr>Cufflinks alternative splicing tests</vt:lpstr>
      <vt:lpstr>PowerPoint Presentation</vt:lpstr>
      <vt:lpstr>Bowtie/Tophat/Cufflinks/Cuffdiff  RNA-seq Pipeline</vt:lpstr>
      <vt:lpstr>What if I don’t have a reference genome for my species?</vt:lpstr>
      <vt:lpstr>Methods to study splicing by RNA-seq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650</cp:revision>
  <dcterms:created xsi:type="dcterms:W3CDTF">2011-11-14T19:50:16Z</dcterms:created>
  <dcterms:modified xsi:type="dcterms:W3CDTF">2016-06-14T02:27:02Z</dcterms:modified>
</cp:coreProperties>
</file>