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</p:sldIdLst>
  <p:sldSz cx="10058400" cy="7772400"/>
  <p:notesSz cx="10058400" cy="7772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0" d="100"/>
          <a:sy n="130" d="100"/>
        </p:scale>
        <p:origin x="-2264" y="-1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slide" Target="slides/slide182.xml"/><Relationship Id="rId184" Type="http://schemas.openxmlformats.org/officeDocument/2006/relationships/notesMaster" Target="notesMasters/notesMaster1.xml"/><Relationship Id="rId185" Type="http://schemas.openxmlformats.org/officeDocument/2006/relationships/printerSettings" Target="printerSettings/printerSettings1.bin"/><Relationship Id="rId186" Type="http://schemas.openxmlformats.org/officeDocument/2006/relationships/presProps" Target="presProps.xml"/><Relationship Id="rId187" Type="http://schemas.openxmlformats.org/officeDocument/2006/relationships/viewProps" Target="viewProps.xml"/><Relationship Id="rId188" Type="http://schemas.openxmlformats.org/officeDocument/2006/relationships/theme" Target="theme/theme1.xml"/><Relationship Id="rId189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38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1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1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1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1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1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1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1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1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1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1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1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1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1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1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1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0.xml"/></Relationships>
</file>

<file path=ppt/notesSlides/_rels/notesSlide1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1.xml"/></Relationships>
</file>

<file path=ppt/notesSlides/_rels/notesSlide1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79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5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11/12/14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11/12/14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65334" y="1218194"/>
            <a:ext cx="7237730" cy="1905"/>
          </a:xfrm>
          <a:custGeom>
            <a:avLst/>
            <a:gdLst/>
            <a:ahLst/>
            <a:cxnLst/>
            <a:rect l="l" t="t" r="r" b="b"/>
            <a:pathLst>
              <a:path w="7237730" h="1905">
                <a:moveTo>
                  <a:pt x="0" y="1584"/>
                </a:moveTo>
                <a:lnTo>
                  <a:pt x="7237402" y="0"/>
                </a:lnTo>
              </a:path>
            </a:pathLst>
          </a:custGeom>
          <a:ln w="19049">
            <a:solidFill>
              <a:srgbClr val="417C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078937" y="560969"/>
            <a:ext cx="1428749" cy="885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58943" y="1529023"/>
            <a:ext cx="9143993" cy="57851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11/12/14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65334" y="1218194"/>
            <a:ext cx="7237730" cy="1905"/>
          </a:xfrm>
          <a:custGeom>
            <a:avLst/>
            <a:gdLst/>
            <a:ahLst/>
            <a:cxnLst/>
            <a:rect l="l" t="t" r="r" b="b"/>
            <a:pathLst>
              <a:path w="7237730" h="1905">
                <a:moveTo>
                  <a:pt x="0" y="1584"/>
                </a:moveTo>
                <a:lnTo>
                  <a:pt x="7237402" y="0"/>
                </a:lnTo>
              </a:path>
            </a:pathLst>
          </a:custGeom>
          <a:ln w="19049">
            <a:solidFill>
              <a:srgbClr val="417C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078937" y="560969"/>
            <a:ext cx="1428749" cy="8858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0079" y="690057"/>
            <a:ext cx="8678241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5170" y="1508706"/>
            <a:ext cx="8748059" cy="5286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7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07.png"/><Relationship Id="rId7" Type="http://schemas.openxmlformats.org/officeDocument/2006/relationships/image" Target="../media/image208.png"/><Relationship Id="rId8" Type="http://schemas.openxmlformats.org/officeDocument/2006/relationships/image" Target="../media/image236.png"/><Relationship Id="rId9" Type="http://schemas.openxmlformats.org/officeDocument/2006/relationships/image" Target="../media/image237.png"/><Relationship Id="rId10" Type="http://schemas.openxmlformats.org/officeDocument/2006/relationships/image" Target="../media/image2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07.png"/><Relationship Id="rId7" Type="http://schemas.openxmlformats.org/officeDocument/2006/relationships/image" Target="../media/image208.png"/><Relationship Id="rId8" Type="http://schemas.openxmlformats.org/officeDocument/2006/relationships/image" Target="../media/image236.png"/><Relationship Id="rId9" Type="http://schemas.openxmlformats.org/officeDocument/2006/relationships/image" Target="../media/image239.png"/><Relationship Id="rId10" Type="http://schemas.openxmlformats.org/officeDocument/2006/relationships/image" Target="../media/image216.png"/><Relationship Id="rId11" Type="http://schemas.openxmlformats.org/officeDocument/2006/relationships/image" Target="../media/image24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0.png"/><Relationship Id="rId12" Type="http://schemas.openxmlformats.org/officeDocument/2006/relationships/image" Target="../media/image24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07.png"/><Relationship Id="rId7" Type="http://schemas.openxmlformats.org/officeDocument/2006/relationships/image" Target="../media/image208.png"/><Relationship Id="rId8" Type="http://schemas.openxmlformats.org/officeDocument/2006/relationships/image" Target="../media/image236.png"/><Relationship Id="rId9" Type="http://schemas.openxmlformats.org/officeDocument/2006/relationships/image" Target="../media/image239.png"/><Relationship Id="rId10" Type="http://schemas.openxmlformats.org/officeDocument/2006/relationships/image" Target="../media/image216.png"/></Relationships>
</file>

<file path=ppt/slides/_rels/slide10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0.png"/><Relationship Id="rId12" Type="http://schemas.openxmlformats.org/officeDocument/2006/relationships/image" Target="../media/image24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07.png"/><Relationship Id="rId7" Type="http://schemas.openxmlformats.org/officeDocument/2006/relationships/image" Target="../media/image208.png"/><Relationship Id="rId8" Type="http://schemas.openxmlformats.org/officeDocument/2006/relationships/image" Target="../media/image236.png"/><Relationship Id="rId9" Type="http://schemas.openxmlformats.org/officeDocument/2006/relationships/image" Target="../media/image239.png"/><Relationship Id="rId10" Type="http://schemas.openxmlformats.org/officeDocument/2006/relationships/image" Target="../media/image216.png"/></Relationships>
</file>

<file path=ppt/slides/_rels/slide10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0.png"/><Relationship Id="rId12" Type="http://schemas.openxmlformats.org/officeDocument/2006/relationships/image" Target="../media/image243.png"/><Relationship Id="rId13" Type="http://schemas.openxmlformats.org/officeDocument/2006/relationships/image" Target="../media/image244.png"/><Relationship Id="rId14" Type="http://schemas.openxmlformats.org/officeDocument/2006/relationships/image" Target="../media/image24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07.png"/><Relationship Id="rId7" Type="http://schemas.openxmlformats.org/officeDocument/2006/relationships/image" Target="../media/image208.png"/><Relationship Id="rId8" Type="http://schemas.openxmlformats.org/officeDocument/2006/relationships/image" Target="../media/image236.png"/><Relationship Id="rId9" Type="http://schemas.openxmlformats.org/officeDocument/2006/relationships/image" Target="../media/image239.png"/><Relationship Id="rId10" Type="http://schemas.openxmlformats.org/officeDocument/2006/relationships/image" Target="../media/image216.png"/></Relationships>
</file>

<file path=ppt/slides/_rels/slide10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0.png"/><Relationship Id="rId12" Type="http://schemas.openxmlformats.org/officeDocument/2006/relationships/image" Target="../media/image243.png"/><Relationship Id="rId13" Type="http://schemas.openxmlformats.org/officeDocument/2006/relationships/image" Target="../media/image244.png"/><Relationship Id="rId14" Type="http://schemas.openxmlformats.org/officeDocument/2006/relationships/image" Target="../media/image245.png"/><Relationship Id="rId15" Type="http://schemas.openxmlformats.org/officeDocument/2006/relationships/image" Target="../media/image24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07.png"/><Relationship Id="rId7" Type="http://schemas.openxmlformats.org/officeDocument/2006/relationships/image" Target="../media/image208.png"/><Relationship Id="rId8" Type="http://schemas.openxmlformats.org/officeDocument/2006/relationships/image" Target="../media/image236.png"/><Relationship Id="rId9" Type="http://schemas.openxmlformats.org/officeDocument/2006/relationships/image" Target="../media/image239.png"/><Relationship Id="rId10" Type="http://schemas.openxmlformats.org/officeDocument/2006/relationships/image" Target="../media/image216.png"/></Relationships>
</file>

<file path=ppt/slides/_rels/slide10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0.png"/><Relationship Id="rId12" Type="http://schemas.openxmlformats.org/officeDocument/2006/relationships/image" Target="../media/image243.png"/><Relationship Id="rId13" Type="http://schemas.openxmlformats.org/officeDocument/2006/relationships/image" Target="../media/image244.png"/><Relationship Id="rId14" Type="http://schemas.openxmlformats.org/officeDocument/2006/relationships/image" Target="../media/image245.png"/><Relationship Id="rId15" Type="http://schemas.openxmlformats.org/officeDocument/2006/relationships/image" Target="../media/image24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07.png"/><Relationship Id="rId7" Type="http://schemas.openxmlformats.org/officeDocument/2006/relationships/image" Target="../media/image208.png"/><Relationship Id="rId8" Type="http://schemas.openxmlformats.org/officeDocument/2006/relationships/image" Target="../media/image236.png"/><Relationship Id="rId9" Type="http://schemas.openxmlformats.org/officeDocument/2006/relationships/image" Target="../media/image239.png"/><Relationship Id="rId10" Type="http://schemas.openxmlformats.org/officeDocument/2006/relationships/image" Target="../media/image21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39.png"/><Relationship Id="rId7" Type="http://schemas.openxmlformats.org/officeDocument/2006/relationships/image" Target="../media/image244.png"/><Relationship Id="rId8" Type="http://schemas.openxmlformats.org/officeDocument/2006/relationships/image" Target="../media/image248.png"/><Relationship Id="rId9" Type="http://schemas.openxmlformats.org/officeDocument/2006/relationships/image" Target="../media/image2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39.png"/><Relationship Id="rId7" Type="http://schemas.openxmlformats.org/officeDocument/2006/relationships/image" Target="../media/image244.png"/><Relationship Id="rId8" Type="http://schemas.openxmlformats.org/officeDocument/2006/relationships/image" Target="../media/image250.png"/><Relationship Id="rId9" Type="http://schemas.openxmlformats.org/officeDocument/2006/relationships/image" Target="../media/image251.png"/><Relationship Id="rId10" Type="http://schemas.openxmlformats.org/officeDocument/2006/relationships/image" Target="../media/image248.png"/><Relationship Id="rId11" Type="http://schemas.openxmlformats.org/officeDocument/2006/relationships/image" Target="../media/image2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39.png"/><Relationship Id="rId7" Type="http://schemas.openxmlformats.org/officeDocument/2006/relationships/image" Target="../media/image244.png"/><Relationship Id="rId8" Type="http://schemas.openxmlformats.org/officeDocument/2006/relationships/image" Target="../media/image248.png"/><Relationship Id="rId9" Type="http://schemas.openxmlformats.org/officeDocument/2006/relationships/image" Target="../media/image2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39.png"/><Relationship Id="rId7" Type="http://schemas.openxmlformats.org/officeDocument/2006/relationships/image" Target="../media/image244.png"/><Relationship Id="rId8" Type="http://schemas.openxmlformats.org/officeDocument/2006/relationships/image" Target="../media/image248.png"/><Relationship Id="rId9" Type="http://schemas.openxmlformats.org/officeDocument/2006/relationships/image" Target="../media/image2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252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25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253.png"/><Relationship Id="rId6" Type="http://schemas.openxmlformats.org/officeDocument/2006/relationships/image" Target="../media/image254.png"/><Relationship Id="rId7" Type="http://schemas.openxmlformats.org/officeDocument/2006/relationships/image" Target="../media/image255.png"/><Relationship Id="rId8" Type="http://schemas.openxmlformats.org/officeDocument/2006/relationships/image" Target="../media/image256.png"/><Relationship Id="rId9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2.png"/><Relationship Id="rId12" Type="http://schemas.openxmlformats.org/officeDocument/2006/relationships/image" Target="../media/image263.png"/><Relationship Id="rId13" Type="http://schemas.openxmlformats.org/officeDocument/2006/relationships/image" Target="../media/image264.png"/><Relationship Id="rId14" Type="http://schemas.openxmlformats.org/officeDocument/2006/relationships/image" Target="../media/image265.png"/><Relationship Id="rId15" Type="http://schemas.openxmlformats.org/officeDocument/2006/relationships/image" Target="../media/image266.png"/><Relationship Id="rId16" Type="http://schemas.openxmlformats.org/officeDocument/2006/relationships/image" Target="../media/image267.png"/><Relationship Id="rId17" Type="http://schemas.openxmlformats.org/officeDocument/2006/relationships/image" Target="../media/image268.png"/><Relationship Id="rId18" Type="http://schemas.openxmlformats.org/officeDocument/2006/relationships/image" Target="../media/image269.png"/><Relationship Id="rId19" Type="http://schemas.openxmlformats.org/officeDocument/2006/relationships/image" Target="../media/image27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258.jpg"/><Relationship Id="rId4" Type="http://schemas.openxmlformats.org/officeDocument/2006/relationships/image" Target="../media/image259.png"/><Relationship Id="rId5" Type="http://schemas.openxmlformats.org/officeDocument/2006/relationships/image" Target="../media/image186.png"/><Relationship Id="rId6" Type="http://schemas.openxmlformats.org/officeDocument/2006/relationships/image" Target="../media/image187.png"/><Relationship Id="rId7" Type="http://schemas.openxmlformats.org/officeDocument/2006/relationships/image" Target="../media/image260.png"/><Relationship Id="rId8" Type="http://schemas.openxmlformats.org/officeDocument/2006/relationships/image" Target="../media/image261.png"/><Relationship Id="rId9" Type="http://schemas.openxmlformats.org/officeDocument/2006/relationships/image" Target="../media/image197.png"/><Relationship Id="rId10" Type="http://schemas.openxmlformats.org/officeDocument/2006/relationships/image" Target="../media/image200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hyperlink" Target="http://www.illumina.com/science/data_library.ilmn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4" Type="http://schemas.openxmlformats.org/officeDocument/2006/relationships/image" Target="../media/image13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4" Type="http://schemas.openxmlformats.org/officeDocument/2006/relationships/image" Target="../media/image27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4" Type="http://schemas.openxmlformats.org/officeDocument/2006/relationships/image" Target="../media/image27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4" Type="http://schemas.openxmlformats.org/officeDocument/2006/relationships/image" Target="../media/image27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4" Type="http://schemas.openxmlformats.org/officeDocument/2006/relationships/image" Target="../media/image27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4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g"/><Relationship Id="rId4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4" Type="http://schemas.openxmlformats.org/officeDocument/2006/relationships/image" Target="../media/image283.jpg"/><Relationship Id="rId5" Type="http://schemas.openxmlformats.org/officeDocument/2006/relationships/image" Target="../media/image284.png"/><Relationship Id="rId6" Type="http://schemas.openxmlformats.org/officeDocument/2006/relationships/image" Target="../media/image285.png"/><Relationship Id="rId7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28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4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4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2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291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29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4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4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4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4" Type="http://schemas.openxmlformats.org/officeDocument/2006/relationships/image" Target="../media/image29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4" Type="http://schemas.openxmlformats.org/officeDocument/2006/relationships/image" Target="../media/image295.jpg"/><Relationship Id="rId5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4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4" Type="http://schemas.openxmlformats.org/officeDocument/2006/relationships/image" Target="../media/image299.png"/><Relationship Id="rId5" Type="http://schemas.openxmlformats.org/officeDocument/2006/relationships/image" Target="../media/image300.png"/><Relationship Id="rId6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30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36.jp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302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4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4" Type="http://schemas.openxmlformats.org/officeDocument/2006/relationships/image" Target="../media/image304.png"/><Relationship Id="rId5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4" Type="http://schemas.openxmlformats.org/officeDocument/2006/relationships/image" Target="../media/image306.png"/><Relationship Id="rId5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4" Type="http://schemas.openxmlformats.org/officeDocument/2006/relationships/image" Target="../media/image308.jpg"/><Relationship Id="rId5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310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310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310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4" Type="http://schemas.openxmlformats.org/officeDocument/2006/relationships/image" Target="../media/image312.png"/><Relationship Id="rId5" Type="http://schemas.openxmlformats.org/officeDocument/2006/relationships/image" Target="../media/image3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5" Type="http://schemas.openxmlformats.org/officeDocument/2006/relationships/image" Target="../media/image38.jp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jpg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4" Type="http://schemas.openxmlformats.org/officeDocument/2006/relationships/image" Target="../media/image314.png"/><Relationship Id="rId5" Type="http://schemas.openxmlformats.org/officeDocument/2006/relationships/image" Target="../media/image3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316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317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5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g"/><Relationship Id="rId4" Type="http://schemas.openxmlformats.org/officeDocument/2006/relationships/image" Target="../media/image3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320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321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32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4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4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4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5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4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4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4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4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4" Type="http://schemas.openxmlformats.org/officeDocument/2006/relationships/image" Target="../media/image3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0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335.pn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336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337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6.xml"/><Relationship Id="rId3" Type="http://schemas.openxmlformats.org/officeDocument/2006/relationships/image" Target="../media/image338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4" Type="http://schemas.openxmlformats.org/officeDocument/2006/relationships/image" Target="../media/image339.png"/><Relationship Id="rId5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8.xml"/><Relationship Id="rId3" Type="http://schemas.openxmlformats.org/officeDocument/2006/relationships/image" Target="../media/image341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4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4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0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hyperlink" Target="http://cancer.gov/" TargetMode="External"/><Relationship Id="rId4" Type="http://schemas.openxmlformats.org/officeDocument/2006/relationships/hyperlink" Target="http://www.starrcancer.org/" TargetMode="External"/><Relationship Id="rId5" Type="http://schemas.openxmlformats.org/officeDocument/2006/relationships/hyperlink" Target="http://www.nigms.nih.gov/" TargetMode="External"/><Relationship Id="rId6" Type="http://schemas.openxmlformats.org/officeDocument/2006/relationships/hyperlink" Target="http://genomespace.org/" TargetMode="External"/><Relationship Id="rId7" Type="http://schemas.openxmlformats.org/officeDocument/2006/relationships/hyperlink" Target="http://www.genome.gov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oadinstitute.org/igv" TargetMode="External"/><Relationship Id="rId4" Type="http://schemas.openxmlformats.org/officeDocument/2006/relationships/hyperlink" Target="http://groups.google.com/group/igv-help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oadinstitute.org/igv" TargetMode="External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64.png"/><Relationship Id="rId14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png"/><Relationship Id="rId4" Type="http://schemas.openxmlformats.org/officeDocument/2006/relationships/image" Target="../media/image52.jp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oadinstitute.org/igv/FileFormats" TargetMode="External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64.png"/><Relationship Id="rId9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1.png"/><Relationship Id="rId12" Type="http://schemas.openxmlformats.org/officeDocument/2006/relationships/image" Target="../media/image112.png"/><Relationship Id="rId13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08.png"/><Relationship Id="rId9" Type="http://schemas.openxmlformats.org/officeDocument/2006/relationships/image" Target="../media/image109.png"/><Relationship Id="rId10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20" Type="http://schemas.openxmlformats.org/officeDocument/2006/relationships/image" Target="../media/image26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jp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7" Type="http://schemas.openxmlformats.org/officeDocument/2006/relationships/image" Target="../media/image23.png"/><Relationship Id="rId18" Type="http://schemas.openxmlformats.org/officeDocument/2006/relationships/image" Target="../media/image24.png"/><Relationship Id="rId19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37.jpg"/><Relationship Id="rId5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39.jpg"/><Relationship Id="rId5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4" Type="http://schemas.openxmlformats.org/officeDocument/2006/relationships/image" Target="../media/image140.jp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44.jp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47.png"/><Relationship Id="rId5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47.png"/><Relationship Id="rId5" Type="http://schemas.openxmlformats.org/officeDocument/2006/relationships/image" Target="../media/image151.png"/><Relationship Id="rId6" Type="http://schemas.openxmlformats.org/officeDocument/2006/relationships/image" Target="../media/image152.jpg"/><Relationship Id="rId7" Type="http://schemas.openxmlformats.org/officeDocument/2006/relationships/image" Target="../media/image153.png"/><Relationship Id="rId8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47.png"/><Relationship Id="rId5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47.png"/><Relationship Id="rId5" Type="http://schemas.openxmlformats.org/officeDocument/2006/relationships/image" Target="../media/image156.jpg"/><Relationship Id="rId6" Type="http://schemas.openxmlformats.org/officeDocument/2006/relationships/image" Target="../media/image157.png"/><Relationship Id="rId7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5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61.png"/><Relationship Id="rId7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63.png"/><Relationship Id="rId5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oadinstitute.org/igv" TargetMode="Externa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63.png"/><Relationship Id="rId5" Type="http://schemas.openxmlformats.org/officeDocument/2006/relationships/image" Target="../media/image166.jpg"/><Relationship Id="rId6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6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63.png"/><Relationship Id="rId5" Type="http://schemas.openxmlformats.org/officeDocument/2006/relationships/image" Target="../media/image169.jpg"/><Relationship Id="rId6" Type="http://schemas.openxmlformats.org/officeDocument/2006/relationships/image" Target="../media/image170.png"/><Relationship Id="rId7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63.png"/><Relationship Id="rId5" Type="http://schemas.openxmlformats.org/officeDocument/2006/relationships/image" Target="../media/image172.jpg"/><Relationship Id="rId6" Type="http://schemas.openxmlformats.org/officeDocument/2006/relationships/image" Target="../media/image173.png"/><Relationship Id="rId7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7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2.jpg"/></Relationships>
</file>

<file path=ppt/slides/_rels/slide7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2.png"/><Relationship Id="rId20" Type="http://schemas.openxmlformats.org/officeDocument/2006/relationships/image" Target="../media/image193.png"/><Relationship Id="rId10" Type="http://schemas.openxmlformats.org/officeDocument/2006/relationships/image" Target="../media/image183.png"/><Relationship Id="rId11" Type="http://schemas.openxmlformats.org/officeDocument/2006/relationships/image" Target="../media/image184.png"/><Relationship Id="rId12" Type="http://schemas.openxmlformats.org/officeDocument/2006/relationships/image" Target="../media/image185.png"/><Relationship Id="rId13" Type="http://schemas.openxmlformats.org/officeDocument/2006/relationships/image" Target="../media/image186.png"/><Relationship Id="rId14" Type="http://schemas.openxmlformats.org/officeDocument/2006/relationships/image" Target="../media/image187.png"/><Relationship Id="rId15" Type="http://schemas.openxmlformats.org/officeDocument/2006/relationships/image" Target="../media/image188.png"/><Relationship Id="rId16" Type="http://schemas.openxmlformats.org/officeDocument/2006/relationships/image" Target="../media/image189.png"/><Relationship Id="rId17" Type="http://schemas.openxmlformats.org/officeDocument/2006/relationships/image" Target="../media/image190.png"/><Relationship Id="rId18" Type="http://schemas.openxmlformats.org/officeDocument/2006/relationships/image" Target="../media/image191.png"/><Relationship Id="rId19" Type="http://schemas.openxmlformats.org/officeDocument/2006/relationships/image" Target="../media/image19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8" Type="http://schemas.openxmlformats.org/officeDocument/2006/relationships/image" Target="../media/image181.png"/></Relationships>
</file>

<file path=ppt/slides/_rels/slide7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2.png"/><Relationship Id="rId20" Type="http://schemas.openxmlformats.org/officeDocument/2006/relationships/image" Target="../media/image199.png"/><Relationship Id="rId21" Type="http://schemas.openxmlformats.org/officeDocument/2006/relationships/image" Target="../media/image200.png"/><Relationship Id="rId22" Type="http://schemas.openxmlformats.org/officeDocument/2006/relationships/image" Target="../media/image201.png"/><Relationship Id="rId23" Type="http://schemas.openxmlformats.org/officeDocument/2006/relationships/image" Target="../media/image202.png"/><Relationship Id="rId24" Type="http://schemas.openxmlformats.org/officeDocument/2006/relationships/image" Target="../media/image203.png"/><Relationship Id="rId25" Type="http://schemas.openxmlformats.org/officeDocument/2006/relationships/image" Target="../media/image204.png"/><Relationship Id="rId26" Type="http://schemas.openxmlformats.org/officeDocument/2006/relationships/image" Target="../media/image188.png"/><Relationship Id="rId27" Type="http://schemas.openxmlformats.org/officeDocument/2006/relationships/image" Target="../media/image189.png"/><Relationship Id="rId28" Type="http://schemas.openxmlformats.org/officeDocument/2006/relationships/image" Target="../media/image190.png"/><Relationship Id="rId29" Type="http://schemas.openxmlformats.org/officeDocument/2006/relationships/image" Target="../media/image191.png"/><Relationship Id="rId30" Type="http://schemas.openxmlformats.org/officeDocument/2006/relationships/image" Target="../media/image192.png"/><Relationship Id="rId31" Type="http://schemas.openxmlformats.org/officeDocument/2006/relationships/image" Target="../media/image193.png"/><Relationship Id="rId10" Type="http://schemas.openxmlformats.org/officeDocument/2006/relationships/image" Target="../media/image183.png"/><Relationship Id="rId11" Type="http://schemas.openxmlformats.org/officeDocument/2006/relationships/image" Target="../media/image184.png"/><Relationship Id="rId12" Type="http://schemas.openxmlformats.org/officeDocument/2006/relationships/image" Target="../media/image185.png"/><Relationship Id="rId13" Type="http://schemas.openxmlformats.org/officeDocument/2006/relationships/image" Target="../media/image186.png"/><Relationship Id="rId14" Type="http://schemas.openxmlformats.org/officeDocument/2006/relationships/image" Target="../media/image187.png"/><Relationship Id="rId15" Type="http://schemas.openxmlformats.org/officeDocument/2006/relationships/image" Target="../media/image194.png"/><Relationship Id="rId16" Type="http://schemas.openxmlformats.org/officeDocument/2006/relationships/image" Target="../media/image195.png"/><Relationship Id="rId17" Type="http://schemas.openxmlformats.org/officeDocument/2006/relationships/image" Target="../media/image196.png"/><Relationship Id="rId18" Type="http://schemas.openxmlformats.org/officeDocument/2006/relationships/image" Target="../media/image197.png"/><Relationship Id="rId19" Type="http://schemas.openxmlformats.org/officeDocument/2006/relationships/image" Target="../media/image19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8" Type="http://schemas.openxmlformats.org/officeDocument/2006/relationships/image" Target="../media/image18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2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2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207.png"/><Relationship Id="rId7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207.png"/><Relationship Id="rId7" Type="http://schemas.openxmlformats.org/officeDocument/2006/relationships/image" Target="../media/image208.png"/><Relationship Id="rId8" Type="http://schemas.openxmlformats.org/officeDocument/2006/relationships/image" Target="../media/image209.png"/><Relationship Id="rId9" Type="http://schemas.openxmlformats.org/officeDocument/2006/relationships/image" Target="../media/image210.png"/><Relationship Id="rId10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212.png"/><Relationship Id="rId7" Type="http://schemas.openxmlformats.org/officeDocument/2006/relationships/image" Target="../media/image213.png"/><Relationship Id="rId8" Type="http://schemas.openxmlformats.org/officeDocument/2006/relationships/image" Target="../media/image211.png"/><Relationship Id="rId9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6.png"/><Relationship Id="rId1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2.jp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212.png"/><Relationship Id="rId7" Type="http://schemas.openxmlformats.org/officeDocument/2006/relationships/image" Target="../media/image213.png"/><Relationship Id="rId8" Type="http://schemas.openxmlformats.org/officeDocument/2006/relationships/image" Target="../media/image211.png"/><Relationship Id="rId9" Type="http://schemas.openxmlformats.org/officeDocument/2006/relationships/image" Target="../media/image214.png"/><Relationship Id="rId10" Type="http://schemas.openxmlformats.org/officeDocument/2006/relationships/image" Target="../media/image215.png"/></Relationships>
</file>

<file path=ppt/slides/_rels/slide8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6.png"/><Relationship Id="rId12" Type="http://schemas.openxmlformats.org/officeDocument/2006/relationships/image" Target="../media/image217.png"/><Relationship Id="rId13" Type="http://schemas.openxmlformats.org/officeDocument/2006/relationships/image" Target="../media/image218.png"/><Relationship Id="rId14" Type="http://schemas.openxmlformats.org/officeDocument/2006/relationships/image" Target="../media/image219.png"/><Relationship Id="rId15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2.jp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212.png"/><Relationship Id="rId7" Type="http://schemas.openxmlformats.org/officeDocument/2006/relationships/image" Target="../media/image213.png"/><Relationship Id="rId8" Type="http://schemas.openxmlformats.org/officeDocument/2006/relationships/image" Target="../media/image211.png"/><Relationship Id="rId9" Type="http://schemas.openxmlformats.org/officeDocument/2006/relationships/image" Target="../media/image214.png"/><Relationship Id="rId10" Type="http://schemas.openxmlformats.org/officeDocument/2006/relationships/image" Target="../media/image215.png"/></Relationships>
</file>

<file path=ppt/slides/_rels/slide8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6.png"/><Relationship Id="rId12" Type="http://schemas.openxmlformats.org/officeDocument/2006/relationships/image" Target="../media/image217.png"/><Relationship Id="rId13" Type="http://schemas.openxmlformats.org/officeDocument/2006/relationships/image" Target="../media/image218.png"/><Relationship Id="rId14" Type="http://schemas.openxmlformats.org/officeDocument/2006/relationships/image" Target="../media/image221.png"/><Relationship Id="rId15" Type="http://schemas.openxmlformats.org/officeDocument/2006/relationships/image" Target="../media/image219.png"/><Relationship Id="rId16" Type="http://schemas.openxmlformats.org/officeDocument/2006/relationships/image" Target="../media/image220.png"/><Relationship Id="rId17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2.jp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212.png"/><Relationship Id="rId7" Type="http://schemas.openxmlformats.org/officeDocument/2006/relationships/image" Target="../media/image213.png"/><Relationship Id="rId8" Type="http://schemas.openxmlformats.org/officeDocument/2006/relationships/image" Target="../media/image211.png"/><Relationship Id="rId9" Type="http://schemas.openxmlformats.org/officeDocument/2006/relationships/image" Target="../media/image214.png"/><Relationship Id="rId10" Type="http://schemas.openxmlformats.org/officeDocument/2006/relationships/image" Target="../media/image215.png"/></Relationships>
</file>

<file path=ppt/slides/_rels/slide8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6.png"/><Relationship Id="rId12" Type="http://schemas.openxmlformats.org/officeDocument/2006/relationships/image" Target="../media/image217.png"/><Relationship Id="rId13" Type="http://schemas.openxmlformats.org/officeDocument/2006/relationships/image" Target="../media/image218.png"/><Relationship Id="rId14" Type="http://schemas.openxmlformats.org/officeDocument/2006/relationships/image" Target="../media/image221.png"/><Relationship Id="rId15" Type="http://schemas.openxmlformats.org/officeDocument/2006/relationships/image" Target="../media/image219.png"/><Relationship Id="rId16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2.jp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212.png"/><Relationship Id="rId7" Type="http://schemas.openxmlformats.org/officeDocument/2006/relationships/image" Target="../media/image213.png"/><Relationship Id="rId8" Type="http://schemas.openxmlformats.org/officeDocument/2006/relationships/image" Target="../media/image211.png"/><Relationship Id="rId9" Type="http://schemas.openxmlformats.org/officeDocument/2006/relationships/image" Target="../media/image214.png"/><Relationship Id="rId10" Type="http://schemas.openxmlformats.org/officeDocument/2006/relationships/image" Target="../media/image2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6.png"/><Relationship Id="rId12" Type="http://schemas.openxmlformats.org/officeDocument/2006/relationships/image" Target="../media/image217.png"/><Relationship Id="rId13" Type="http://schemas.openxmlformats.org/officeDocument/2006/relationships/image" Target="../media/image218.png"/><Relationship Id="rId14" Type="http://schemas.openxmlformats.org/officeDocument/2006/relationships/image" Target="../media/image221.png"/><Relationship Id="rId15" Type="http://schemas.openxmlformats.org/officeDocument/2006/relationships/image" Target="../media/image219.png"/><Relationship Id="rId16" Type="http://schemas.openxmlformats.org/officeDocument/2006/relationships/image" Target="../media/image224.png"/><Relationship Id="rId17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2.jp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212.png"/><Relationship Id="rId7" Type="http://schemas.openxmlformats.org/officeDocument/2006/relationships/image" Target="../media/image213.png"/><Relationship Id="rId8" Type="http://schemas.openxmlformats.org/officeDocument/2006/relationships/image" Target="../media/image211.png"/><Relationship Id="rId9" Type="http://schemas.openxmlformats.org/officeDocument/2006/relationships/image" Target="../media/image214.png"/><Relationship Id="rId10" Type="http://schemas.openxmlformats.org/officeDocument/2006/relationships/image" Target="../media/image215.png"/></Relationships>
</file>

<file path=ppt/slides/_rels/slide9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6.png"/><Relationship Id="rId12" Type="http://schemas.openxmlformats.org/officeDocument/2006/relationships/image" Target="../media/image217.png"/><Relationship Id="rId13" Type="http://schemas.openxmlformats.org/officeDocument/2006/relationships/image" Target="../media/image218.png"/><Relationship Id="rId14" Type="http://schemas.openxmlformats.org/officeDocument/2006/relationships/image" Target="../media/image221.png"/><Relationship Id="rId15" Type="http://schemas.openxmlformats.org/officeDocument/2006/relationships/image" Target="../media/image219.png"/><Relationship Id="rId16" Type="http://schemas.openxmlformats.org/officeDocument/2006/relationships/image" Target="../media/image224.png"/><Relationship Id="rId17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2.jp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212.png"/><Relationship Id="rId7" Type="http://schemas.openxmlformats.org/officeDocument/2006/relationships/image" Target="../media/image213.png"/><Relationship Id="rId8" Type="http://schemas.openxmlformats.org/officeDocument/2006/relationships/image" Target="../media/image211.png"/><Relationship Id="rId9" Type="http://schemas.openxmlformats.org/officeDocument/2006/relationships/image" Target="../media/image214.png"/><Relationship Id="rId10" Type="http://schemas.openxmlformats.org/officeDocument/2006/relationships/image" Target="../media/image215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22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25.png"/><Relationship Id="rId5" Type="http://schemas.openxmlformats.org/officeDocument/2006/relationships/image" Target="../media/image226.png"/><Relationship Id="rId6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28.png"/><Relationship Id="rId5" Type="http://schemas.openxmlformats.org/officeDocument/2006/relationships/image" Target="../media/image229.png"/><Relationship Id="rId6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231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4" Type="http://schemas.openxmlformats.org/officeDocument/2006/relationships/image" Target="../media/image23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2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33.png"/><Relationship Id="rId5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543" y="6683947"/>
            <a:ext cx="1295393" cy="3254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2737" y="6323588"/>
            <a:ext cx="1428749" cy="8858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38918" y="2227447"/>
            <a:ext cx="6665595" cy="139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820"/>
              </a:lnSpc>
            </a:pPr>
            <a:r>
              <a:rPr sz="3200" b="1" spc="-15" dirty="0">
                <a:latin typeface="Arial"/>
                <a:cs typeface="Arial"/>
              </a:rPr>
              <a:t>I</a:t>
            </a:r>
            <a:r>
              <a:rPr sz="3200" b="1" spc="-20" dirty="0">
                <a:latin typeface="Arial"/>
                <a:cs typeface="Arial"/>
              </a:rPr>
              <a:t>n</a:t>
            </a:r>
            <a:r>
              <a:rPr sz="3200" b="1" dirty="0">
                <a:latin typeface="Arial"/>
                <a:cs typeface="Arial"/>
              </a:rPr>
              <a:t>tr</a:t>
            </a:r>
            <a:r>
              <a:rPr sz="3200" b="1" spc="-20" dirty="0">
                <a:latin typeface="Arial"/>
                <a:cs typeface="Arial"/>
              </a:rPr>
              <a:t>odu</a:t>
            </a:r>
            <a:r>
              <a:rPr sz="3200" b="1" dirty="0">
                <a:latin typeface="Arial"/>
                <a:cs typeface="Arial"/>
              </a:rPr>
              <a:t>c</a:t>
            </a:r>
            <a:r>
              <a:rPr sz="3200" b="1" spc="-15" dirty="0">
                <a:latin typeface="Arial"/>
                <a:cs typeface="Arial"/>
              </a:rPr>
              <a:t>tion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to</a:t>
            </a:r>
            <a:endParaRPr sz="3200">
              <a:latin typeface="Arial"/>
              <a:cs typeface="Arial"/>
            </a:endParaRPr>
          </a:p>
          <a:p>
            <a:pPr marL="12065" marR="5080" indent="-635" algn="ctr">
              <a:lnSpc>
                <a:spcPts val="3800"/>
              </a:lnSpc>
              <a:spcBef>
                <a:spcPts val="140"/>
              </a:spcBef>
            </a:pPr>
            <a:r>
              <a:rPr sz="3200" b="1" dirty="0">
                <a:latin typeface="Arial"/>
                <a:cs typeface="Arial"/>
              </a:rPr>
              <a:t>N</a:t>
            </a:r>
            <a:r>
              <a:rPr sz="3200" b="1" spc="-25" dirty="0">
                <a:latin typeface="Arial"/>
                <a:cs typeface="Arial"/>
              </a:rPr>
              <a:t>GS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V</a:t>
            </a:r>
            <a:r>
              <a:rPr sz="3200" b="1" spc="-15" dirty="0">
                <a:latin typeface="Arial"/>
                <a:cs typeface="Arial"/>
              </a:rPr>
              <a:t>i</a:t>
            </a:r>
            <a:r>
              <a:rPr sz="3200" b="1" dirty="0">
                <a:latin typeface="Arial"/>
                <a:cs typeface="Arial"/>
              </a:rPr>
              <a:t>s</a:t>
            </a:r>
            <a:r>
              <a:rPr sz="3200" b="1" spc="-20" dirty="0">
                <a:latin typeface="Arial"/>
                <a:cs typeface="Arial"/>
              </a:rPr>
              <a:t>u</a:t>
            </a:r>
            <a:r>
              <a:rPr sz="3200" b="1" dirty="0">
                <a:latin typeface="Arial"/>
                <a:cs typeface="Arial"/>
              </a:rPr>
              <a:t>a</a:t>
            </a:r>
            <a:r>
              <a:rPr sz="3200" b="1" spc="-15" dirty="0">
                <a:latin typeface="Arial"/>
                <a:cs typeface="Arial"/>
              </a:rPr>
              <a:t>li</a:t>
            </a:r>
            <a:r>
              <a:rPr sz="3200" b="1" dirty="0">
                <a:latin typeface="Arial"/>
                <a:cs typeface="Arial"/>
              </a:rPr>
              <a:t>za</a:t>
            </a:r>
            <a:r>
              <a:rPr sz="3200" b="1" spc="-15" dirty="0">
                <a:latin typeface="Arial"/>
                <a:cs typeface="Arial"/>
              </a:rPr>
              <a:t>tion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w</a:t>
            </a:r>
            <a:r>
              <a:rPr sz="3200" b="1" spc="-15" dirty="0">
                <a:latin typeface="Arial"/>
                <a:cs typeface="Arial"/>
              </a:rPr>
              <a:t>i</a:t>
            </a:r>
            <a:r>
              <a:rPr sz="3200" b="1" spc="-20" dirty="0">
                <a:latin typeface="Arial"/>
                <a:cs typeface="Arial"/>
              </a:rPr>
              <a:t>th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15" dirty="0">
                <a:latin typeface="Arial"/>
                <a:cs typeface="Arial"/>
              </a:rPr>
              <a:t>t</a:t>
            </a:r>
            <a:r>
              <a:rPr sz="3200" b="1" spc="-25" dirty="0">
                <a:latin typeface="Arial"/>
                <a:cs typeface="Arial"/>
              </a:rPr>
              <a:t>h</a:t>
            </a:r>
            <a:r>
              <a:rPr sz="3200" b="1" dirty="0">
                <a:latin typeface="Arial"/>
                <a:cs typeface="Arial"/>
              </a:rPr>
              <a:t>e</a:t>
            </a:r>
            <a:r>
              <a:rPr sz="3200" b="1" dirty="0">
                <a:latin typeface="Times New Roman"/>
                <a:cs typeface="Times New Roman"/>
              </a:rPr>
              <a:t> </a:t>
            </a:r>
            <a:r>
              <a:rPr sz="3200" b="1" spc="-15" dirty="0">
                <a:latin typeface="Arial"/>
                <a:cs typeface="Arial"/>
              </a:rPr>
              <a:t>I</a:t>
            </a:r>
            <a:r>
              <a:rPr sz="3200" b="1" spc="-20" dirty="0">
                <a:latin typeface="Arial"/>
                <a:cs typeface="Arial"/>
              </a:rPr>
              <a:t>n</a:t>
            </a:r>
            <a:r>
              <a:rPr sz="3200" b="1" dirty="0">
                <a:latin typeface="Arial"/>
                <a:cs typeface="Arial"/>
              </a:rPr>
              <a:t>te</a:t>
            </a:r>
            <a:r>
              <a:rPr sz="3200" b="1" spc="-20" dirty="0">
                <a:latin typeface="Arial"/>
                <a:cs typeface="Arial"/>
              </a:rPr>
              <a:t>g</a:t>
            </a:r>
            <a:r>
              <a:rPr sz="3200" b="1" dirty="0">
                <a:latin typeface="Arial"/>
                <a:cs typeface="Arial"/>
              </a:rPr>
              <a:t>ra</a:t>
            </a:r>
            <a:r>
              <a:rPr sz="3200" b="1" spc="-10" dirty="0">
                <a:latin typeface="Arial"/>
                <a:cs typeface="Arial"/>
              </a:rPr>
              <a:t>ti</a:t>
            </a:r>
            <a:r>
              <a:rPr sz="3200" b="1" dirty="0">
                <a:latin typeface="Arial"/>
                <a:cs typeface="Arial"/>
              </a:rPr>
              <a:t>ve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G</a:t>
            </a:r>
            <a:r>
              <a:rPr sz="3200" b="1" dirty="0">
                <a:latin typeface="Arial"/>
                <a:cs typeface="Arial"/>
              </a:rPr>
              <a:t>e</a:t>
            </a:r>
            <a:r>
              <a:rPr sz="3200" b="1" spc="-20" dirty="0">
                <a:latin typeface="Arial"/>
                <a:cs typeface="Arial"/>
              </a:rPr>
              <a:t>no</a:t>
            </a:r>
            <a:r>
              <a:rPr sz="3200" b="1" dirty="0">
                <a:latin typeface="Arial"/>
                <a:cs typeface="Arial"/>
              </a:rPr>
              <a:t>m</a:t>
            </a:r>
            <a:r>
              <a:rPr sz="3200" b="1" spc="-15" dirty="0">
                <a:latin typeface="Arial"/>
                <a:cs typeface="Arial"/>
              </a:rPr>
              <a:t>i</a:t>
            </a:r>
            <a:r>
              <a:rPr sz="3200" b="1" dirty="0">
                <a:latin typeface="Arial"/>
                <a:cs typeface="Arial"/>
              </a:rPr>
              <a:t>cs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V</a:t>
            </a:r>
            <a:r>
              <a:rPr sz="3200" b="1" spc="-15" dirty="0">
                <a:latin typeface="Arial"/>
                <a:cs typeface="Arial"/>
              </a:rPr>
              <a:t>i</a:t>
            </a:r>
            <a:r>
              <a:rPr sz="3200" b="1" dirty="0">
                <a:latin typeface="Arial"/>
                <a:cs typeface="Arial"/>
              </a:rPr>
              <a:t>e</a:t>
            </a:r>
            <a:r>
              <a:rPr sz="3200" b="1" spc="-25" dirty="0">
                <a:latin typeface="Arial"/>
                <a:cs typeface="Arial"/>
              </a:rPr>
              <a:t>w</a:t>
            </a:r>
            <a:r>
              <a:rPr sz="3200" b="1" dirty="0">
                <a:latin typeface="Arial"/>
                <a:cs typeface="Arial"/>
              </a:rPr>
              <a:t>er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15" dirty="0">
                <a:latin typeface="Arial"/>
                <a:cs typeface="Arial"/>
              </a:rPr>
              <a:t>(IG</a:t>
            </a:r>
            <a:r>
              <a:rPr sz="3200" b="1" dirty="0">
                <a:latin typeface="Arial"/>
                <a:cs typeface="Arial"/>
              </a:rPr>
              <a:t>V)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0943" y="1294388"/>
            <a:ext cx="6668316" cy="6019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spc="-30" dirty="0"/>
              <a:t>L</a:t>
            </a:r>
            <a:r>
              <a:rPr dirty="0"/>
              <a:t>a</a:t>
            </a:r>
            <a:r>
              <a:rPr spc="-30" dirty="0"/>
              <a:t>un</a:t>
            </a:r>
            <a:r>
              <a:rPr dirty="0"/>
              <a:t>c</a:t>
            </a:r>
            <a:r>
              <a:rPr spc="-25" dirty="0"/>
              <a:t>h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25" dirty="0"/>
              <a:t>IGV</a:t>
            </a:r>
          </a:p>
        </p:txBody>
      </p:sp>
      <p:sp>
        <p:nvSpPr>
          <p:cNvPr id="4" name="object 4"/>
          <p:cNvSpPr/>
          <p:nvPr/>
        </p:nvSpPr>
        <p:spPr>
          <a:xfrm>
            <a:off x="3900403" y="3689838"/>
            <a:ext cx="814648" cy="357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64137" y="3732794"/>
            <a:ext cx="685800" cy="228600"/>
          </a:xfrm>
          <a:custGeom>
            <a:avLst/>
            <a:gdLst/>
            <a:ahLst/>
            <a:cxnLst/>
            <a:rect l="l" t="t" r="r" b="b"/>
            <a:pathLst>
              <a:path w="685800" h="228600">
                <a:moveTo>
                  <a:pt x="0" y="114299"/>
                </a:moveTo>
                <a:lnTo>
                  <a:pt x="17481" y="78173"/>
                </a:lnTo>
                <a:lnTo>
                  <a:pt x="51375" y="54092"/>
                </a:lnTo>
                <a:lnTo>
                  <a:pt x="100435" y="33478"/>
                </a:lnTo>
                <a:lnTo>
                  <a:pt x="140390" y="22053"/>
                </a:lnTo>
                <a:lnTo>
                  <a:pt x="185320" y="12758"/>
                </a:lnTo>
                <a:lnTo>
                  <a:pt x="234519" y="5827"/>
                </a:lnTo>
                <a:lnTo>
                  <a:pt x="287281" y="1496"/>
                </a:lnTo>
                <a:lnTo>
                  <a:pt x="342899" y="0"/>
                </a:lnTo>
                <a:lnTo>
                  <a:pt x="371022" y="378"/>
                </a:lnTo>
                <a:lnTo>
                  <a:pt x="425300" y="3321"/>
                </a:lnTo>
                <a:lnTo>
                  <a:pt x="476369" y="8982"/>
                </a:lnTo>
                <a:lnTo>
                  <a:pt x="523522" y="17125"/>
                </a:lnTo>
                <a:lnTo>
                  <a:pt x="566053" y="27514"/>
                </a:lnTo>
                <a:lnTo>
                  <a:pt x="603255" y="39915"/>
                </a:lnTo>
                <a:lnTo>
                  <a:pt x="647524" y="61773"/>
                </a:lnTo>
                <a:lnTo>
                  <a:pt x="681311" y="95760"/>
                </a:lnTo>
                <a:lnTo>
                  <a:pt x="685799" y="114299"/>
                </a:lnTo>
                <a:lnTo>
                  <a:pt x="684663" y="123674"/>
                </a:lnTo>
                <a:lnTo>
                  <a:pt x="658852" y="158789"/>
                </a:lnTo>
                <a:lnTo>
                  <a:pt x="619638" y="181803"/>
                </a:lnTo>
                <a:lnTo>
                  <a:pt x="566053" y="201085"/>
                </a:lnTo>
                <a:lnTo>
                  <a:pt x="523522" y="211474"/>
                </a:lnTo>
                <a:lnTo>
                  <a:pt x="476369" y="219617"/>
                </a:lnTo>
                <a:lnTo>
                  <a:pt x="425300" y="225278"/>
                </a:lnTo>
                <a:lnTo>
                  <a:pt x="371022" y="228221"/>
                </a:lnTo>
                <a:lnTo>
                  <a:pt x="342899" y="228599"/>
                </a:lnTo>
                <a:lnTo>
                  <a:pt x="314777" y="228221"/>
                </a:lnTo>
                <a:lnTo>
                  <a:pt x="260499" y="225278"/>
                </a:lnTo>
                <a:lnTo>
                  <a:pt x="209430" y="219617"/>
                </a:lnTo>
                <a:lnTo>
                  <a:pt x="162277" y="211474"/>
                </a:lnTo>
                <a:lnTo>
                  <a:pt x="119746" y="201085"/>
                </a:lnTo>
                <a:lnTo>
                  <a:pt x="82544" y="188684"/>
                </a:lnTo>
                <a:lnTo>
                  <a:pt x="38275" y="166826"/>
                </a:lnTo>
                <a:lnTo>
                  <a:pt x="4488" y="132839"/>
                </a:lnTo>
                <a:lnTo>
                  <a:pt x="0" y="1142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Inversion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4879" y="23613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95065" y="2484482"/>
            <a:ext cx="6425732" cy="332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4937" y="2513594"/>
            <a:ext cx="6324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4937" y="2513594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0"/>
                </a:lnTo>
                <a:lnTo>
                  <a:pt x="6286499" y="0"/>
                </a:lnTo>
                <a:lnTo>
                  <a:pt x="6300551" y="2669"/>
                </a:lnTo>
                <a:lnTo>
                  <a:pt x="6312239" y="9995"/>
                </a:lnTo>
                <a:lnTo>
                  <a:pt x="6320541" y="20955"/>
                </a:lnTo>
                <a:lnTo>
                  <a:pt x="6324435" y="34528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34643" y="2484482"/>
            <a:ext cx="4746558" cy="3325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09482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57686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Inversion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95065" y="2484482"/>
            <a:ext cx="6425732" cy="332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4937" y="2513594"/>
            <a:ext cx="6324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4937" y="2513594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0"/>
                </a:lnTo>
                <a:lnTo>
                  <a:pt x="6286499" y="0"/>
                </a:lnTo>
                <a:lnTo>
                  <a:pt x="6300551" y="2669"/>
                </a:lnTo>
                <a:lnTo>
                  <a:pt x="6312239" y="9995"/>
                </a:lnTo>
                <a:lnTo>
                  <a:pt x="6320541" y="20955"/>
                </a:lnTo>
                <a:lnTo>
                  <a:pt x="6324435" y="34528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34643" y="2484482"/>
            <a:ext cx="4746558" cy="3325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09482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57686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1282" y="4999088"/>
            <a:ext cx="6425732" cy="332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2537" y="5028188"/>
            <a:ext cx="63246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92537" y="50281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3"/>
                </a:lnTo>
                <a:lnTo>
                  <a:pt x="6286499" y="0"/>
                </a:lnTo>
                <a:lnTo>
                  <a:pt x="6300551" y="2670"/>
                </a:lnTo>
                <a:lnTo>
                  <a:pt x="6312239" y="9999"/>
                </a:lnTo>
                <a:lnTo>
                  <a:pt x="6320541" y="20961"/>
                </a:lnTo>
                <a:lnTo>
                  <a:pt x="6324435" y="34530"/>
                </a:lnTo>
                <a:lnTo>
                  <a:pt x="6324599" y="190499"/>
                </a:lnTo>
                <a:lnTo>
                  <a:pt x="6321930" y="204541"/>
                </a:lnTo>
                <a:lnTo>
                  <a:pt x="6314604" y="216230"/>
                </a:lnTo>
                <a:lnTo>
                  <a:pt x="6303643" y="224537"/>
                </a:lnTo>
                <a:lnTo>
                  <a:pt x="6290071" y="228435"/>
                </a:lnTo>
                <a:lnTo>
                  <a:pt x="38112" y="228599"/>
                </a:lnTo>
                <a:lnTo>
                  <a:pt x="24065" y="225928"/>
                </a:lnTo>
                <a:lnTo>
                  <a:pt x="12374" y="218598"/>
                </a:lnTo>
                <a:lnTo>
                  <a:pt x="4065" y="207639"/>
                </a:lnTo>
                <a:lnTo>
                  <a:pt x="165" y="194077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55670" y="4999088"/>
            <a:ext cx="4750734" cy="3325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06937" y="5028188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06937" y="5028188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24811" y="5371492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56086" y="5320653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551285" y="3062222"/>
            <a:ext cx="4775667" cy="20823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06942" y="3112069"/>
            <a:ext cx="4425315" cy="1745614"/>
          </a:xfrm>
          <a:custGeom>
            <a:avLst/>
            <a:gdLst/>
            <a:ahLst/>
            <a:cxnLst/>
            <a:rect l="l" t="t" r="r" b="b"/>
            <a:pathLst>
              <a:path w="4425315" h="1745614">
                <a:moveTo>
                  <a:pt x="0" y="0"/>
                </a:moveTo>
                <a:lnTo>
                  <a:pt x="4425116" y="1745217"/>
                </a:lnTo>
              </a:path>
            </a:pathLst>
          </a:custGeom>
          <a:ln w="50800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32465" y="4693303"/>
            <a:ext cx="247015" cy="216535"/>
          </a:xfrm>
          <a:custGeom>
            <a:avLst/>
            <a:gdLst/>
            <a:ahLst/>
            <a:cxnLst/>
            <a:rect l="l" t="t" r="r" b="b"/>
            <a:pathLst>
              <a:path w="247015" h="216535">
                <a:moveTo>
                  <a:pt x="89160" y="0"/>
                </a:moveTo>
                <a:lnTo>
                  <a:pt x="77651" y="3409"/>
                </a:lnTo>
                <a:lnTo>
                  <a:pt x="74717" y="5401"/>
                </a:lnTo>
                <a:lnTo>
                  <a:pt x="67223" y="15015"/>
                </a:lnTo>
                <a:lnTo>
                  <a:pt x="65056" y="26609"/>
                </a:lnTo>
                <a:lnTo>
                  <a:pt x="68458" y="38113"/>
                </a:lnTo>
                <a:lnTo>
                  <a:pt x="152685" y="145490"/>
                </a:lnTo>
                <a:lnTo>
                  <a:pt x="21346" y="165671"/>
                </a:lnTo>
                <a:lnTo>
                  <a:pt x="9324" y="170939"/>
                </a:lnTo>
                <a:lnTo>
                  <a:pt x="1691" y="181131"/>
                </a:lnTo>
                <a:lnTo>
                  <a:pt x="0" y="194119"/>
                </a:lnTo>
                <a:lnTo>
                  <a:pt x="71" y="194627"/>
                </a:lnTo>
                <a:lnTo>
                  <a:pt x="5343" y="206639"/>
                </a:lnTo>
                <a:lnTo>
                  <a:pt x="15529" y="214269"/>
                </a:lnTo>
                <a:lnTo>
                  <a:pt x="28502" y="215960"/>
                </a:lnTo>
                <a:lnTo>
                  <a:pt x="246472" y="182484"/>
                </a:lnTo>
                <a:lnTo>
                  <a:pt x="110379" y="9638"/>
                </a:lnTo>
                <a:lnTo>
                  <a:pt x="100758" y="2157"/>
                </a:lnTo>
                <a:lnTo>
                  <a:pt x="89160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335152" y="3149507"/>
            <a:ext cx="4950226" cy="19950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30564" y="3199394"/>
            <a:ext cx="4601210" cy="1659889"/>
          </a:xfrm>
          <a:custGeom>
            <a:avLst/>
            <a:gdLst/>
            <a:ahLst/>
            <a:cxnLst/>
            <a:rect l="l" t="t" r="r" b="b"/>
            <a:pathLst>
              <a:path w="4601209" h="1659889">
                <a:moveTo>
                  <a:pt x="4600773" y="0"/>
                </a:moveTo>
                <a:lnTo>
                  <a:pt x="0" y="1659285"/>
                </a:lnTo>
              </a:path>
            </a:pathLst>
          </a:custGeom>
          <a:ln w="50800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583137" y="4698515"/>
            <a:ext cx="246379" cy="217170"/>
          </a:xfrm>
          <a:custGeom>
            <a:avLst/>
            <a:gdLst/>
            <a:ahLst/>
            <a:cxnLst/>
            <a:rect l="l" t="t" r="r" b="b"/>
            <a:pathLst>
              <a:path w="246379" h="217170">
                <a:moveTo>
                  <a:pt x="165957" y="0"/>
                </a:moveTo>
                <a:lnTo>
                  <a:pt x="154133" y="281"/>
                </a:lnTo>
                <a:lnTo>
                  <a:pt x="143564" y="6025"/>
                </a:lnTo>
                <a:lnTo>
                  <a:pt x="0" y="177273"/>
                </a:lnTo>
                <a:lnTo>
                  <a:pt x="216347" y="217076"/>
                </a:lnTo>
                <a:lnTo>
                  <a:pt x="229295" y="216086"/>
                </a:lnTo>
                <a:lnTo>
                  <a:pt x="239782" y="209127"/>
                </a:lnTo>
                <a:lnTo>
                  <a:pt x="245715" y="197650"/>
                </a:lnTo>
                <a:lnTo>
                  <a:pt x="245912" y="196679"/>
                </a:lnTo>
                <a:lnTo>
                  <a:pt x="244938" y="183747"/>
                </a:lnTo>
                <a:lnTo>
                  <a:pt x="237993" y="173257"/>
                </a:lnTo>
                <a:lnTo>
                  <a:pt x="226536" y="167307"/>
                </a:lnTo>
                <a:lnTo>
                  <a:pt x="94853" y="143065"/>
                </a:lnTo>
                <a:lnTo>
                  <a:pt x="180106" y="41137"/>
                </a:lnTo>
                <a:lnTo>
                  <a:pt x="185461" y="30142"/>
                </a:lnTo>
                <a:lnTo>
                  <a:pt x="185167" y="18305"/>
                </a:lnTo>
                <a:lnTo>
                  <a:pt x="179417" y="7745"/>
                </a:lnTo>
                <a:lnTo>
                  <a:pt x="176936" y="5371"/>
                </a:lnTo>
                <a:lnTo>
                  <a:pt x="165957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94879" y="5039476"/>
            <a:ext cx="7880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Subje</a:t>
            </a:r>
            <a:r>
              <a:rPr sz="1800" spc="-10" dirty="0">
                <a:latin typeface="Arial"/>
                <a:cs typeface="Arial"/>
              </a:rPr>
              <a:t>ct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Inversion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95065" y="2484482"/>
            <a:ext cx="6425732" cy="332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4937" y="2513594"/>
            <a:ext cx="6324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4937" y="2513594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0"/>
                </a:lnTo>
                <a:lnTo>
                  <a:pt x="6286499" y="0"/>
                </a:lnTo>
                <a:lnTo>
                  <a:pt x="6300551" y="2669"/>
                </a:lnTo>
                <a:lnTo>
                  <a:pt x="6312239" y="9995"/>
                </a:lnTo>
                <a:lnTo>
                  <a:pt x="6320541" y="20955"/>
                </a:lnTo>
                <a:lnTo>
                  <a:pt x="6324435" y="34528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34643" y="2484482"/>
            <a:ext cx="4746558" cy="3325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09482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57686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1282" y="4999088"/>
            <a:ext cx="6425732" cy="332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2537" y="5028188"/>
            <a:ext cx="63246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92537" y="50281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3"/>
                </a:lnTo>
                <a:lnTo>
                  <a:pt x="6286499" y="0"/>
                </a:lnTo>
                <a:lnTo>
                  <a:pt x="6300551" y="2670"/>
                </a:lnTo>
                <a:lnTo>
                  <a:pt x="6312239" y="9999"/>
                </a:lnTo>
                <a:lnTo>
                  <a:pt x="6320541" y="20961"/>
                </a:lnTo>
                <a:lnTo>
                  <a:pt x="6324435" y="34530"/>
                </a:lnTo>
                <a:lnTo>
                  <a:pt x="6324599" y="190499"/>
                </a:lnTo>
                <a:lnTo>
                  <a:pt x="6321930" y="204541"/>
                </a:lnTo>
                <a:lnTo>
                  <a:pt x="6314604" y="216230"/>
                </a:lnTo>
                <a:lnTo>
                  <a:pt x="6303643" y="224537"/>
                </a:lnTo>
                <a:lnTo>
                  <a:pt x="6290071" y="228435"/>
                </a:lnTo>
                <a:lnTo>
                  <a:pt x="38112" y="228599"/>
                </a:lnTo>
                <a:lnTo>
                  <a:pt x="24065" y="225928"/>
                </a:lnTo>
                <a:lnTo>
                  <a:pt x="12374" y="218598"/>
                </a:lnTo>
                <a:lnTo>
                  <a:pt x="4065" y="207639"/>
                </a:lnTo>
                <a:lnTo>
                  <a:pt x="165" y="194077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55670" y="4999088"/>
            <a:ext cx="4750734" cy="3325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06937" y="5028188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06937" y="5028188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24811" y="5371492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56086" y="5320653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4880" y="5039474"/>
            <a:ext cx="7880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Subje</a:t>
            </a:r>
            <a:r>
              <a:rPr sz="1800" spc="-10" dirty="0">
                <a:latin typeface="Arial"/>
                <a:cs typeface="Arial"/>
              </a:rPr>
              <a:t>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45436" y="5348225"/>
            <a:ext cx="1122218" cy="777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92537" y="5713988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0" y="0"/>
                </a:moveTo>
                <a:lnTo>
                  <a:pt x="609599" y="1405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49462" y="5600748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21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72790" y="5344067"/>
            <a:ext cx="1118061" cy="7772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35537" y="5714155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14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59337" y="56002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75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31245" y="5676577"/>
            <a:ext cx="473826" cy="1163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78337" y="5713988"/>
            <a:ext cx="381000" cy="1905"/>
          </a:xfrm>
          <a:custGeom>
            <a:avLst/>
            <a:gdLst/>
            <a:ahLst/>
            <a:cxnLst/>
            <a:rect l="l" t="t" r="r" b="b"/>
            <a:pathLst>
              <a:path w="381000" h="1904">
                <a:moveTo>
                  <a:pt x="0" y="0"/>
                </a:moveTo>
                <a:lnTo>
                  <a:pt x="380999" y="1581"/>
                </a:lnTo>
              </a:path>
            </a:pathLst>
          </a:custGeom>
          <a:ln w="253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Inversion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95065" y="2484482"/>
            <a:ext cx="6425732" cy="332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4937" y="2513594"/>
            <a:ext cx="6324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4937" y="2513594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0"/>
                </a:lnTo>
                <a:lnTo>
                  <a:pt x="6286499" y="0"/>
                </a:lnTo>
                <a:lnTo>
                  <a:pt x="6300551" y="2669"/>
                </a:lnTo>
                <a:lnTo>
                  <a:pt x="6312239" y="9995"/>
                </a:lnTo>
                <a:lnTo>
                  <a:pt x="6320541" y="20955"/>
                </a:lnTo>
                <a:lnTo>
                  <a:pt x="6324435" y="34528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34643" y="2484482"/>
            <a:ext cx="4746558" cy="3325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09482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57686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1282" y="4999088"/>
            <a:ext cx="6425732" cy="332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2537" y="5028188"/>
            <a:ext cx="63246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92537" y="50281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3"/>
                </a:lnTo>
                <a:lnTo>
                  <a:pt x="6286499" y="0"/>
                </a:lnTo>
                <a:lnTo>
                  <a:pt x="6300551" y="2670"/>
                </a:lnTo>
                <a:lnTo>
                  <a:pt x="6312239" y="9999"/>
                </a:lnTo>
                <a:lnTo>
                  <a:pt x="6320541" y="20961"/>
                </a:lnTo>
                <a:lnTo>
                  <a:pt x="6324435" y="34530"/>
                </a:lnTo>
                <a:lnTo>
                  <a:pt x="6324599" y="190499"/>
                </a:lnTo>
                <a:lnTo>
                  <a:pt x="6321930" y="204541"/>
                </a:lnTo>
                <a:lnTo>
                  <a:pt x="6314604" y="216230"/>
                </a:lnTo>
                <a:lnTo>
                  <a:pt x="6303643" y="224537"/>
                </a:lnTo>
                <a:lnTo>
                  <a:pt x="6290071" y="228435"/>
                </a:lnTo>
                <a:lnTo>
                  <a:pt x="38112" y="228599"/>
                </a:lnTo>
                <a:lnTo>
                  <a:pt x="24065" y="225928"/>
                </a:lnTo>
                <a:lnTo>
                  <a:pt x="12374" y="218598"/>
                </a:lnTo>
                <a:lnTo>
                  <a:pt x="4065" y="207639"/>
                </a:lnTo>
                <a:lnTo>
                  <a:pt x="165" y="194077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55670" y="4999088"/>
            <a:ext cx="4750734" cy="3325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06937" y="5028188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06937" y="5028188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24811" y="5371492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56086" y="5320653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4880" y="5039474"/>
            <a:ext cx="7880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Subje</a:t>
            </a:r>
            <a:r>
              <a:rPr sz="1800" spc="-10" dirty="0">
                <a:latin typeface="Arial"/>
                <a:cs typeface="Arial"/>
              </a:rPr>
              <a:t>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45436" y="5348225"/>
            <a:ext cx="1122218" cy="777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92537" y="5713988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0" y="0"/>
                </a:moveTo>
                <a:lnTo>
                  <a:pt x="609599" y="1405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49462" y="5600748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21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72790" y="5344067"/>
            <a:ext cx="1118061" cy="7772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35537" y="5714155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14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59337" y="56002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75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31245" y="5676577"/>
            <a:ext cx="473826" cy="1163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78337" y="5713988"/>
            <a:ext cx="381000" cy="1905"/>
          </a:xfrm>
          <a:custGeom>
            <a:avLst/>
            <a:gdLst/>
            <a:ahLst/>
            <a:cxnLst/>
            <a:rect l="l" t="t" r="r" b="b"/>
            <a:pathLst>
              <a:path w="381000" h="1904">
                <a:moveTo>
                  <a:pt x="0" y="0"/>
                </a:moveTo>
                <a:lnTo>
                  <a:pt x="380999" y="1581"/>
                </a:lnTo>
              </a:path>
            </a:pathLst>
          </a:custGeom>
          <a:ln w="253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45436" y="2833634"/>
            <a:ext cx="1122218" cy="777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92537" y="31993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49462" y="30861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649346" y="3203539"/>
            <a:ext cx="498762" cy="23483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897337" y="3479993"/>
            <a:ext cx="1905" cy="2005964"/>
          </a:xfrm>
          <a:custGeom>
            <a:avLst/>
            <a:gdLst/>
            <a:ahLst/>
            <a:cxnLst/>
            <a:rect l="l" t="t" r="r" b="b"/>
            <a:pathLst>
              <a:path w="1905" h="2005964">
                <a:moveTo>
                  <a:pt x="0" y="2005394"/>
                </a:moveTo>
                <a:lnTo>
                  <a:pt x="1560" y="0"/>
                </a:lnTo>
              </a:path>
            </a:pathLst>
          </a:custGeom>
          <a:ln w="508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784579" y="3429579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3073" y="100827"/>
                </a:moveTo>
                <a:lnTo>
                  <a:pt x="114269" y="100827"/>
                </a:lnTo>
                <a:lnTo>
                  <a:pt x="183231" y="218698"/>
                </a:lnTo>
                <a:lnTo>
                  <a:pt x="192675" y="226038"/>
                </a:lnTo>
                <a:lnTo>
                  <a:pt x="204224" y="228256"/>
                </a:lnTo>
                <a:lnTo>
                  <a:pt x="215878" y="224820"/>
                </a:lnTo>
                <a:lnTo>
                  <a:pt x="218928" y="222733"/>
                </a:lnTo>
                <a:lnTo>
                  <a:pt x="226262" y="213285"/>
                </a:lnTo>
                <a:lnTo>
                  <a:pt x="228478" y="201733"/>
                </a:lnTo>
                <a:lnTo>
                  <a:pt x="225046" y="190073"/>
                </a:lnTo>
                <a:lnTo>
                  <a:pt x="173073" y="100827"/>
                </a:lnTo>
                <a:close/>
              </a:path>
              <a:path w="228600" h="228600">
                <a:moveTo>
                  <a:pt x="114355" y="0"/>
                </a:moveTo>
                <a:lnTo>
                  <a:pt x="1740" y="193222"/>
                </a:lnTo>
                <a:lnTo>
                  <a:pt x="0" y="205055"/>
                </a:lnTo>
                <a:lnTo>
                  <a:pt x="3754" y="216208"/>
                </a:lnTo>
                <a:lnTo>
                  <a:pt x="12484" y="224668"/>
                </a:lnTo>
                <a:lnTo>
                  <a:pt x="15778" y="226288"/>
                </a:lnTo>
                <a:lnTo>
                  <a:pt x="27611" y="228028"/>
                </a:lnTo>
                <a:lnTo>
                  <a:pt x="38760" y="224274"/>
                </a:lnTo>
                <a:lnTo>
                  <a:pt x="47226" y="215554"/>
                </a:lnTo>
                <a:lnTo>
                  <a:pt x="114269" y="100827"/>
                </a:lnTo>
                <a:lnTo>
                  <a:pt x="173073" y="100827"/>
                </a:lnTo>
                <a:lnTo>
                  <a:pt x="114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Inversion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95065" y="2484482"/>
            <a:ext cx="6425732" cy="332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4937" y="2513594"/>
            <a:ext cx="6324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4937" y="2513594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0"/>
                </a:lnTo>
                <a:lnTo>
                  <a:pt x="6286499" y="0"/>
                </a:lnTo>
                <a:lnTo>
                  <a:pt x="6300551" y="2669"/>
                </a:lnTo>
                <a:lnTo>
                  <a:pt x="6312239" y="9995"/>
                </a:lnTo>
                <a:lnTo>
                  <a:pt x="6320541" y="20955"/>
                </a:lnTo>
                <a:lnTo>
                  <a:pt x="6324435" y="34528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34643" y="2484482"/>
            <a:ext cx="4746558" cy="3325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09482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57686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1282" y="4999088"/>
            <a:ext cx="6425732" cy="332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2537" y="5028188"/>
            <a:ext cx="63246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92537" y="50281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3"/>
                </a:lnTo>
                <a:lnTo>
                  <a:pt x="6286499" y="0"/>
                </a:lnTo>
                <a:lnTo>
                  <a:pt x="6300551" y="2670"/>
                </a:lnTo>
                <a:lnTo>
                  <a:pt x="6312239" y="9999"/>
                </a:lnTo>
                <a:lnTo>
                  <a:pt x="6320541" y="20961"/>
                </a:lnTo>
                <a:lnTo>
                  <a:pt x="6324435" y="34530"/>
                </a:lnTo>
                <a:lnTo>
                  <a:pt x="6324599" y="190499"/>
                </a:lnTo>
                <a:lnTo>
                  <a:pt x="6321930" y="204541"/>
                </a:lnTo>
                <a:lnTo>
                  <a:pt x="6314604" y="216230"/>
                </a:lnTo>
                <a:lnTo>
                  <a:pt x="6303643" y="224537"/>
                </a:lnTo>
                <a:lnTo>
                  <a:pt x="6290071" y="228435"/>
                </a:lnTo>
                <a:lnTo>
                  <a:pt x="38112" y="228599"/>
                </a:lnTo>
                <a:lnTo>
                  <a:pt x="24065" y="225928"/>
                </a:lnTo>
                <a:lnTo>
                  <a:pt x="12374" y="218598"/>
                </a:lnTo>
                <a:lnTo>
                  <a:pt x="4065" y="207639"/>
                </a:lnTo>
                <a:lnTo>
                  <a:pt x="165" y="194077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55670" y="4999088"/>
            <a:ext cx="4750734" cy="3325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06937" y="5028188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06937" y="5028188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24811" y="5371492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56086" y="5320653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4880" y="5039474"/>
            <a:ext cx="7880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Subje</a:t>
            </a:r>
            <a:r>
              <a:rPr sz="1800" spc="-10" dirty="0">
                <a:latin typeface="Arial"/>
                <a:cs typeface="Arial"/>
              </a:rPr>
              <a:t>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45436" y="5348225"/>
            <a:ext cx="1122218" cy="777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92537" y="5713988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0" y="0"/>
                </a:moveTo>
                <a:lnTo>
                  <a:pt x="609599" y="1405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49462" y="5600748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21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72790" y="5344067"/>
            <a:ext cx="1118061" cy="7772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35537" y="5714155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14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59337" y="56002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75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31245" y="5676577"/>
            <a:ext cx="473826" cy="1163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78337" y="5713988"/>
            <a:ext cx="381000" cy="1905"/>
          </a:xfrm>
          <a:custGeom>
            <a:avLst/>
            <a:gdLst/>
            <a:ahLst/>
            <a:cxnLst/>
            <a:rect l="l" t="t" r="r" b="b"/>
            <a:pathLst>
              <a:path w="381000" h="1904">
                <a:moveTo>
                  <a:pt x="0" y="0"/>
                </a:moveTo>
                <a:lnTo>
                  <a:pt x="380999" y="1581"/>
                </a:lnTo>
              </a:path>
            </a:pathLst>
          </a:custGeom>
          <a:ln w="253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45436" y="2833634"/>
            <a:ext cx="1122218" cy="777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92537" y="31993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49462" y="30861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346045" y="2833634"/>
            <a:ext cx="1122218" cy="777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393137" y="31993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50062" y="30861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83552" y="3199384"/>
            <a:ext cx="3886200" cy="237328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40337" y="3453109"/>
            <a:ext cx="3538220" cy="2032635"/>
          </a:xfrm>
          <a:custGeom>
            <a:avLst/>
            <a:gdLst/>
            <a:ahLst/>
            <a:cxnLst/>
            <a:rect l="l" t="t" r="r" b="b"/>
            <a:pathLst>
              <a:path w="3538220" h="2032635">
                <a:moveTo>
                  <a:pt x="0" y="2032278"/>
                </a:moveTo>
                <a:lnTo>
                  <a:pt x="3537691" y="0"/>
                </a:lnTo>
              </a:path>
            </a:pathLst>
          </a:custGeom>
          <a:ln w="508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376221" y="3426531"/>
            <a:ext cx="245745" cy="205104"/>
          </a:xfrm>
          <a:custGeom>
            <a:avLst/>
            <a:gdLst/>
            <a:ahLst/>
            <a:cxnLst/>
            <a:rect l="l" t="t" r="r" b="b"/>
            <a:pathLst>
              <a:path w="245745" h="205104">
                <a:moveTo>
                  <a:pt x="25542" y="0"/>
                </a:moveTo>
                <a:lnTo>
                  <a:pt x="12052" y="3766"/>
                </a:lnTo>
                <a:lnTo>
                  <a:pt x="2798" y="13745"/>
                </a:lnTo>
                <a:lnTo>
                  <a:pt x="0" y="25206"/>
                </a:lnTo>
                <a:lnTo>
                  <a:pt x="3735" y="38684"/>
                </a:lnTo>
                <a:lnTo>
                  <a:pt x="13681" y="47947"/>
                </a:lnTo>
                <a:lnTo>
                  <a:pt x="158099" y="51663"/>
                </a:lnTo>
                <a:lnTo>
                  <a:pt x="91927" y="166908"/>
                </a:lnTo>
                <a:lnTo>
                  <a:pt x="88566" y="178596"/>
                </a:lnTo>
                <a:lnTo>
                  <a:pt x="90850" y="190148"/>
                </a:lnTo>
                <a:lnTo>
                  <a:pt x="98248" y="199550"/>
                </a:lnTo>
                <a:lnTo>
                  <a:pt x="101285" y="201594"/>
                </a:lnTo>
                <a:lnTo>
                  <a:pt x="112981" y="204949"/>
                </a:lnTo>
                <a:lnTo>
                  <a:pt x="124524" y="202655"/>
                </a:lnTo>
                <a:lnTo>
                  <a:pt x="133918" y="195255"/>
                </a:lnTo>
                <a:lnTo>
                  <a:pt x="245516" y="1463"/>
                </a:lnTo>
                <a:lnTo>
                  <a:pt x="255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Inversion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95065" y="2484482"/>
            <a:ext cx="6425732" cy="332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4937" y="2513594"/>
            <a:ext cx="6324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4937" y="2513594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0"/>
                </a:lnTo>
                <a:lnTo>
                  <a:pt x="6286499" y="0"/>
                </a:lnTo>
                <a:lnTo>
                  <a:pt x="6300551" y="2669"/>
                </a:lnTo>
                <a:lnTo>
                  <a:pt x="6312239" y="9995"/>
                </a:lnTo>
                <a:lnTo>
                  <a:pt x="6320541" y="20955"/>
                </a:lnTo>
                <a:lnTo>
                  <a:pt x="6324435" y="34528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34643" y="2484482"/>
            <a:ext cx="4746558" cy="3325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09482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57686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1282" y="4999088"/>
            <a:ext cx="6425732" cy="332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2537" y="5028188"/>
            <a:ext cx="63246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92537" y="50281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3"/>
                </a:lnTo>
                <a:lnTo>
                  <a:pt x="6286499" y="0"/>
                </a:lnTo>
                <a:lnTo>
                  <a:pt x="6300551" y="2670"/>
                </a:lnTo>
                <a:lnTo>
                  <a:pt x="6312239" y="9999"/>
                </a:lnTo>
                <a:lnTo>
                  <a:pt x="6320541" y="20961"/>
                </a:lnTo>
                <a:lnTo>
                  <a:pt x="6324435" y="34530"/>
                </a:lnTo>
                <a:lnTo>
                  <a:pt x="6324599" y="190499"/>
                </a:lnTo>
                <a:lnTo>
                  <a:pt x="6321930" y="204541"/>
                </a:lnTo>
                <a:lnTo>
                  <a:pt x="6314604" y="216230"/>
                </a:lnTo>
                <a:lnTo>
                  <a:pt x="6303643" y="224537"/>
                </a:lnTo>
                <a:lnTo>
                  <a:pt x="6290071" y="228435"/>
                </a:lnTo>
                <a:lnTo>
                  <a:pt x="38112" y="228599"/>
                </a:lnTo>
                <a:lnTo>
                  <a:pt x="24065" y="225928"/>
                </a:lnTo>
                <a:lnTo>
                  <a:pt x="12374" y="218598"/>
                </a:lnTo>
                <a:lnTo>
                  <a:pt x="4065" y="207639"/>
                </a:lnTo>
                <a:lnTo>
                  <a:pt x="165" y="194077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55670" y="4999088"/>
            <a:ext cx="4750734" cy="3325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06937" y="5028188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06937" y="5028188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24811" y="5371492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56086" y="5320653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4880" y="5039474"/>
            <a:ext cx="7880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Subje</a:t>
            </a:r>
            <a:r>
              <a:rPr sz="1800" spc="-10" dirty="0">
                <a:latin typeface="Arial"/>
                <a:cs typeface="Arial"/>
              </a:rPr>
              <a:t>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45436" y="5348225"/>
            <a:ext cx="1122218" cy="777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92537" y="5713988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0" y="0"/>
                </a:moveTo>
                <a:lnTo>
                  <a:pt x="609599" y="1405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49462" y="5600748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21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72790" y="5344067"/>
            <a:ext cx="1118061" cy="7772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35537" y="5714155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14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59337" y="56002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75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31245" y="5676577"/>
            <a:ext cx="473826" cy="1163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78337" y="5713988"/>
            <a:ext cx="381000" cy="1905"/>
          </a:xfrm>
          <a:custGeom>
            <a:avLst/>
            <a:gdLst/>
            <a:ahLst/>
            <a:cxnLst/>
            <a:rect l="l" t="t" r="r" b="b"/>
            <a:pathLst>
              <a:path w="381000" h="1904">
                <a:moveTo>
                  <a:pt x="0" y="0"/>
                </a:moveTo>
                <a:lnTo>
                  <a:pt x="380999" y="1581"/>
                </a:lnTo>
              </a:path>
            </a:pathLst>
          </a:custGeom>
          <a:ln w="253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45436" y="2833634"/>
            <a:ext cx="1122218" cy="777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92537" y="31993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49462" y="30861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346045" y="2833634"/>
            <a:ext cx="1122218" cy="777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393137" y="31993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50062" y="30861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96419" y="5651638"/>
            <a:ext cx="1118061" cy="7772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240737" y="6018788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0" y="0"/>
                </a:moveTo>
                <a:lnTo>
                  <a:pt x="609599" y="1405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697662" y="5905548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548" y="0"/>
                </a:moveTo>
                <a:lnTo>
                  <a:pt x="0" y="228599"/>
                </a:lnTo>
                <a:lnTo>
                  <a:pt x="228874" y="114821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919618" y="5651638"/>
            <a:ext cx="1118061" cy="7772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83737" y="6018955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14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07537" y="59050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228874" y="0"/>
                </a:moveTo>
                <a:lnTo>
                  <a:pt x="0" y="113775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82219" y="5979991"/>
            <a:ext cx="469669" cy="12053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26537" y="6018788"/>
            <a:ext cx="381000" cy="1905"/>
          </a:xfrm>
          <a:custGeom>
            <a:avLst/>
            <a:gdLst/>
            <a:ahLst/>
            <a:cxnLst/>
            <a:rect l="l" t="t" r="r" b="b"/>
            <a:pathLst>
              <a:path w="381000" h="1904">
                <a:moveTo>
                  <a:pt x="0" y="0"/>
                </a:moveTo>
                <a:lnTo>
                  <a:pt x="380999" y="1581"/>
                </a:lnTo>
              </a:path>
            </a:pathLst>
          </a:custGeom>
          <a:ln w="253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Inversion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95065" y="2484482"/>
            <a:ext cx="6425732" cy="332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4937" y="2513594"/>
            <a:ext cx="6324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4937" y="2513594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0"/>
                </a:lnTo>
                <a:lnTo>
                  <a:pt x="6286499" y="0"/>
                </a:lnTo>
                <a:lnTo>
                  <a:pt x="6300551" y="2669"/>
                </a:lnTo>
                <a:lnTo>
                  <a:pt x="6312239" y="9995"/>
                </a:lnTo>
                <a:lnTo>
                  <a:pt x="6320541" y="20955"/>
                </a:lnTo>
                <a:lnTo>
                  <a:pt x="6324435" y="34528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34643" y="2484482"/>
            <a:ext cx="4746558" cy="3325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09482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57686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1282" y="4999088"/>
            <a:ext cx="6425732" cy="332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2537" y="5028188"/>
            <a:ext cx="63246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92537" y="50281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3"/>
                </a:lnTo>
                <a:lnTo>
                  <a:pt x="6286499" y="0"/>
                </a:lnTo>
                <a:lnTo>
                  <a:pt x="6300551" y="2670"/>
                </a:lnTo>
                <a:lnTo>
                  <a:pt x="6312239" y="9999"/>
                </a:lnTo>
                <a:lnTo>
                  <a:pt x="6320541" y="20961"/>
                </a:lnTo>
                <a:lnTo>
                  <a:pt x="6324435" y="34530"/>
                </a:lnTo>
                <a:lnTo>
                  <a:pt x="6324599" y="190499"/>
                </a:lnTo>
                <a:lnTo>
                  <a:pt x="6321930" y="204541"/>
                </a:lnTo>
                <a:lnTo>
                  <a:pt x="6314604" y="216230"/>
                </a:lnTo>
                <a:lnTo>
                  <a:pt x="6303643" y="224537"/>
                </a:lnTo>
                <a:lnTo>
                  <a:pt x="6290071" y="228435"/>
                </a:lnTo>
                <a:lnTo>
                  <a:pt x="38112" y="228599"/>
                </a:lnTo>
                <a:lnTo>
                  <a:pt x="24065" y="225928"/>
                </a:lnTo>
                <a:lnTo>
                  <a:pt x="12374" y="218598"/>
                </a:lnTo>
                <a:lnTo>
                  <a:pt x="4065" y="207639"/>
                </a:lnTo>
                <a:lnTo>
                  <a:pt x="165" y="194077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55670" y="4999088"/>
            <a:ext cx="4750734" cy="3325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06937" y="5028188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06937" y="5028188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24811" y="5371492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56086" y="5320653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4880" y="5039474"/>
            <a:ext cx="7880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Subje</a:t>
            </a:r>
            <a:r>
              <a:rPr sz="1800" spc="-10" dirty="0">
                <a:latin typeface="Arial"/>
                <a:cs typeface="Arial"/>
              </a:rPr>
              <a:t>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45436" y="5348225"/>
            <a:ext cx="1122218" cy="777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92537" y="5713988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0" y="0"/>
                </a:moveTo>
                <a:lnTo>
                  <a:pt x="609599" y="1405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49462" y="5600748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21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72790" y="5344067"/>
            <a:ext cx="1118061" cy="7772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35537" y="5714155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14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59337" y="56002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75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31245" y="5676577"/>
            <a:ext cx="473826" cy="1163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78337" y="5713988"/>
            <a:ext cx="381000" cy="1905"/>
          </a:xfrm>
          <a:custGeom>
            <a:avLst/>
            <a:gdLst/>
            <a:ahLst/>
            <a:cxnLst/>
            <a:rect l="l" t="t" r="r" b="b"/>
            <a:pathLst>
              <a:path w="381000" h="1904">
                <a:moveTo>
                  <a:pt x="0" y="0"/>
                </a:moveTo>
                <a:lnTo>
                  <a:pt x="380999" y="1581"/>
                </a:lnTo>
              </a:path>
            </a:pathLst>
          </a:custGeom>
          <a:ln w="253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45436" y="2833634"/>
            <a:ext cx="1122218" cy="777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92537" y="31993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49462" y="30861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346045" y="2833634"/>
            <a:ext cx="1122218" cy="777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393137" y="31993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50062" y="30861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96419" y="5651638"/>
            <a:ext cx="1118061" cy="7772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240737" y="6018788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0" y="0"/>
                </a:moveTo>
                <a:lnTo>
                  <a:pt x="609599" y="1405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697662" y="5905548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548" y="0"/>
                </a:moveTo>
                <a:lnTo>
                  <a:pt x="0" y="228599"/>
                </a:lnTo>
                <a:lnTo>
                  <a:pt x="228874" y="114821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919618" y="5651638"/>
            <a:ext cx="1118061" cy="7772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83737" y="6018955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14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07537" y="59050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228874" y="0"/>
                </a:moveTo>
                <a:lnTo>
                  <a:pt x="0" y="113775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82219" y="5979991"/>
            <a:ext cx="469669" cy="12053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26537" y="6018788"/>
            <a:ext cx="381000" cy="1905"/>
          </a:xfrm>
          <a:custGeom>
            <a:avLst/>
            <a:gdLst/>
            <a:ahLst/>
            <a:cxnLst/>
            <a:rect l="l" t="t" r="r" b="b"/>
            <a:pathLst>
              <a:path w="381000" h="1904">
                <a:moveTo>
                  <a:pt x="0" y="0"/>
                </a:moveTo>
                <a:lnTo>
                  <a:pt x="380999" y="1581"/>
                </a:lnTo>
              </a:path>
            </a:pathLst>
          </a:custGeom>
          <a:ln w="253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919618" y="3137032"/>
            <a:ext cx="1118061" cy="7772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83737" y="3504346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32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307537" y="33904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228874" y="0"/>
                </a:moveTo>
                <a:lnTo>
                  <a:pt x="0" y="113781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518123" y="3506952"/>
            <a:ext cx="494608" cy="234834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764737" y="3783208"/>
            <a:ext cx="1905" cy="2005964"/>
          </a:xfrm>
          <a:custGeom>
            <a:avLst/>
            <a:gdLst/>
            <a:ahLst/>
            <a:cxnLst/>
            <a:rect l="l" t="t" r="r" b="b"/>
            <a:pathLst>
              <a:path w="1904" h="2005964">
                <a:moveTo>
                  <a:pt x="0" y="2005385"/>
                </a:moveTo>
                <a:lnTo>
                  <a:pt x="1554" y="0"/>
                </a:lnTo>
              </a:path>
            </a:pathLst>
          </a:custGeom>
          <a:ln w="508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651984" y="3732794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3053" y="100827"/>
                </a:moveTo>
                <a:lnTo>
                  <a:pt x="114277" y="100827"/>
                </a:lnTo>
                <a:lnTo>
                  <a:pt x="183223" y="218690"/>
                </a:lnTo>
                <a:lnTo>
                  <a:pt x="192664" y="226036"/>
                </a:lnTo>
                <a:lnTo>
                  <a:pt x="204217" y="228256"/>
                </a:lnTo>
                <a:lnTo>
                  <a:pt x="215867" y="224820"/>
                </a:lnTo>
                <a:lnTo>
                  <a:pt x="218912" y="222740"/>
                </a:lnTo>
                <a:lnTo>
                  <a:pt x="226257" y="213293"/>
                </a:lnTo>
                <a:lnTo>
                  <a:pt x="228477" y="201746"/>
                </a:lnTo>
                <a:lnTo>
                  <a:pt x="225041" y="190103"/>
                </a:lnTo>
                <a:lnTo>
                  <a:pt x="173053" y="100827"/>
                </a:lnTo>
                <a:close/>
              </a:path>
              <a:path w="228600" h="228600">
                <a:moveTo>
                  <a:pt x="114338" y="0"/>
                </a:moveTo>
                <a:lnTo>
                  <a:pt x="1738" y="193216"/>
                </a:lnTo>
                <a:lnTo>
                  <a:pt x="0" y="205042"/>
                </a:lnTo>
                <a:lnTo>
                  <a:pt x="3754" y="216192"/>
                </a:lnTo>
                <a:lnTo>
                  <a:pt x="12474" y="224668"/>
                </a:lnTo>
                <a:lnTo>
                  <a:pt x="15770" y="226289"/>
                </a:lnTo>
                <a:lnTo>
                  <a:pt x="27604" y="228028"/>
                </a:lnTo>
                <a:lnTo>
                  <a:pt x="38759" y="224274"/>
                </a:lnTo>
                <a:lnTo>
                  <a:pt x="47221" y="215554"/>
                </a:lnTo>
                <a:lnTo>
                  <a:pt x="114277" y="100827"/>
                </a:lnTo>
                <a:lnTo>
                  <a:pt x="173053" y="100827"/>
                </a:lnTo>
                <a:lnTo>
                  <a:pt x="1143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Inversion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95065" y="2484482"/>
            <a:ext cx="6425732" cy="332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4937" y="2513594"/>
            <a:ext cx="6324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4937" y="2513594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0"/>
                </a:lnTo>
                <a:lnTo>
                  <a:pt x="6286499" y="0"/>
                </a:lnTo>
                <a:lnTo>
                  <a:pt x="6300551" y="2669"/>
                </a:lnTo>
                <a:lnTo>
                  <a:pt x="6312239" y="9995"/>
                </a:lnTo>
                <a:lnTo>
                  <a:pt x="6320541" y="20955"/>
                </a:lnTo>
                <a:lnTo>
                  <a:pt x="6324435" y="34528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34643" y="2484482"/>
            <a:ext cx="4746558" cy="3325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09482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57686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1282" y="4999088"/>
            <a:ext cx="6425732" cy="332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2537" y="5028188"/>
            <a:ext cx="63246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92537" y="50281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3"/>
                </a:lnTo>
                <a:lnTo>
                  <a:pt x="6286499" y="0"/>
                </a:lnTo>
                <a:lnTo>
                  <a:pt x="6300551" y="2670"/>
                </a:lnTo>
                <a:lnTo>
                  <a:pt x="6312239" y="9999"/>
                </a:lnTo>
                <a:lnTo>
                  <a:pt x="6320541" y="20961"/>
                </a:lnTo>
                <a:lnTo>
                  <a:pt x="6324435" y="34530"/>
                </a:lnTo>
                <a:lnTo>
                  <a:pt x="6324599" y="190499"/>
                </a:lnTo>
                <a:lnTo>
                  <a:pt x="6321930" y="204541"/>
                </a:lnTo>
                <a:lnTo>
                  <a:pt x="6314604" y="216230"/>
                </a:lnTo>
                <a:lnTo>
                  <a:pt x="6303643" y="224537"/>
                </a:lnTo>
                <a:lnTo>
                  <a:pt x="6290071" y="228435"/>
                </a:lnTo>
                <a:lnTo>
                  <a:pt x="38112" y="228599"/>
                </a:lnTo>
                <a:lnTo>
                  <a:pt x="24065" y="225928"/>
                </a:lnTo>
                <a:lnTo>
                  <a:pt x="12374" y="218598"/>
                </a:lnTo>
                <a:lnTo>
                  <a:pt x="4065" y="207639"/>
                </a:lnTo>
                <a:lnTo>
                  <a:pt x="165" y="194077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55670" y="4999088"/>
            <a:ext cx="4750734" cy="3325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06937" y="5028188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06937" y="5028188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24811" y="5371492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56086" y="5320653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4880" y="5039474"/>
            <a:ext cx="7880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Subje</a:t>
            </a:r>
            <a:r>
              <a:rPr sz="1800" spc="-10" dirty="0">
                <a:latin typeface="Arial"/>
                <a:cs typeface="Arial"/>
              </a:rPr>
              <a:t>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45436" y="5348225"/>
            <a:ext cx="1122218" cy="777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92537" y="5713988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0" y="0"/>
                </a:moveTo>
                <a:lnTo>
                  <a:pt x="609599" y="1405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49462" y="5600748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21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72790" y="5344067"/>
            <a:ext cx="1118061" cy="7772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35537" y="5714155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14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59337" y="56002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75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31245" y="5676577"/>
            <a:ext cx="473826" cy="1163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78337" y="5713988"/>
            <a:ext cx="381000" cy="1905"/>
          </a:xfrm>
          <a:custGeom>
            <a:avLst/>
            <a:gdLst/>
            <a:ahLst/>
            <a:cxnLst/>
            <a:rect l="l" t="t" r="r" b="b"/>
            <a:pathLst>
              <a:path w="381000" h="1904">
                <a:moveTo>
                  <a:pt x="0" y="0"/>
                </a:moveTo>
                <a:lnTo>
                  <a:pt x="380999" y="1581"/>
                </a:lnTo>
              </a:path>
            </a:pathLst>
          </a:custGeom>
          <a:ln w="253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45436" y="2833634"/>
            <a:ext cx="1122218" cy="777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92537" y="31993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49462" y="30861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346045" y="2833634"/>
            <a:ext cx="1122218" cy="777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393137" y="31993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50062" y="30861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96419" y="5651638"/>
            <a:ext cx="1118061" cy="7772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240737" y="6018788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0" y="0"/>
                </a:moveTo>
                <a:lnTo>
                  <a:pt x="609599" y="1405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697662" y="5905548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548" y="0"/>
                </a:moveTo>
                <a:lnTo>
                  <a:pt x="0" y="228599"/>
                </a:lnTo>
                <a:lnTo>
                  <a:pt x="228874" y="114821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919618" y="5651638"/>
            <a:ext cx="1118061" cy="7772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83737" y="6018955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14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07537" y="59050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228874" y="0"/>
                </a:moveTo>
                <a:lnTo>
                  <a:pt x="0" y="113775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82219" y="5979991"/>
            <a:ext cx="469669" cy="12053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26537" y="6018788"/>
            <a:ext cx="381000" cy="1905"/>
          </a:xfrm>
          <a:custGeom>
            <a:avLst/>
            <a:gdLst/>
            <a:ahLst/>
            <a:cxnLst/>
            <a:rect l="l" t="t" r="r" b="b"/>
            <a:pathLst>
              <a:path w="381000" h="1904">
                <a:moveTo>
                  <a:pt x="0" y="0"/>
                </a:moveTo>
                <a:lnTo>
                  <a:pt x="380999" y="1581"/>
                </a:lnTo>
              </a:path>
            </a:pathLst>
          </a:custGeom>
          <a:ln w="253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919618" y="3137032"/>
            <a:ext cx="1118061" cy="7772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83737" y="3504346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32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307537" y="33904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228874" y="0"/>
                </a:moveTo>
                <a:lnTo>
                  <a:pt x="0" y="113781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347618" y="3137032"/>
            <a:ext cx="1118061" cy="7772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811737" y="3504346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32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735537" y="33904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81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020952" y="3427981"/>
            <a:ext cx="3582771" cy="244809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311182" y="3684087"/>
            <a:ext cx="3234690" cy="2106295"/>
          </a:xfrm>
          <a:custGeom>
            <a:avLst/>
            <a:gdLst/>
            <a:ahLst/>
            <a:cxnLst/>
            <a:rect l="l" t="t" r="r" b="b"/>
            <a:pathLst>
              <a:path w="3234690" h="2106295">
                <a:moveTo>
                  <a:pt x="3234354" y="2106100"/>
                </a:move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268937" y="3656594"/>
            <a:ext cx="243840" cy="210820"/>
          </a:xfrm>
          <a:custGeom>
            <a:avLst/>
            <a:gdLst/>
            <a:ahLst/>
            <a:cxnLst/>
            <a:rect l="l" t="t" r="r" b="b"/>
            <a:pathLst>
              <a:path w="243839" h="210820">
                <a:moveTo>
                  <a:pt x="0" y="0"/>
                </a:moveTo>
                <a:lnTo>
                  <a:pt x="100553" y="199600"/>
                </a:lnTo>
                <a:lnTo>
                  <a:pt x="109526" y="207585"/>
                </a:lnTo>
                <a:lnTo>
                  <a:pt x="120954" y="210554"/>
                </a:lnTo>
                <a:lnTo>
                  <a:pt x="132862" y="207843"/>
                </a:lnTo>
                <a:lnTo>
                  <a:pt x="135878" y="206063"/>
                </a:lnTo>
                <a:lnTo>
                  <a:pt x="143875" y="197099"/>
                </a:lnTo>
                <a:lnTo>
                  <a:pt x="146850" y="185667"/>
                </a:lnTo>
                <a:lnTo>
                  <a:pt x="144139" y="173766"/>
                </a:lnTo>
                <a:lnTo>
                  <a:pt x="84490" y="54985"/>
                </a:lnTo>
                <a:lnTo>
                  <a:pt x="234169" y="54985"/>
                </a:lnTo>
                <a:lnTo>
                  <a:pt x="239491" y="50409"/>
                </a:lnTo>
                <a:lnTo>
                  <a:pt x="243839" y="37398"/>
                </a:lnTo>
                <a:lnTo>
                  <a:pt x="241402" y="25223"/>
                </a:lnTo>
                <a:lnTo>
                  <a:pt x="232719" y="15134"/>
                </a:lnTo>
                <a:lnTo>
                  <a:pt x="219730" y="10789"/>
                </a:lnTo>
                <a:lnTo>
                  <a:pt x="0" y="0"/>
                </a:lnTo>
                <a:close/>
              </a:path>
              <a:path w="243839" h="210820">
                <a:moveTo>
                  <a:pt x="234169" y="54985"/>
                </a:moveTo>
                <a:lnTo>
                  <a:pt x="84490" y="54985"/>
                </a:lnTo>
                <a:lnTo>
                  <a:pt x="229392" y="59094"/>
                </a:lnTo>
                <a:lnTo>
                  <a:pt x="234169" y="549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Inversion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95065" y="2484482"/>
            <a:ext cx="6425732" cy="332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4937" y="2513594"/>
            <a:ext cx="6324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4937" y="2513594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0"/>
                </a:lnTo>
                <a:lnTo>
                  <a:pt x="6286499" y="0"/>
                </a:lnTo>
                <a:lnTo>
                  <a:pt x="6300551" y="2669"/>
                </a:lnTo>
                <a:lnTo>
                  <a:pt x="6312239" y="9995"/>
                </a:lnTo>
                <a:lnTo>
                  <a:pt x="6320541" y="20955"/>
                </a:lnTo>
                <a:lnTo>
                  <a:pt x="6324435" y="34528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34643" y="2484482"/>
            <a:ext cx="4746558" cy="3325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09482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57686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5436" y="2833634"/>
            <a:ext cx="1122218" cy="777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2537" y="31993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49462" y="30861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46045" y="2833634"/>
            <a:ext cx="1122218" cy="777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93137" y="31993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50062" y="30861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19618" y="3137032"/>
            <a:ext cx="1118061" cy="7772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83737" y="3504346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32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07537" y="33904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228874" y="0"/>
                </a:moveTo>
                <a:lnTo>
                  <a:pt x="0" y="113781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47618" y="3137032"/>
            <a:ext cx="1118061" cy="7772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11737" y="3504346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32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35537" y="33904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81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31245" y="3166137"/>
            <a:ext cx="4285213" cy="1039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278337" y="3199394"/>
            <a:ext cx="4191000" cy="0"/>
          </a:xfrm>
          <a:custGeom>
            <a:avLst/>
            <a:gdLst/>
            <a:ahLst/>
            <a:cxnLst/>
            <a:rect l="l" t="t" r="r" b="b"/>
            <a:pathLst>
              <a:path w="4191000">
                <a:moveTo>
                  <a:pt x="0" y="0"/>
                </a:moveTo>
                <a:lnTo>
                  <a:pt x="4190999" y="0"/>
                </a:lnTo>
              </a:path>
            </a:pathLst>
          </a:custGeom>
          <a:ln w="127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70817" y="3473711"/>
            <a:ext cx="4281068" cy="1039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16537" y="3504194"/>
            <a:ext cx="4191000" cy="0"/>
          </a:xfrm>
          <a:custGeom>
            <a:avLst/>
            <a:gdLst/>
            <a:ahLst/>
            <a:cxnLst/>
            <a:rect l="l" t="t" r="r" b="b"/>
            <a:pathLst>
              <a:path w="4191000">
                <a:moveTo>
                  <a:pt x="0" y="0"/>
                </a:moveTo>
                <a:lnTo>
                  <a:pt x="4190999" y="0"/>
                </a:lnTo>
              </a:path>
            </a:pathLst>
          </a:custGeom>
          <a:ln w="127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Inversion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95065" y="2484482"/>
            <a:ext cx="6425732" cy="332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4937" y="2513594"/>
            <a:ext cx="6324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4937" y="2513594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0"/>
                </a:lnTo>
                <a:lnTo>
                  <a:pt x="6286499" y="0"/>
                </a:lnTo>
                <a:lnTo>
                  <a:pt x="6300551" y="2669"/>
                </a:lnTo>
                <a:lnTo>
                  <a:pt x="6312239" y="9995"/>
                </a:lnTo>
                <a:lnTo>
                  <a:pt x="6320541" y="20955"/>
                </a:lnTo>
                <a:lnTo>
                  <a:pt x="6324435" y="34528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34643" y="2484482"/>
            <a:ext cx="4746558" cy="3325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09482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57686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5436" y="2833634"/>
            <a:ext cx="1122218" cy="777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2537" y="31993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49462" y="30861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46045" y="2833634"/>
            <a:ext cx="1122218" cy="777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93137" y="31993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50062" y="30861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19618" y="3137032"/>
            <a:ext cx="1118061" cy="7772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83737" y="3504346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32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07537" y="33904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228874" y="0"/>
                </a:moveTo>
                <a:lnTo>
                  <a:pt x="0" y="113781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47618" y="3137032"/>
            <a:ext cx="1118061" cy="7772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11737" y="3504346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32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35537" y="33904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81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68537" y="4189984"/>
            <a:ext cx="4572000" cy="1385570"/>
          </a:xfrm>
          <a:custGeom>
            <a:avLst/>
            <a:gdLst/>
            <a:ahLst/>
            <a:cxnLst/>
            <a:rect l="l" t="t" r="r" b="b"/>
            <a:pathLst>
              <a:path w="4572000" h="1385570">
                <a:moveTo>
                  <a:pt x="0" y="1384995"/>
                </a:moveTo>
                <a:lnTo>
                  <a:pt x="4571999" y="1384995"/>
                </a:lnTo>
                <a:lnTo>
                  <a:pt x="4571999" y="0"/>
                </a:lnTo>
                <a:lnTo>
                  <a:pt x="0" y="0"/>
                </a:lnTo>
                <a:lnTo>
                  <a:pt x="0" y="1384995"/>
                </a:lnTo>
                <a:close/>
              </a:path>
            </a:pathLst>
          </a:custGeom>
          <a:solidFill>
            <a:srgbClr val="FFFD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68537" y="4189984"/>
            <a:ext cx="4572000" cy="1385570"/>
          </a:xfrm>
          <a:custGeom>
            <a:avLst/>
            <a:gdLst/>
            <a:ahLst/>
            <a:cxnLst/>
            <a:rect l="l" t="t" r="r" b="b"/>
            <a:pathLst>
              <a:path w="4572000" h="1385570">
                <a:moveTo>
                  <a:pt x="0" y="1384995"/>
                </a:moveTo>
                <a:lnTo>
                  <a:pt x="4571999" y="1384995"/>
                </a:lnTo>
                <a:lnTo>
                  <a:pt x="4571999" y="0"/>
                </a:lnTo>
                <a:lnTo>
                  <a:pt x="0" y="0"/>
                </a:lnTo>
                <a:lnTo>
                  <a:pt x="0" y="138499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147279" y="4290453"/>
            <a:ext cx="4315460" cy="1231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2800" dirty="0">
                <a:latin typeface="Arial"/>
                <a:cs typeface="Arial"/>
              </a:rPr>
              <a:t>Anomaly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–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ts val="3400"/>
              </a:lnSpc>
              <a:spcBef>
                <a:spcPts val="50"/>
              </a:spcBef>
              <a:tabLst>
                <a:tab pos="4004310" algn="l"/>
              </a:tabLst>
            </a:pPr>
            <a:r>
              <a:rPr sz="2800" dirty="0">
                <a:latin typeface="Arial"/>
                <a:cs typeface="Arial"/>
              </a:rPr>
              <a:t>Expe</a:t>
            </a:r>
            <a:r>
              <a:rPr sz="2800" spc="-15" dirty="0">
                <a:latin typeface="Arial"/>
                <a:cs typeface="Arial"/>
              </a:rPr>
              <a:t>ct</a:t>
            </a:r>
            <a:r>
              <a:rPr sz="2800" dirty="0">
                <a:latin typeface="Arial"/>
                <a:cs typeface="Arial"/>
              </a:rPr>
              <a:t>ed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pair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orien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ion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is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inward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Arial"/>
                <a:cs typeface="Arial"/>
              </a:rPr>
              <a:t>f</a:t>
            </a:r>
            <a:r>
              <a:rPr sz="2800" dirty="0">
                <a:latin typeface="Arial"/>
                <a:cs typeface="Arial"/>
              </a:rPr>
              <a:t>acing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(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dirty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000164" y="4982464"/>
            <a:ext cx="1076498" cy="7772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64436" y="5352705"/>
            <a:ext cx="567055" cy="1905"/>
          </a:xfrm>
          <a:custGeom>
            <a:avLst/>
            <a:gdLst/>
            <a:ahLst/>
            <a:cxnLst/>
            <a:rect l="l" t="t" r="r" b="b"/>
            <a:pathLst>
              <a:path w="567054" h="1904">
                <a:moveTo>
                  <a:pt x="566501" y="1405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88236" y="5238786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39"/>
                </a:lnTo>
                <a:lnTo>
                  <a:pt x="22829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84778" y="4982464"/>
            <a:ext cx="1076498" cy="777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31260" y="5352717"/>
            <a:ext cx="567055" cy="1905"/>
          </a:xfrm>
          <a:custGeom>
            <a:avLst/>
            <a:gdLst/>
            <a:ahLst/>
            <a:cxnLst/>
            <a:rect l="l" t="t" r="r" b="b"/>
            <a:pathLst>
              <a:path w="567054" h="1904">
                <a:moveTo>
                  <a:pt x="0" y="1392"/>
                </a:moveTo>
                <a:lnTo>
                  <a:pt x="566745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45331" y="5238786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0" y="0"/>
                </a:moveTo>
                <a:lnTo>
                  <a:pt x="579" y="228599"/>
                </a:lnTo>
                <a:lnTo>
                  <a:pt x="228874" y="1137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135337" y="2818394"/>
            <a:ext cx="7010400" cy="685800"/>
          </a:xfrm>
          <a:custGeom>
            <a:avLst/>
            <a:gdLst/>
            <a:ahLst/>
            <a:cxnLst/>
            <a:rect l="l" t="t" r="r" b="b"/>
            <a:pathLst>
              <a:path w="7010400" h="685800">
                <a:moveTo>
                  <a:pt x="0" y="342899"/>
                </a:moveTo>
                <a:lnTo>
                  <a:pt x="45877" y="287281"/>
                </a:lnTo>
                <a:lnTo>
                  <a:pt x="101871" y="260499"/>
                </a:lnTo>
                <a:lnTo>
                  <a:pt x="178699" y="234519"/>
                </a:lnTo>
                <a:lnTo>
                  <a:pt x="275459" y="209430"/>
                </a:lnTo>
                <a:lnTo>
                  <a:pt x="391248" y="185320"/>
                </a:lnTo>
                <a:lnTo>
                  <a:pt x="525164" y="162277"/>
                </a:lnTo>
                <a:lnTo>
                  <a:pt x="676306" y="140390"/>
                </a:lnTo>
                <a:lnTo>
                  <a:pt x="843771" y="119746"/>
                </a:lnTo>
                <a:lnTo>
                  <a:pt x="1026657" y="100435"/>
                </a:lnTo>
                <a:lnTo>
                  <a:pt x="1224062" y="82544"/>
                </a:lnTo>
                <a:lnTo>
                  <a:pt x="1435084" y="66161"/>
                </a:lnTo>
                <a:lnTo>
                  <a:pt x="1658820" y="51375"/>
                </a:lnTo>
                <a:lnTo>
                  <a:pt x="1894368" y="38275"/>
                </a:lnTo>
                <a:lnTo>
                  <a:pt x="2140827" y="26947"/>
                </a:lnTo>
                <a:lnTo>
                  <a:pt x="2397294" y="17481"/>
                </a:lnTo>
                <a:lnTo>
                  <a:pt x="2662867" y="9965"/>
                </a:lnTo>
                <a:lnTo>
                  <a:pt x="2936643" y="4488"/>
                </a:lnTo>
                <a:lnTo>
                  <a:pt x="3217722" y="1136"/>
                </a:lnTo>
                <a:lnTo>
                  <a:pt x="3505199" y="0"/>
                </a:lnTo>
                <a:lnTo>
                  <a:pt x="3792681" y="1136"/>
                </a:lnTo>
                <a:lnTo>
                  <a:pt x="4073763" y="4488"/>
                </a:lnTo>
                <a:lnTo>
                  <a:pt x="4347542" y="9965"/>
                </a:lnTo>
                <a:lnTo>
                  <a:pt x="4613117" y="17481"/>
                </a:lnTo>
                <a:lnTo>
                  <a:pt x="4869585" y="26947"/>
                </a:lnTo>
                <a:lnTo>
                  <a:pt x="5116044" y="38275"/>
                </a:lnTo>
                <a:lnTo>
                  <a:pt x="5351593" y="51375"/>
                </a:lnTo>
                <a:lnTo>
                  <a:pt x="5575328" y="66161"/>
                </a:lnTo>
                <a:lnTo>
                  <a:pt x="5786349" y="82544"/>
                </a:lnTo>
                <a:lnTo>
                  <a:pt x="5983753" y="100435"/>
                </a:lnTo>
                <a:lnTo>
                  <a:pt x="6166638" y="119746"/>
                </a:lnTo>
                <a:lnTo>
                  <a:pt x="6334101" y="140390"/>
                </a:lnTo>
                <a:lnTo>
                  <a:pt x="6485242" y="162277"/>
                </a:lnTo>
                <a:lnTo>
                  <a:pt x="6619157" y="185320"/>
                </a:lnTo>
                <a:lnTo>
                  <a:pt x="6734944" y="209430"/>
                </a:lnTo>
                <a:lnTo>
                  <a:pt x="6831703" y="234519"/>
                </a:lnTo>
                <a:lnTo>
                  <a:pt x="6908529" y="260499"/>
                </a:lnTo>
                <a:lnTo>
                  <a:pt x="6964522" y="287281"/>
                </a:lnTo>
                <a:lnTo>
                  <a:pt x="6998780" y="314777"/>
                </a:lnTo>
                <a:lnTo>
                  <a:pt x="7010399" y="342899"/>
                </a:lnTo>
                <a:lnTo>
                  <a:pt x="6998780" y="371022"/>
                </a:lnTo>
                <a:lnTo>
                  <a:pt x="6964522" y="398518"/>
                </a:lnTo>
                <a:lnTo>
                  <a:pt x="6908529" y="425300"/>
                </a:lnTo>
                <a:lnTo>
                  <a:pt x="6831703" y="451280"/>
                </a:lnTo>
                <a:lnTo>
                  <a:pt x="6734944" y="476369"/>
                </a:lnTo>
                <a:lnTo>
                  <a:pt x="6619157" y="500479"/>
                </a:lnTo>
                <a:lnTo>
                  <a:pt x="6485242" y="523522"/>
                </a:lnTo>
                <a:lnTo>
                  <a:pt x="6334101" y="545409"/>
                </a:lnTo>
                <a:lnTo>
                  <a:pt x="6166638" y="566053"/>
                </a:lnTo>
                <a:lnTo>
                  <a:pt x="5983753" y="585364"/>
                </a:lnTo>
                <a:lnTo>
                  <a:pt x="5786349" y="603255"/>
                </a:lnTo>
                <a:lnTo>
                  <a:pt x="5575328" y="619638"/>
                </a:lnTo>
                <a:lnTo>
                  <a:pt x="5351593" y="634424"/>
                </a:lnTo>
                <a:lnTo>
                  <a:pt x="5116044" y="647524"/>
                </a:lnTo>
                <a:lnTo>
                  <a:pt x="4869585" y="658852"/>
                </a:lnTo>
                <a:lnTo>
                  <a:pt x="4613117" y="668318"/>
                </a:lnTo>
                <a:lnTo>
                  <a:pt x="4347542" y="675834"/>
                </a:lnTo>
                <a:lnTo>
                  <a:pt x="4073763" y="681311"/>
                </a:lnTo>
                <a:lnTo>
                  <a:pt x="3792681" y="684663"/>
                </a:lnTo>
                <a:lnTo>
                  <a:pt x="3505199" y="685799"/>
                </a:lnTo>
                <a:lnTo>
                  <a:pt x="3217722" y="684663"/>
                </a:lnTo>
                <a:lnTo>
                  <a:pt x="2936643" y="681311"/>
                </a:lnTo>
                <a:lnTo>
                  <a:pt x="2662867" y="675834"/>
                </a:lnTo>
                <a:lnTo>
                  <a:pt x="2397294" y="668318"/>
                </a:lnTo>
                <a:lnTo>
                  <a:pt x="2140827" y="658852"/>
                </a:lnTo>
                <a:lnTo>
                  <a:pt x="1894368" y="647524"/>
                </a:lnTo>
                <a:lnTo>
                  <a:pt x="1658820" y="634424"/>
                </a:lnTo>
                <a:lnTo>
                  <a:pt x="1435084" y="619638"/>
                </a:lnTo>
                <a:lnTo>
                  <a:pt x="1224062" y="603255"/>
                </a:lnTo>
                <a:lnTo>
                  <a:pt x="1026657" y="585364"/>
                </a:lnTo>
                <a:lnTo>
                  <a:pt x="843771" y="566053"/>
                </a:lnTo>
                <a:lnTo>
                  <a:pt x="676306" y="545409"/>
                </a:lnTo>
                <a:lnTo>
                  <a:pt x="525164" y="523522"/>
                </a:lnTo>
                <a:lnTo>
                  <a:pt x="391248" y="500479"/>
                </a:lnTo>
                <a:lnTo>
                  <a:pt x="275459" y="476369"/>
                </a:lnTo>
                <a:lnTo>
                  <a:pt x="178699" y="451280"/>
                </a:lnTo>
                <a:lnTo>
                  <a:pt x="101871" y="425300"/>
                </a:lnTo>
                <a:lnTo>
                  <a:pt x="45877" y="398518"/>
                </a:lnTo>
                <a:lnTo>
                  <a:pt x="11619" y="371022"/>
                </a:lnTo>
                <a:lnTo>
                  <a:pt x="0" y="34289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231245" y="3166137"/>
            <a:ext cx="4285213" cy="1039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78337" y="3199394"/>
            <a:ext cx="4191000" cy="0"/>
          </a:xfrm>
          <a:custGeom>
            <a:avLst/>
            <a:gdLst/>
            <a:ahLst/>
            <a:cxnLst/>
            <a:rect l="l" t="t" r="r" b="b"/>
            <a:pathLst>
              <a:path w="4191000">
                <a:moveTo>
                  <a:pt x="0" y="0"/>
                </a:moveTo>
                <a:lnTo>
                  <a:pt x="4190999" y="0"/>
                </a:lnTo>
              </a:path>
            </a:pathLst>
          </a:custGeom>
          <a:ln w="127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70817" y="3473711"/>
            <a:ext cx="4281068" cy="1039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16537" y="3504194"/>
            <a:ext cx="4191000" cy="0"/>
          </a:xfrm>
          <a:custGeom>
            <a:avLst/>
            <a:gdLst/>
            <a:ahLst/>
            <a:cxnLst/>
            <a:rect l="l" t="t" r="r" b="b"/>
            <a:pathLst>
              <a:path w="4191000">
                <a:moveTo>
                  <a:pt x="0" y="0"/>
                </a:moveTo>
                <a:lnTo>
                  <a:pt x="4190999" y="0"/>
                </a:lnTo>
              </a:path>
            </a:pathLst>
          </a:custGeom>
          <a:ln w="127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Inversion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95065" y="2484482"/>
            <a:ext cx="6425732" cy="332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4937" y="2513594"/>
            <a:ext cx="6324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4937" y="2513594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0"/>
                </a:lnTo>
                <a:lnTo>
                  <a:pt x="6286499" y="0"/>
                </a:lnTo>
                <a:lnTo>
                  <a:pt x="6300551" y="2669"/>
                </a:lnTo>
                <a:lnTo>
                  <a:pt x="6312239" y="9995"/>
                </a:lnTo>
                <a:lnTo>
                  <a:pt x="6320541" y="20955"/>
                </a:lnTo>
                <a:lnTo>
                  <a:pt x="6324435" y="34528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34643" y="2484482"/>
            <a:ext cx="4746558" cy="3325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09482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57686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5436" y="2833634"/>
            <a:ext cx="1122218" cy="777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2537" y="31993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A5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49462" y="30861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A5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46045" y="2833634"/>
            <a:ext cx="1122218" cy="777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93137" y="31993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A5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50062" y="30861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A5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19618" y="3137032"/>
            <a:ext cx="1118061" cy="7772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83737" y="3504346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32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07537" y="33904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228874" y="0"/>
                </a:moveTo>
                <a:lnTo>
                  <a:pt x="0" y="113781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47618" y="3137032"/>
            <a:ext cx="1118061" cy="7772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11737" y="3504346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32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35537" y="33904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81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5337" y="2818394"/>
            <a:ext cx="6324600" cy="685800"/>
          </a:xfrm>
          <a:custGeom>
            <a:avLst/>
            <a:gdLst/>
            <a:ahLst/>
            <a:cxnLst/>
            <a:rect l="l" t="t" r="r" b="b"/>
            <a:pathLst>
              <a:path w="6324600" h="685800">
                <a:moveTo>
                  <a:pt x="0" y="342899"/>
                </a:moveTo>
                <a:lnTo>
                  <a:pt x="41389" y="287281"/>
                </a:lnTo>
                <a:lnTo>
                  <a:pt x="91905" y="260499"/>
                </a:lnTo>
                <a:lnTo>
                  <a:pt x="161217" y="234519"/>
                </a:lnTo>
                <a:lnTo>
                  <a:pt x="248511" y="209430"/>
                </a:lnTo>
                <a:lnTo>
                  <a:pt x="352973" y="185320"/>
                </a:lnTo>
                <a:lnTo>
                  <a:pt x="473789" y="162277"/>
                </a:lnTo>
                <a:lnTo>
                  <a:pt x="610145" y="140390"/>
                </a:lnTo>
                <a:lnTo>
                  <a:pt x="761227" y="119746"/>
                </a:lnTo>
                <a:lnTo>
                  <a:pt x="926222" y="100435"/>
                </a:lnTo>
                <a:lnTo>
                  <a:pt x="1104315" y="82544"/>
                </a:lnTo>
                <a:lnTo>
                  <a:pt x="1294693" y="66161"/>
                </a:lnTo>
                <a:lnTo>
                  <a:pt x="1496542" y="51375"/>
                </a:lnTo>
                <a:lnTo>
                  <a:pt x="1709048" y="38275"/>
                </a:lnTo>
                <a:lnTo>
                  <a:pt x="1931397" y="26947"/>
                </a:lnTo>
                <a:lnTo>
                  <a:pt x="2162774" y="17481"/>
                </a:lnTo>
                <a:lnTo>
                  <a:pt x="2402368" y="9965"/>
                </a:lnTo>
                <a:lnTo>
                  <a:pt x="2649362" y="4488"/>
                </a:lnTo>
                <a:lnTo>
                  <a:pt x="2902944" y="1136"/>
                </a:lnTo>
                <a:lnTo>
                  <a:pt x="3162299" y="0"/>
                </a:lnTo>
                <a:lnTo>
                  <a:pt x="3421659" y="1136"/>
                </a:lnTo>
                <a:lnTo>
                  <a:pt x="3675244" y="4488"/>
                </a:lnTo>
                <a:lnTo>
                  <a:pt x="3922241" y="9965"/>
                </a:lnTo>
                <a:lnTo>
                  <a:pt x="4161836" y="17481"/>
                </a:lnTo>
                <a:lnTo>
                  <a:pt x="4393215" y="26947"/>
                </a:lnTo>
                <a:lnTo>
                  <a:pt x="4615564" y="38275"/>
                </a:lnTo>
                <a:lnTo>
                  <a:pt x="4828070" y="51375"/>
                </a:lnTo>
                <a:lnTo>
                  <a:pt x="5029919" y="66161"/>
                </a:lnTo>
                <a:lnTo>
                  <a:pt x="5220296" y="82544"/>
                </a:lnTo>
                <a:lnTo>
                  <a:pt x="5398388" y="100435"/>
                </a:lnTo>
                <a:lnTo>
                  <a:pt x="5563382" y="119746"/>
                </a:lnTo>
                <a:lnTo>
                  <a:pt x="5714463" y="140390"/>
                </a:lnTo>
                <a:lnTo>
                  <a:pt x="5850817" y="162277"/>
                </a:lnTo>
                <a:lnTo>
                  <a:pt x="5971632" y="185320"/>
                </a:lnTo>
                <a:lnTo>
                  <a:pt x="6076092" y="209430"/>
                </a:lnTo>
                <a:lnTo>
                  <a:pt x="6163385" y="234519"/>
                </a:lnTo>
                <a:lnTo>
                  <a:pt x="6232695" y="260499"/>
                </a:lnTo>
                <a:lnTo>
                  <a:pt x="6283211" y="287281"/>
                </a:lnTo>
                <a:lnTo>
                  <a:pt x="6314117" y="314777"/>
                </a:lnTo>
                <a:lnTo>
                  <a:pt x="6324599" y="342899"/>
                </a:lnTo>
                <a:lnTo>
                  <a:pt x="6314117" y="371022"/>
                </a:lnTo>
                <a:lnTo>
                  <a:pt x="6283211" y="398518"/>
                </a:lnTo>
                <a:lnTo>
                  <a:pt x="6232695" y="425300"/>
                </a:lnTo>
                <a:lnTo>
                  <a:pt x="6163385" y="451280"/>
                </a:lnTo>
                <a:lnTo>
                  <a:pt x="6076092" y="476369"/>
                </a:lnTo>
                <a:lnTo>
                  <a:pt x="5971632" y="500479"/>
                </a:lnTo>
                <a:lnTo>
                  <a:pt x="5850817" y="523522"/>
                </a:lnTo>
                <a:lnTo>
                  <a:pt x="5714463" y="545409"/>
                </a:lnTo>
                <a:lnTo>
                  <a:pt x="5563382" y="566053"/>
                </a:lnTo>
                <a:lnTo>
                  <a:pt x="5398388" y="585364"/>
                </a:lnTo>
                <a:lnTo>
                  <a:pt x="5220296" y="603255"/>
                </a:lnTo>
                <a:lnTo>
                  <a:pt x="5029919" y="619638"/>
                </a:lnTo>
                <a:lnTo>
                  <a:pt x="4828070" y="634424"/>
                </a:lnTo>
                <a:lnTo>
                  <a:pt x="4615564" y="647524"/>
                </a:lnTo>
                <a:lnTo>
                  <a:pt x="4393215" y="658852"/>
                </a:lnTo>
                <a:lnTo>
                  <a:pt x="4161836" y="668318"/>
                </a:lnTo>
                <a:lnTo>
                  <a:pt x="3922241" y="675834"/>
                </a:lnTo>
                <a:lnTo>
                  <a:pt x="3675244" y="681311"/>
                </a:lnTo>
                <a:lnTo>
                  <a:pt x="3421659" y="684663"/>
                </a:lnTo>
                <a:lnTo>
                  <a:pt x="3162299" y="685799"/>
                </a:lnTo>
                <a:lnTo>
                  <a:pt x="2902944" y="684663"/>
                </a:lnTo>
                <a:lnTo>
                  <a:pt x="2649362" y="681311"/>
                </a:lnTo>
                <a:lnTo>
                  <a:pt x="2402368" y="675834"/>
                </a:lnTo>
                <a:lnTo>
                  <a:pt x="2162774" y="668318"/>
                </a:lnTo>
                <a:lnTo>
                  <a:pt x="1931397" y="658852"/>
                </a:lnTo>
                <a:lnTo>
                  <a:pt x="1709048" y="647524"/>
                </a:lnTo>
                <a:lnTo>
                  <a:pt x="1496542" y="634424"/>
                </a:lnTo>
                <a:lnTo>
                  <a:pt x="1294693" y="619638"/>
                </a:lnTo>
                <a:lnTo>
                  <a:pt x="1104315" y="603255"/>
                </a:lnTo>
                <a:lnTo>
                  <a:pt x="926222" y="585364"/>
                </a:lnTo>
                <a:lnTo>
                  <a:pt x="761227" y="566053"/>
                </a:lnTo>
                <a:lnTo>
                  <a:pt x="610145" y="545409"/>
                </a:lnTo>
                <a:lnTo>
                  <a:pt x="473789" y="523522"/>
                </a:lnTo>
                <a:lnTo>
                  <a:pt x="352973" y="500479"/>
                </a:lnTo>
                <a:lnTo>
                  <a:pt x="248511" y="476369"/>
                </a:lnTo>
                <a:lnTo>
                  <a:pt x="161217" y="451280"/>
                </a:lnTo>
                <a:lnTo>
                  <a:pt x="91905" y="425300"/>
                </a:lnTo>
                <a:lnTo>
                  <a:pt x="41389" y="398518"/>
                </a:lnTo>
                <a:lnTo>
                  <a:pt x="10483" y="371022"/>
                </a:lnTo>
                <a:lnTo>
                  <a:pt x="0" y="34289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94879" y="3919089"/>
            <a:ext cx="262318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“Le</a:t>
            </a:r>
            <a:r>
              <a:rPr sz="3200" spc="-15" dirty="0">
                <a:latin typeface="Arial"/>
                <a:cs typeface="Arial"/>
              </a:rPr>
              <a:t>ft</a:t>
            </a:r>
            <a:r>
              <a:rPr sz="3200" dirty="0">
                <a:latin typeface="Arial"/>
                <a:cs typeface="Arial"/>
              </a:rPr>
              <a:t>”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side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pair</a:t>
            </a:r>
            <a:endParaRPr sz="32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231245" y="3166137"/>
            <a:ext cx="4285213" cy="1039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78337" y="3199394"/>
            <a:ext cx="4191000" cy="0"/>
          </a:xfrm>
          <a:custGeom>
            <a:avLst/>
            <a:gdLst/>
            <a:ahLst/>
            <a:cxnLst/>
            <a:rect l="l" t="t" r="r" b="b"/>
            <a:pathLst>
              <a:path w="4191000">
                <a:moveTo>
                  <a:pt x="0" y="0"/>
                </a:moveTo>
                <a:lnTo>
                  <a:pt x="4190999" y="0"/>
                </a:lnTo>
              </a:path>
            </a:pathLst>
          </a:custGeom>
          <a:ln w="127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70817" y="3473711"/>
            <a:ext cx="4281068" cy="1039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116537" y="3504194"/>
            <a:ext cx="4191000" cy="0"/>
          </a:xfrm>
          <a:custGeom>
            <a:avLst/>
            <a:gdLst/>
            <a:ahLst/>
            <a:cxnLst/>
            <a:rect l="l" t="t" r="r" b="b"/>
            <a:pathLst>
              <a:path w="4191000">
                <a:moveTo>
                  <a:pt x="0" y="0"/>
                </a:moveTo>
                <a:lnTo>
                  <a:pt x="4190999" y="0"/>
                </a:lnTo>
              </a:path>
            </a:pathLst>
          </a:custGeom>
          <a:ln w="127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Inversion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95065" y="2484482"/>
            <a:ext cx="6425732" cy="332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4937" y="2513594"/>
            <a:ext cx="6324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4937" y="2513594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0"/>
                </a:lnTo>
                <a:lnTo>
                  <a:pt x="6286499" y="0"/>
                </a:lnTo>
                <a:lnTo>
                  <a:pt x="6300551" y="2669"/>
                </a:lnTo>
                <a:lnTo>
                  <a:pt x="6312239" y="9995"/>
                </a:lnTo>
                <a:lnTo>
                  <a:pt x="6320541" y="20955"/>
                </a:lnTo>
                <a:lnTo>
                  <a:pt x="6324435" y="34528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34643" y="2484482"/>
            <a:ext cx="4746558" cy="3325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2513594"/>
            <a:ext cx="4648200" cy="228600"/>
          </a:xfrm>
          <a:custGeom>
            <a:avLst/>
            <a:gdLst/>
            <a:ahLst/>
            <a:cxnLst/>
            <a:rect l="l" t="t" r="r" b="b"/>
            <a:pathLst>
              <a:path w="4648200" h="228600">
                <a:moveTo>
                  <a:pt x="0" y="228599"/>
                </a:moveTo>
                <a:lnTo>
                  <a:pt x="4648199" y="228599"/>
                </a:lnTo>
                <a:lnTo>
                  <a:pt x="46481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09482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57686" y="2818777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5436" y="2833634"/>
            <a:ext cx="1122218" cy="777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2537" y="31993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A5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49462" y="30861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A5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46045" y="2833634"/>
            <a:ext cx="1122218" cy="777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93137" y="31993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A5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50062" y="30861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A5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19618" y="3137032"/>
            <a:ext cx="1118061" cy="7772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83737" y="3504346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32"/>
                </a:moveTo>
                <a:lnTo>
                  <a:pt x="0" y="0"/>
                </a:lnTo>
              </a:path>
            </a:pathLst>
          </a:custGeom>
          <a:ln w="76199">
            <a:solidFill>
              <a:srgbClr val="021D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07537" y="33904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228874" y="0"/>
                </a:moveTo>
                <a:lnTo>
                  <a:pt x="0" y="113781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21D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47618" y="3137032"/>
            <a:ext cx="1118061" cy="7772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11737" y="3504346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32"/>
                </a:moveTo>
                <a:lnTo>
                  <a:pt x="0" y="0"/>
                </a:lnTo>
              </a:path>
            </a:pathLst>
          </a:custGeom>
          <a:ln w="76199">
            <a:solidFill>
              <a:srgbClr val="021D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35537" y="33904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81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21D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481285" y="4223889"/>
            <a:ext cx="2894330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“Righ</a:t>
            </a:r>
            <a:r>
              <a:rPr sz="3200" spc="-15" dirty="0">
                <a:latin typeface="Arial"/>
                <a:cs typeface="Arial"/>
              </a:rPr>
              <a:t>t</a:t>
            </a:r>
            <a:r>
              <a:rPr sz="3200" dirty="0">
                <a:latin typeface="Arial"/>
                <a:cs typeface="Arial"/>
              </a:rPr>
              <a:t>”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side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pair</a:t>
            </a:r>
            <a:endParaRPr sz="3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973537" y="3164098"/>
            <a:ext cx="6324600" cy="685800"/>
          </a:xfrm>
          <a:custGeom>
            <a:avLst/>
            <a:gdLst/>
            <a:ahLst/>
            <a:cxnLst/>
            <a:rect l="l" t="t" r="r" b="b"/>
            <a:pathLst>
              <a:path w="6324600" h="685800">
                <a:moveTo>
                  <a:pt x="0" y="342899"/>
                </a:moveTo>
                <a:lnTo>
                  <a:pt x="41389" y="287281"/>
                </a:lnTo>
                <a:lnTo>
                  <a:pt x="91905" y="260499"/>
                </a:lnTo>
                <a:lnTo>
                  <a:pt x="161217" y="234519"/>
                </a:lnTo>
                <a:lnTo>
                  <a:pt x="248511" y="209430"/>
                </a:lnTo>
                <a:lnTo>
                  <a:pt x="352973" y="185320"/>
                </a:lnTo>
                <a:lnTo>
                  <a:pt x="473789" y="162277"/>
                </a:lnTo>
                <a:lnTo>
                  <a:pt x="610145" y="140390"/>
                </a:lnTo>
                <a:lnTo>
                  <a:pt x="761227" y="119746"/>
                </a:lnTo>
                <a:lnTo>
                  <a:pt x="926222" y="100435"/>
                </a:lnTo>
                <a:lnTo>
                  <a:pt x="1104315" y="82544"/>
                </a:lnTo>
                <a:lnTo>
                  <a:pt x="1294693" y="66161"/>
                </a:lnTo>
                <a:lnTo>
                  <a:pt x="1496542" y="51375"/>
                </a:lnTo>
                <a:lnTo>
                  <a:pt x="1709048" y="38275"/>
                </a:lnTo>
                <a:lnTo>
                  <a:pt x="1931397" y="26947"/>
                </a:lnTo>
                <a:lnTo>
                  <a:pt x="2162774" y="17481"/>
                </a:lnTo>
                <a:lnTo>
                  <a:pt x="2402368" y="9965"/>
                </a:lnTo>
                <a:lnTo>
                  <a:pt x="2649362" y="4488"/>
                </a:lnTo>
                <a:lnTo>
                  <a:pt x="2902944" y="1136"/>
                </a:lnTo>
                <a:lnTo>
                  <a:pt x="3162299" y="0"/>
                </a:lnTo>
                <a:lnTo>
                  <a:pt x="3421659" y="1136"/>
                </a:lnTo>
                <a:lnTo>
                  <a:pt x="3675244" y="4488"/>
                </a:lnTo>
                <a:lnTo>
                  <a:pt x="3922241" y="9965"/>
                </a:lnTo>
                <a:lnTo>
                  <a:pt x="4161836" y="17481"/>
                </a:lnTo>
                <a:lnTo>
                  <a:pt x="4393215" y="26947"/>
                </a:lnTo>
                <a:lnTo>
                  <a:pt x="4615564" y="38275"/>
                </a:lnTo>
                <a:lnTo>
                  <a:pt x="4828070" y="51375"/>
                </a:lnTo>
                <a:lnTo>
                  <a:pt x="5029919" y="66161"/>
                </a:lnTo>
                <a:lnTo>
                  <a:pt x="5220296" y="82544"/>
                </a:lnTo>
                <a:lnTo>
                  <a:pt x="5398388" y="100435"/>
                </a:lnTo>
                <a:lnTo>
                  <a:pt x="5563382" y="119746"/>
                </a:lnTo>
                <a:lnTo>
                  <a:pt x="5714463" y="140390"/>
                </a:lnTo>
                <a:lnTo>
                  <a:pt x="5850817" y="162277"/>
                </a:lnTo>
                <a:lnTo>
                  <a:pt x="5971632" y="185320"/>
                </a:lnTo>
                <a:lnTo>
                  <a:pt x="6076092" y="209430"/>
                </a:lnTo>
                <a:lnTo>
                  <a:pt x="6163385" y="234519"/>
                </a:lnTo>
                <a:lnTo>
                  <a:pt x="6232695" y="260499"/>
                </a:lnTo>
                <a:lnTo>
                  <a:pt x="6283211" y="287281"/>
                </a:lnTo>
                <a:lnTo>
                  <a:pt x="6314117" y="314777"/>
                </a:lnTo>
                <a:lnTo>
                  <a:pt x="6324599" y="342899"/>
                </a:lnTo>
                <a:lnTo>
                  <a:pt x="6314117" y="371026"/>
                </a:lnTo>
                <a:lnTo>
                  <a:pt x="6283211" y="398526"/>
                </a:lnTo>
                <a:lnTo>
                  <a:pt x="6232695" y="425310"/>
                </a:lnTo>
                <a:lnTo>
                  <a:pt x="6163385" y="451292"/>
                </a:lnTo>
                <a:lnTo>
                  <a:pt x="6076092" y="476382"/>
                </a:lnTo>
                <a:lnTo>
                  <a:pt x="5971632" y="500492"/>
                </a:lnTo>
                <a:lnTo>
                  <a:pt x="5850817" y="523535"/>
                </a:lnTo>
                <a:lnTo>
                  <a:pt x="5714463" y="545422"/>
                </a:lnTo>
                <a:lnTo>
                  <a:pt x="5563382" y="566065"/>
                </a:lnTo>
                <a:lnTo>
                  <a:pt x="5398388" y="585376"/>
                </a:lnTo>
                <a:lnTo>
                  <a:pt x="5220296" y="603265"/>
                </a:lnTo>
                <a:lnTo>
                  <a:pt x="5029919" y="619647"/>
                </a:lnTo>
                <a:lnTo>
                  <a:pt x="4828070" y="634431"/>
                </a:lnTo>
                <a:lnTo>
                  <a:pt x="4615564" y="647530"/>
                </a:lnTo>
                <a:lnTo>
                  <a:pt x="4393215" y="658856"/>
                </a:lnTo>
                <a:lnTo>
                  <a:pt x="4161836" y="668321"/>
                </a:lnTo>
                <a:lnTo>
                  <a:pt x="3922241" y="675835"/>
                </a:lnTo>
                <a:lnTo>
                  <a:pt x="3675244" y="681312"/>
                </a:lnTo>
                <a:lnTo>
                  <a:pt x="3421659" y="684663"/>
                </a:lnTo>
                <a:lnTo>
                  <a:pt x="3162299" y="685799"/>
                </a:lnTo>
                <a:lnTo>
                  <a:pt x="2902944" y="684663"/>
                </a:lnTo>
                <a:lnTo>
                  <a:pt x="2649362" y="681312"/>
                </a:lnTo>
                <a:lnTo>
                  <a:pt x="2402368" y="675835"/>
                </a:lnTo>
                <a:lnTo>
                  <a:pt x="2162774" y="668321"/>
                </a:lnTo>
                <a:lnTo>
                  <a:pt x="1931397" y="658856"/>
                </a:lnTo>
                <a:lnTo>
                  <a:pt x="1709048" y="647530"/>
                </a:lnTo>
                <a:lnTo>
                  <a:pt x="1496542" y="634431"/>
                </a:lnTo>
                <a:lnTo>
                  <a:pt x="1294693" y="619647"/>
                </a:lnTo>
                <a:lnTo>
                  <a:pt x="1104315" y="603265"/>
                </a:lnTo>
                <a:lnTo>
                  <a:pt x="926222" y="585376"/>
                </a:lnTo>
                <a:lnTo>
                  <a:pt x="761227" y="566065"/>
                </a:lnTo>
                <a:lnTo>
                  <a:pt x="610145" y="545422"/>
                </a:lnTo>
                <a:lnTo>
                  <a:pt x="473789" y="523535"/>
                </a:lnTo>
                <a:lnTo>
                  <a:pt x="352973" y="500492"/>
                </a:lnTo>
                <a:lnTo>
                  <a:pt x="248511" y="476382"/>
                </a:lnTo>
                <a:lnTo>
                  <a:pt x="161217" y="451292"/>
                </a:lnTo>
                <a:lnTo>
                  <a:pt x="91905" y="425310"/>
                </a:lnTo>
                <a:lnTo>
                  <a:pt x="41389" y="398526"/>
                </a:lnTo>
                <a:lnTo>
                  <a:pt x="10483" y="371026"/>
                </a:lnTo>
                <a:lnTo>
                  <a:pt x="0" y="34289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31245" y="3166137"/>
            <a:ext cx="4285213" cy="1039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78337" y="3199394"/>
            <a:ext cx="4191000" cy="0"/>
          </a:xfrm>
          <a:custGeom>
            <a:avLst/>
            <a:gdLst/>
            <a:ahLst/>
            <a:cxnLst/>
            <a:rect l="l" t="t" r="r" b="b"/>
            <a:pathLst>
              <a:path w="4191000">
                <a:moveTo>
                  <a:pt x="0" y="0"/>
                </a:moveTo>
                <a:lnTo>
                  <a:pt x="4190999" y="0"/>
                </a:lnTo>
              </a:path>
            </a:pathLst>
          </a:custGeom>
          <a:ln w="127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70817" y="3473711"/>
            <a:ext cx="4281068" cy="1039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116537" y="3504194"/>
            <a:ext cx="4191000" cy="0"/>
          </a:xfrm>
          <a:custGeom>
            <a:avLst/>
            <a:gdLst/>
            <a:ahLst/>
            <a:cxnLst/>
            <a:rect l="l" t="t" r="r" b="b"/>
            <a:pathLst>
              <a:path w="4191000">
                <a:moveTo>
                  <a:pt x="0" y="0"/>
                </a:moveTo>
                <a:lnTo>
                  <a:pt x="4190999" y="0"/>
                </a:lnTo>
              </a:path>
            </a:pathLst>
          </a:custGeom>
          <a:ln w="127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</a:t>
            </a:r>
            <a:r>
              <a:rPr spc="-30" dirty="0"/>
              <a:t>o</a:t>
            </a:r>
            <a:r>
              <a:rPr spc="-10" dirty="0"/>
              <a:t>l</a:t>
            </a:r>
            <a:r>
              <a:rPr spc="-30" dirty="0"/>
              <a:t>o</a:t>
            </a:r>
            <a:r>
              <a:rPr dirty="0"/>
              <a:t>r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30" dirty="0"/>
              <a:t>b</a:t>
            </a:r>
            <a:r>
              <a:rPr dirty="0"/>
              <a:t>y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30" dirty="0"/>
              <a:t>p</a:t>
            </a:r>
            <a:r>
              <a:rPr dirty="0"/>
              <a:t>a</a:t>
            </a:r>
            <a:r>
              <a:rPr spc="-10" dirty="0"/>
              <a:t>i</a:t>
            </a:r>
            <a:r>
              <a:rPr dirty="0"/>
              <a:t>r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30" dirty="0"/>
              <a:t>o</a:t>
            </a:r>
            <a:r>
              <a:rPr dirty="0"/>
              <a:t>r</a:t>
            </a:r>
            <a:r>
              <a:rPr spc="-10" dirty="0"/>
              <a:t>i</a:t>
            </a:r>
            <a:r>
              <a:rPr dirty="0"/>
              <a:t>e</a:t>
            </a:r>
            <a:r>
              <a:rPr spc="-30" dirty="0"/>
              <a:t>n</a:t>
            </a:r>
            <a:r>
              <a:rPr dirty="0"/>
              <a:t>ta</a:t>
            </a:r>
            <a:r>
              <a:rPr spc="-15" dirty="0"/>
              <a:t>ti</a:t>
            </a:r>
            <a:r>
              <a:rPr spc="-30" dirty="0"/>
              <a:t>o</a:t>
            </a:r>
            <a:r>
              <a:rPr spc="-25" dirty="0"/>
              <a:t>n</a:t>
            </a:r>
          </a:p>
        </p:txBody>
      </p:sp>
      <p:sp>
        <p:nvSpPr>
          <p:cNvPr id="3" name="object 3"/>
          <p:cNvSpPr/>
          <p:nvPr/>
        </p:nvSpPr>
        <p:spPr>
          <a:xfrm>
            <a:off x="1678143" y="1891277"/>
            <a:ext cx="6705593" cy="42799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Inversion</a:t>
            </a:r>
          </a:p>
        </p:txBody>
      </p:sp>
      <p:sp>
        <p:nvSpPr>
          <p:cNvPr id="3" name="object 3"/>
          <p:cNvSpPr/>
          <p:nvPr/>
        </p:nvSpPr>
        <p:spPr>
          <a:xfrm>
            <a:off x="1106643" y="1383283"/>
            <a:ext cx="7864473" cy="5562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6937" y="1218986"/>
            <a:ext cx="685800" cy="0"/>
          </a:xfrm>
          <a:custGeom>
            <a:avLst/>
            <a:gdLst/>
            <a:ahLst/>
            <a:cxnLst/>
            <a:rect l="l" t="t" r="r" b="b"/>
            <a:pathLst>
              <a:path w="685800">
                <a:moveTo>
                  <a:pt x="0" y="0"/>
                </a:moveTo>
                <a:lnTo>
                  <a:pt x="685799" y="0"/>
                </a:lnTo>
              </a:path>
            </a:pathLst>
          </a:custGeom>
          <a:ln w="19049">
            <a:solidFill>
              <a:srgbClr val="417C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5334" y="1218986"/>
            <a:ext cx="3199130" cy="0"/>
          </a:xfrm>
          <a:custGeom>
            <a:avLst/>
            <a:gdLst/>
            <a:ahLst/>
            <a:cxnLst/>
            <a:rect l="l" t="t" r="r" b="b"/>
            <a:pathLst>
              <a:path w="3199129">
                <a:moveTo>
                  <a:pt x="0" y="0"/>
                </a:moveTo>
                <a:lnTo>
                  <a:pt x="3198802" y="0"/>
                </a:lnTo>
              </a:path>
            </a:pathLst>
          </a:custGeom>
          <a:ln w="19049">
            <a:solidFill>
              <a:srgbClr val="417C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8937" y="560969"/>
            <a:ext cx="1428749" cy="885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Inversion</a:t>
            </a:r>
          </a:p>
        </p:txBody>
      </p:sp>
      <p:sp>
        <p:nvSpPr>
          <p:cNvPr id="7" name="object 7"/>
          <p:cNvSpPr/>
          <p:nvPr/>
        </p:nvSpPr>
        <p:spPr>
          <a:xfrm>
            <a:off x="1106643" y="1383283"/>
            <a:ext cx="7864473" cy="55625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13617" y="1856865"/>
            <a:ext cx="1633450" cy="14090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27164" y="1903994"/>
            <a:ext cx="1256665" cy="1035050"/>
          </a:xfrm>
          <a:custGeom>
            <a:avLst/>
            <a:gdLst/>
            <a:ahLst/>
            <a:cxnLst/>
            <a:rect l="l" t="t" r="r" b="b"/>
            <a:pathLst>
              <a:path w="1256664" h="1035050">
                <a:moveTo>
                  <a:pt x="1256172" y="0"/>
                </a:moveTo>
                <a:lnTo>
                  <a:pt x="0" y="1034491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87937" y="2815071"/>
            <a:ext cx="166370" cy="156210"/>
          </a:xfrm>
          <a:custGeom>
            <a:avLst/>
            <a:gdLst/>
            <a:ahLst/>
            <a:cxnLst/>
            <a:rect l="l" t="t" r="r" b="b"/>
            <a:pathLst>
              <a:path w="166370" h="156210">
                <a:moveTo>
                  <a:pt x="69220" y="0"/>
                </a:moveTo>
                <a:lnTo>
                  <a:pt x="0" y="155722"/>
                </a:lnTo>
                <a:lnTo>
                  <a:pt x="166085" y="117652"/>
                </a:lnTo>
                <a:lnTo>
                  <a:pt x="692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58551" y="1856865"/>
            <a:ext cx="1932709" cy="14090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16737" y="1903994"/>
            <a:ext cx="1558290" cy="1038860"/>
          </a:xfrm>
          <a:custGeom>
            <a:avLst/>
            <a:gdLst/>
            <a:ahLst/>
            <a:cxnLst/>
            <a:rect l="l" t="t" r="r" b="b"/>
            <a:pathLst>
              <a:path w="1558290" h="1038860">
                <a:moveTo>
                  <a:pt x="0" y="0"/>
                </a:moveTo>
                <a:lnTo>
                  <a:pt x="1557924" y="1038605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864" y="2822844"/>
            <a:ext cx="169545" cy="147955"/>
          </a:xfrm>
          <a:custGeom>
            <a:avLst/>
            <a:gdLst/>
            <a:ahLst/>
            <a:cxnLst/>
            <a:rect l="l" t="t" r="r" b="b"/>
            <a:pathLst>
              <a:path w="169545" h="147955">
                <a:moveTo>
                  <a:pt x="84551" y="0"/>
                </a:moveTo>
                <a:lnTo>
                  <a:pt x="0" y="126796"/>
                </a:lnTo>
                <a:lnTo>
                  <a:pt x="169072" y="147949"/>
                </a:lnTo>
                <a:lnTo>
                  <a:pt x="845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64137" y="1065772"/>
            <a:ext cx="3352800" cy="831215"/>
          </a:xfrm>
          <a:custGeom>
            <a:avLst/>
            <a:gdLst/>
            <a:ahLst/>
            <a:cxnLst/>
            <a:rect l="l" t="t" r="r" b="b"/>
            <a:pathLst>
              <a:path w="3352800" h="831214">
                <a:moveTo>
                  <a:pt x="0" y="830997"/>
                </a:moveTo>
                <a:lnTo>
                  <a:pt x="3352799" y="830997"/>
                </a:lnTo>
                <a:lnTo>
                  <a:pt x="33527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64137" y="1065772"/>
            <a:ext cx="3352800" cy="831215"/>
          </a:xfrm>
          <a:custGeom>
            <a:avLst/>
            <a:gdLst/>
            <a:ahLst/>
            <a:cxnLst/>
            <a:rect l="l" t="t" r="r" b="b"/>
            <a:pathLst>
              <a:path w="3352800" h="831214">
                <a:moveTo>
                  <a:pt x="0" y="830997"/>
                </a:moveTo>
                <a:lnTo>
                  <a:pt x="3352799" y="830997"/>
                </a:lnTo>
                <a:lnTo>
                  <a:pt x="33527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042883" y="1156614"/>
            <a:ext cx="3025140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00"/>
              </a:lnSpc>
            </a:pPr>
            <a:r>
              <a:rPr sz="2400" dirty="0">
                <a:latin typeface="Arial"/>
                <a:cs typeface="Arial"/>
              </a:rPr>
              <a:t>No</a:t>
            </a:r>
            <a:r>
              <a:rPr sz="2400" spc="-10" dirty="0">
                <a:latin typeface="Arial"/>
                <a:cs typeface="Arial"/>
              </a:rPr>
              <a:t>te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drop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coverage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breakpoin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29751" y="2866872"/>
            <a:ext cx="116378" cy="30632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87937" y="2894594"/>
            <a:ext cx="0" cy="2971800"/>
          </a:xfrm>
          <a:custGeom>
            <a:avLst/>
            <a:gdLst/>
            <a:ahLst/>
            <a:cxnLst/>
            <a:rect l="l" t="t" r="r" b="b"/>
            <a:pathLst>
              <a:path h="2971800">
                <a:moveTo>
                  <a:pt x="0" y="0"/>
                </a:moveTo>
                <a:lnTo>
                  <a:pt x="0" y="2971793"/>
                </a:lnTo>
              </a:path>
            </a:pathLst>
          </a:custGeom>
          <a:ln w="253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33579" y="2866872"/>
            <a:ext cx="116378" cy="3063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93137" y="2894594"/>
            <a:ext cx="0" cy="2971800"/>
          </a:xfrm>
          <a:custGeom>
            <a:avLst/>
            <a:gdLst/>
            <a:ahLst/>
            <a:cxnLst/>
            <a:rect l="l" t="t" r="r" b="b"/>
            <a:pathLst>
              <a:path h="2971800">
                <a:moveTo>
                  <a:pt x="0" y="0"/>
                </a:moveTo>
                <a:lnTo>
                  <a:pt x="0" y="2971793"/>
                </a:lnTo>
              </a:path>
            </a:pathLst>
          </a:custGeom>
          <a:ln w="253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943" y="456188"/>
            <a:ext cx="9143993" cy="68579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96019" y="2413833"/>
            <a:ext cx="698269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40337" y="2665994"/>
            <a:ext cx="330835" cy="1905"/>
          </a:xfrm>
          <a:custGeom>
            <a:avLst/>
            <a:gdLst/>
            <a:ahLst/>
            <a:cxnLst/>
            <a:rect l="l" t="t" r="r" b="b"/>
            <a:pathLst>
              <a:path w="330835" h="1905">
                <a:moveTo>
                  <a:pt x="0" y="0"/>
                </a:moveTo>
                <a:lnTo>
                  <a:pt x="330220" y="1371"/>
                </a:lnTo>
              </a:path>
            </a:pathLst>
          </a:custGeom>
          <a:ln w="50800">
            <a:solidFill>
              <a:srgbClr val="00A5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68632" y="2590739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640" y="0"/>
                </a:moveTo>
                <a:lnTo>
                  <a:pt x="0" y="152399"/>
                </a:lnTo>
                <a:lnTo>
                  <a:pt x="152704" y="76840"/>
                </a:lnTo>
                <a:lnTo>
                  <a:pt x="640" y="0"/>
                </a:lnTo>
                <a:close/>
              </a:path>
            </a:pathLst>
          </a:custGeom>
          <a:solidFill>
            <a:srgbClr val="00A5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81819" y="2413833"/>
            <a:ext cx="698269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26137" y="2665994"/>
            <a:ext cx="330835" cy="1905"/>
          </a:xfrm>
          <a:custGeom>
            <a:avLst/>
            <a:gdLst/>
            <a:ahLst/>
            <a:cxnLst/>
            <a:rect l="l" t="t" r="r" b="b"/>
            <a:pathLst>
              <a:path w="330835" h="1905">
                <a:moveTo>
                  <a:pt x="0" y="0"/>
                </a:moveTo>
                <a:lnTo>
                  <a:pt x="330220" y="1371"/>
                </a:lnTo>
              </a:path>
            </a:pathLst>
          </a:custGeom>
          <a:ln w="50800">
            <a:solidFill>
              <a:srgbClr val="00A5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54432" y="2590739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640" y="0"/>
                </a:moveTo>
                <a:lnTo>
                  <a:pt x="0" y="152399"/>
                </a:lnTo>
                <a:lnTo>
                  <a:pt x="152704" y="76840"/>
                </a:lnTo>
                <a:lnTo>
                  <a:pt x="640" y="0"/>
                </a:lnTo>
                <a:close/>
              </a:path>
            </a:pathLst>
          </a:custGeom>
          <a:solidFill>
            <a:srgbClr val="00A5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03045" y="2413833"/>
            <a:ext cx="702426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50137" y="2665994"/>
            <a:ext cx="330835" cy="1905"/>
          </a:xfrm>
          <a:custGeom>
            <a:avLst/>
            <a:gdLst/>
            <a:ahLst/>
            <a:cxnLst/>
            <a:rect l="l" t="t" r="r" b="b"/>
            <a:pathLst>
              <a:path w="330834" h="1905">
                <a:moveTo>
                  <a:pt x="0" y="0"/>
                </a:moveTo>
                <a:lnTo>
                  <a:pt x="330220" y="1371"/>
                </a:lnTo>
              </a:path>
            </a:pathLst>
          </a:custGeom>
          <a:ln w="50800">
            <a:solidFill>
              <a:srgbClr val="00A5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78432" y="2590739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4" h="152400">
                <a:moveTo>
                  <a:pt x="640" y="0"/>
                </a:moveTo>
                <a:lnTo>
                  <a:pt x="0" y="152399"/>
                </a:lnTo>
                <a:lnTo>
                  <a:pt x="152704" y="76840"/>
                </a:lnTo>
                <a:lnTo>
                  <a:pt x="640" y="0"/>
                </a:lnTo>
                <a:close/>
              </a:path>
            </a:pathLst>
          </a:custGeom>
          <a:solidFill>
            <a:srgbClr val="00A5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489045" y="2413833"/>
            <a:ext cx="702426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36137" y="2665994"/>
            <a:ext cx="330835" cy="1905"/>
          </a:xfrm>
          <a:custGeom>
            <a:avLst/>
            <a:gdLst/>
            <a:ahLst/>
            <a:cxnLst/>
            <a:rect l="l" t="t" r="r" b="b"/>
            <a:pathLst>
              <a:path w="330834" h="1905">
                <a:moveTo>
                  <a:pt x="0" y="0"/>
                </a:moveTo>
                <a:lnTo>
                  <a:pt x="330220" y="1371"/>
                </a:lnTo>
              </a:path>
            </a:pathLst>
          </a:custGeom>
          <a:ln w="50800">
            <a:solidFill>
              <a:srgbClr val="00A5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64432" y="2590739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4" h="152400">
                <a:moveTo>
                  <a:pt x="640" y="0"/>
                </a:moveTo>
                <a:lnTo>
                  <a:pt x="0" y="152399"/>
                </a:lnTo>
                <a:lnTo>
                  <a:pt x="152704" y="76840"/>
                </a:lnTo>
                <a:lnTo>
                  <a:pt x="640" y="0"/>
                </a:lnTo>
                <a:close/>
              </a:path>
            </a:pathLst>
          </a:custGeom>
          <a:solidFill>
            <a:srgbClr val="00A5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74645" y="2409687"/>
            <a:ext cx="702426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01147" y="2666177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5">
                <a:moveTo>
                  <a:pt x="330189" y="1402"/>
                </a:moveTo>
                <a:lnTo>
                  <a:pt x="0" y="0"/>
                </a:lnTo>
              </a:path>
            </a:pathLst>
          </a:custGeom>
          <a:ln w="50800">
            <a:solidFill>
              <a:srgbClr val="00A5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50337" y="259040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4" h="152400">
                <a:moveTo>
                  <a:pt x="152735" y="0"/>
                </a:moveTo>
                <a:lnTo>
                  <a:pt x="0" y="75590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0A5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60245" y="2409687"/>
            <a:ext cx="702426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86747" y="2666177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5">
                <a:moveTo>
                  <a:pt x="330189" y="1402"/>
                </a:moveTo>
                <a:lnTo>
                  <a:pt x="0" y="0"/>
                </a:lnTo>
              </a:path>
            </a:pathLst>
          </a:custGeom>
          <a:ln w="50800">
            <a:solidFill>
              <a:srgbClr val="00A5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935937" y="259040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4" h="152400">
                <a:moveTo>
                  <a:pt x="152735" y="0"/>
                </a:moveTo>
                <a:lnTo>
                  <a:pt x="0" y="75590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0A5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47911" y="2638268"/>
            <a:ext cx="486293" cy="1787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01937" y="2665994"/>
            <a:ext cx="381000" cy="76200"/>
          </a:xfrm>
          <a:custGeom>
            <a:avLst/>
            <a:gdLst/>
            <a:ahLst/>
            <a:cxnLst/>
            <a:rect l="l" t="t" r="r" b="b"/>
            <a:pathLst>
              <a:path w="381000" h="76200">
                <a:moveTo>
                  <a:pt x="0" y="76199"/>
                </a:moveTo>
                <a:lnTo>
                  <a:pt x="380999" y="76199"/>
                </a:lnTo>
                <a:lnTo>
                  <a:pt x="380999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solidFill>
            <a:srgbClr val="00A5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01937" y="2665994"/>
            <a:ext cx="381000" cy="76200"/>
          </a:xfrm>
          <a:custGeom>
            <a:avLst/>
            <a:gdLst/>
            <a:ahLst/>
            <a:cxnLst/>
            <a:rect l="l" t="t" r="r" b="b"/>
            <a:pathLst>
              <a:path w="381000" h="76200">
                <a:moveTo>
                  <a:pt x="0" y="76199"/>
                </a:moveTo>
                <a:lnTo>
                  <a:pt x="380999" y="76199"/>
                </a:lnTo>
                <a:lnTo>
                  <a:pt x="380999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12682" y="2638268"/>
            <a:ext cx="486293" cy="1787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63937" y="2665994"/>
            <a:ext cx="381000" cy="76200"/>
          </a:xfrm>
          <a:custGeom>
            <a:avLst/>
            <a:gdLst/>
            <a:ahLst/>
            <a:cxnLst/>
            <a:rect l="l" t="t" r="r" b="b"/>
            <a:pathLst>
              <a:path w="381000" h="76200">
                <a:moveTo>
                  <a:pt x="0" y="76199"/>
                </a:moveTo>
                <a:lnTo>
                  <a:pt x="380999" y="76199"/>
                </a:lnTo>
                <a:lnTo>
                  <a:pt x="380999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solidFill>
            <a:srgbClr val="00A5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363937" y="2665994"/>
            <a:ext cx="381000" cy="76200"/>
          </a:xfrm>
          <a:custGeom>
            <a:avLst/>
            <a:gdLst/>
            <a:ahLst/>
            <a:cxnLst/>
            <a:rect l="l" t="t" r="r" b="b"/>
            <a:pathLst>
              <a:path w="381000" h="76200">
                <a:moveTo>
                  <a:pt x="0" y="76199"/>
                </a:moveTo>
                <a:lnTo>
                  <a:pt x="380999" y="76199"/>
                </a:lnTo>
                <a:lnTo>
                  <a:pt x="380999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67419" y="3020659"/>
            <a:ext cx="698269" cy="5486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91147" y="3275777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330189" y="1402"/>
                </a:moveTo>
                <a:lnTo>
                  <a:pt x="0" y="0"/>
                </a:lnTo>
              </a:path>
            </a:pathLst>
          </a:custGeom>
          <a:ln w="50800">
            <a:solidFill>
              <a:srgbClr val="021D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40337" y="320000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152735" y="0"/>
                </a:moveTo>
                <a:lnTo>
                  <a:pt x="0" y="75590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21D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53219" y="3020659"/>
            <a:ext cx="698269" cy="5486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776947" y="3275777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330189" y="1402"/>
                </a:moveTo>
                <a:lnTo>
                  <a:pt x="0" y="0"/>
                </a:lnTo>
              </a:path>
            </a:pathLst>
          </a:custGeom>
          <a:ln w="50800">
            <a:solidFill>
              <a:srgbClr val="021D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726137" y="320000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152735" y="0"/>
                </a:moveTo>
                <a:lnTo>
                  <a:pt x="0" y="75590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21D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74445" y="3020659"/>
            <a:ext cx="702426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300947" y="3275777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330189" y="1402"/>
                </a:moveTo>
                <a:lnTo>
                  <a:pt x="0" y="0"/>
                </a:lnTo>
              </a:path>
            </a:pathLst>
          </a:custGeom>
          <a:ln w="50800">
            <a:solidFill>
              <a:srgbClr val="021D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250137" y="320000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152735" y="0"/>
                </a:moveTo>
                <a:lnTo>
                  <a:pt x="0" y="75590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21D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260445" y="3020659"/>
            <a:ext cx="702426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586947" y="3275777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330189" y="1402"/>
                </a:moveTo>
                <a:lnTo>
                  <a:pt x="0" y="0"/>
                </a:lnTo>
              </a:path>
            </a:pathLst>
          </a:custGeom>
          <a:ln w="50800">
            <a:solidFill>
              <a:srgbClr val="021D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536137" y="320000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4" h="152400">
                <a:moveTo>
                  <a:pt x="152735" y="0"/>
                </a:moveTo>
                <a:lnTo>
                  <a:pt x="0" y="75590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21D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888845" y="3020659"/>
            <a:ext cx="702426" cy="5486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35937" y="3275777"/>
            <a:ext cx="330835" cy="1905"/>
          </a:xfrm>
          <a:custGeom>
            <a:avLst/>
            <a:gdLst/>
            <a:ahLst/>
            <a:cxnLst/>
            <a:rect l="l" t="t" r="r" b="b"/>
            <a:pathLst>
              <a:path w="330834" h="1904">
                <a:moveTo>
                  <a:pt x="0" y="1402"/>
                </a:moveTo>
                <a:lnTo>
                  <a:pt x="330220" y="0"/>
                </a:lnTo>
              </a:path>
            </a:pathLst>
          </a:custGeom>
          <a:ln w="50800">
            <a:solidFill>
              <a:srgbClr val="021D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164232" y="320000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4" h="152400">
                <a:moveTo>
                  <a:pt x="0" y="0"/>
                </a:moveTo>
                <a:lnTo>
                  <a:pt x="640" y="152399"/>
                </a:lnTo>
                <a:lnTo>
                  <a:pt x="152704" y="75590"/>
                </a:lnTo>
                <a:lnTo>
                  <a:pt x="0" y="0"/>
                </a:lnTo>
                <a:close/>
              </a:path>
            </a:pathLst>
          </a:custGeom>
          <a:solidFill>
            <a:srgbClr val="021D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03245" y="3020659"/>
            <a:ext cx="702426" cy="5486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50337" y="3275777"/>
            <a:ext cx="330835" cy="1905"/>
          </a:xfrm>
          <a:custGeom>
            <a:avLst/>
            <a:gdLst/>
            <a:ahLst/>
            <a:cxnLst/>
            <a:rect l="l" t="t" r="r" b="b"/>
            <a:pathLst>
              <a:path w="330834" h="1904">
                <a:moveTo>
                  <a:pt x="0" y="1402"/>
                </a:moveTo>
                <a:lnTo>
                  <a:pt x="330220" y="0"/>
                </a:lnTo>
              </a:path>
            </a:pathLst>
          </a:custGeom>
          <a:ln w="50800">
            <a:solidFill>
              <a:srgbClr val="021D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078632" y="320000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4" h="152400">
                <a:moveTo>
                  <a:pt x="0" y="0"/>
                </a:moveTo>
                <a:lnTo>
                  <a:pt x="640" y="152399"/>
                </a:lnTo>
                <a:lnTo>
                  <a:pt x="152704" y="75590"/>
                </a:lnTo>
                <a:lnTo>
                  <a:pt x="0" y="0"/>
                </a:lnTo>
                <a:close/>
              </a:path>
            </a:pathLst>
          </a:custGeom>
          <a:solidFill>
            <a:srgbClr val="021D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47911" y="3245114"/>
            <a:ext cx="486293" cy="1828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01937" y="3275594"/>
            <a:ext cx="381000" cy="76200"/>
          </a:xfrm>
          <a:custGeom>
            <a:avLst/>
            <a:gdLst/>
            <a:ahLst/>
            <a:cxnLst/>
            <a:rect l="l" t="t" r="r" b="b"/>
            <a:pathLst>
              <a:path w="381000" h="76200">
                <a:moveTo>
                  <a:pt x="0" y="76199"/>
                </a:moveTo>
                <a:lnTo>
                  <a:pt x="380999" y="76199"/>
                </a:lnTo>
                <a:lnTo>
                  <a:pt x="380999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solidFill>
            <a:srgbClr val="021D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01937" y="3275594"/>
            <a:ext cx="381000" cy="76200"/>
          </a:xfrm>
          <a:custGeom>
            <a:avLst/>
            <a:gdLst/>
            <a:ahLst/>
            <a:cxnLst/>
            <a:rect l="l" t="t" r="r" b="b"/>
            <a:pathLst>
              <a:path w="381000" h="76200">
                <a:moveTo>
                  <a:pt x="0" y="76199"/>
                </a:moveTo>
                <a:lnTo>
                  <a:pt x="380999" y="76199"/>
                </a:lnTo>
                <a:lnTo>
                  <a:pt x="380999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312682" y="3245114"/>
            <a:ext cx="486293" cy="1828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363937" y="3275594"/>
            <a:ext cx="381000" cy="76200"/>
          </a:xfrm>
          <a:custGeom>
            <a:avLst/>
            <a:gdLst/>
            <a:ahLst/>
            <a:cxnLst/>
            <a:rect l="l" t="t" r="r" b="b"/>
            <a:pathLst>
              <a:path w="381000" h="76200">
                <a:moveTo>
                  <a:pt x="0" y="76199"/>
                </a:moveTo>
                <a:lnTo>
                  <a:pt x="380999" y="76199"/>
                </a:lnTo>
                <a:lnTo>
                  <a:pt x="380999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solidFill>
            <a:srgbClr val="021D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363937" y="3275594"/>
            <a:ext cx="381000" cy="76200"/>
          </a:xfrm>
          <a:custGeom>
            <a:avLst/>
            <a:gdLst/>
            <a:ahLst/>
            <a:cxnLst/>
            <a:rect l="l" t="t" r="r" b="b"/>
            <a:pathLst>
              <a:path w="381000" h="76200">
                <a:moveTo>
                  <a:pt x="0" y="76199"/>
                </a:moveTo>
                <a:lnTo>
                  <a:pt x="380999" y="76199"/>
                </a:lnTo>
                <a:lnTo>
                  <a:pt x="380999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47911" y="3856096"/>
            <a:ext cx="486293" cy="1787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01937" y="3885194"/>
            <a:ext cx="381000" cy="76200"/>
          </a:xfrm>
          <a:custGeom>
            <a:avLst/>
            <a:gdLst/>
            <a:ahLst/>
            <a:cxnLst/>
            <a:rect l="l" t="t" r="r" b="b"/>
            <a:pathLst>
              <a:path w="381000" h="76200">
                <a:moveTo>
                  <a:pt x="0" y="76199"/>
                </a:moveTo>
                <a:lnTo>
                  <a:pt x="380999" y="76199"/>
                </a:lnTo>
                <a:lnTo>
                  <a:pt x="380999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solidFill>
            <a:srgbClr val="00A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01937" y="3885194"/>
            <a:ext cx="381000" cy="76200"/>
          </a:xfrm>
          <a:custGeom>
            <a:avLst/>
            <a:gdLst/>
            <a:ahLst/>
            <a:cxnLst/>
            <a:rect l="l" t="t" r="r" b="b"/>
            <a:pathLst>
              <a:path w="381000" h="76200">
                <a:moveTo>
                  <a:pt x="0" y="76199"/>
                </a:moveTo>
                <a:lnTo>
                  <a:pt x="380999" y="76199"/>
                </a:lnTo>
                <a:lnTo>
                  <a:pt x="380999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312682" y="3856096"/>
            <a:ext cx="486293" cy="1787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363937" y="3885194"/>
            <a:ext cx="381000" cy="76200"/>
          </a:xfrm>
          <a:custGeom>
            <a:avLst/>
            <a:gdLst/>
            <a:ahLst/>
            <a:cxnLst/>
            <a:rect l="l" t="t" r="r" b="b"/>
            <a:pathLst>
              <a:path w="381000" h="76200">
                <a:moveTo>
                  <a:pt x="0" y="76199"/>
                </a:moveTo>
                <a:lnTo>
                  <a:pt x="380999" y="76199"/>
                </a:lnTo>
                <a:lnTo>
                  <a:pt x="380999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solidFill>
            <a:srgbClr val="00A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363937" y="3885194"/>
            <a:ext cx="381000" cy="76200"/>
          </a:xfrm>
          <a:custGeom>
            <a:avLst/>
            <a:gdLst/>
            <a:ahLst/>
            <a:cxnLst/>
            <a:rect l="l" t="t" r="r" b="b"/>
            <a:pathLst>
              <a:path w="381000" h="76200">
                <a:moveTo>
                  <a:pt x="0" y="76199"/>
                </a:moveTo>
                <a:lnTo>
                  <a:pt x="380999" y="76199"/>
                </a:lnTo>
                <a:lnTo>
                  <a:pt x="380999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767419" y="3631631"/>
            <a:ext cx="698269" cy="54863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091147" y="3885377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330189" y="1402"/>
                </a:moveTo>
                <a:lnTo>
                  <a:pt x="0" y="0"/>
                </a:lnTo>
              </a:path>
            </a:pathLst>
          </a:custGeom>
          <a:ln w="50800">
            <a:solidFill>
              <a:srgbClr val="00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040337" y="380960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152735" y="0"/>
                </a:moveTo>
                <a:lnTo>
                  <a:pt x="0" y="75590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0A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974445" y="3631631"/>
            <a:ext cx="702426" cy="54863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00947" y="3885377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330189" y="1402"/>
                </a:moveTo>
                <a:lnTo>
                  <a:pt x="0" y="0"/>
                </a:lnTo>
              </a:path>
            </a:pathLst>
          </a:custGeom>
          <a:ln w="50800">
            <a:solidFill>
              <a:srgbClr val="00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250137" y="380960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152735" y="0"/>
                </a:moveTo>
                <a:lnTo>
                  <a:pt x="0" y="75590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0A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660245" y="3631631"/>
            <a:ext cx="702426" cy="54863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986747" y="3885377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330189" y="1402"/>
                </a:moveTo>
                <a:lnTo>
                  <a:pt x="0" y="0"/>
                </a:lnTo>
              </a:path>
            </a:pathLst>
          </a:custGeom>
          <a:ln w="50800">
            <a:solidFill>
              <a:srgbClr val="00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935937" y="380960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4" h="152400">
                <a:moveTo>
                  <a:pt x="152735" y="0"/>
                </a:moveTo>
                <a:lnTo>
                  <a:pt x="0" y="75590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0A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681819" y="3631631"/>
            <a:ext cx="698269" cy="54863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726137" y="3885377"/>
            <a:ext cx="330835" cy="1905"/>
          </a:xfrm>
          <a:custGeom>
            <a:avLst/>
            <a:gdLst/>
            <a:ahLst/>
            <a:cxnLst/>
            <a:rect l="l" t="t" r="r" b="b"/>
            <a:pathLst>
              <a:path w="330835" h="1904">
                <a:moveTo>
                  <a:pt x="0" y="1402"/>
                </a:moveTo>
                <a:lnTo>
                  <a:pt x="330220" y="0"/>
                </a:lnTo>
              </a:path>
            </a:pathLst>
          </a:custGeom>
          <a:ln w="50800">
            <a:solidFill>
              <a:srgbClr val="00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954432" y="380960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0" y="0"/>
                </a:moveTo>
                <a:lnTo>
                  <a:pt x="640" y="152399"/>
                </a:lnTo>
                <a:lnTo>
                  <a:pt x="152704" y="75590"/>
                </a:lnTo>
                <a:lnTo>
                  <a:pt x="0" y="0"/>
                </a:lnTo>
                <a:close/>
              </a:path>
            </a:pathLst>
          </a:custGeom>
          <a:solidFill>
            <a:srgbClr val="00A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03245" y="3631631"/>
            <a:ext cx="702426" cy="548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50337" y="3885377"/>
            <a:ext cx="330835" cy="1905"/>
          </a:xfrm>
          <a:custGeom>
            <a:avLst/>
            <a:gdLst/>
            <a:ahLst/>
            <a:cxnLst/>
            <a:rect l="l" t="t" r="r" b="b"/>
            <a:pathLst>
              <a:path w="330834" h="1904">
                <a:moveTo>
                  <a:pt x="0" y="1402"/>
                </a:moveTo>
                <a:lnTo>
                  <a:pt x="330220" y="0"/>
                </a:lnTo>
              </a:path>
            </a:pathLst>
          </a:custGeom>
          <a:ln w="50800">
            <a:solidFill>
              <a:srgbClr val="00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078632" y="380960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4" h="152400">
                <a:moveTo>
                  <a:pt x="0" y="0"/>
                </a:moveTo>
                <a:lnTo>
                  <a:pt x="640" y="152399"/>
                </a:lnTo>
                <a:lnTo>
                  <a:pt x="152704" y="75590"/>
                </a:lnTo>
                <a:lnTo>
                  <a:pt x="0" y="0"/>
                </a:lnTo>
                <a:close/>
              </a:path>
            </a:pathLst>
          </a:custGeom>
          <a:solidFill>
            <a:srgbClr val="00A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489045" y="3631631"/>
            <a:ext cx="702426" cy="548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536137" y="3885377"/>
            <a:ext cx="330835" cy="1905"/>
          </a:xfrm>
          <a:custGeom>
            <a:avLst/>
            <a:gdLst/>
            <a:ahLst/>
            <a:cxnLst/>
            <a:rect l="l" t="t" r="r" b="b"/>
            <a:pathLst>
              <a:path w="330834" h="1904">
                <a:moveTo>
                  <a:pt x="0" y="1402"/>
                </a:moveTo>
                <a:lnTo>
                  <a:pt x="330220" y="0"/>
                </a:lnTo>
              </a:path>
            </a:pathLst>
          </a:custGeom>
          <a:ln w="50800">
            <a:solidFill>
              <a:srgbClr val="00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764432" y="380960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4" h="152400">
                <a:moveTo>
                  <a:pt x="0" y="0"/>
                </a:moveTo>
                <a:lnTo>
                  <a:pt x="640" y="152399"/>
                </a:lnTo>
                <a:lnTo>
                  <a:pt x="152704" y="75590"/>
                </a:lnTo>
                <a:lnTo>
                  <a:pt x="0" y="0"/>
                </a:lnTo>
                <a:close/>
              </a:path>
            </a:pathLst>
          </a:custGeom>
          <a:solidFill>
            <a:srgbClr val="00A3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/>
              <a:t>RNA</a:t>
            </a:r>
            <a:r>
              <a:rPr sz="3200" spc="-5" dirty="0"/>
              <a:t>-</a:t>
            </a:r>
            <a:r>
              <a:rPr sz="3200" dirty="0"/>
              <a:t>Se</a:t>
            </a:r>
            <a:r>
              <a:rPr sz="3200" spc="-20" dirty="0"/>
              <a:t>q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375881" y="2614051"/>
            <a:ext cx="7207250" cy="207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Arial"/>
                <a:cs typeface="Arial"/>
              </a:rPr>
              <a:t>Examine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issue-speci</a:t>
            </a:r>
            <a:r>
              <a:rPr sz="2800" spc="-10" dirty="0">
                <a:latin typeface="Arial"/>
                <a:cs typeface="Arial"/>
              </a:rPr>
              <a:t>f</a:t>
            </a:r>
            <a:r>
              <a:rPr sz="2800" dirty="0">
                <a:latin typeface="Arial"/>
                <a:cs typeface="Arial"/>
              </a:rPr>
              <a:t>ic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al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erna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ive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splicing</a:t>
            </a:r>
            <a:r>
              <a:rPr sz="2800" spc="-10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1402715" algn="l"/>
              </a:tabLst>
            </a:pPr>
            <a:r>
              <a:rPr sz="2800" spc="-5" dirty="0">
                <a:latin typeface="Arial"/>
                <a:cs typeface="Arial"/>
              </a:rPr>
              <a:t>Data</a:t>
            </a:r>
            <a:r>
              <a:rPr sz="2800" dirty="0">
                <a:latin typeface="Arial"/>
                <a:cs typeface="Arial"/>
              </a:rPr>
              <a:t>: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10" dirty="0">
                <a:latin typeface="Arial"/>
                <a:cs typeface="Arial"/>
              </a:rPr>
              <a:t>I</a:t>
            </a:r>
            <a:r>
              <a:rPr sz="2800" dirty="0">
                <a:latin typeface="Arial"/>
                <a:cs typeface="Arial"/>
              </a:rPr>
              <a:t>llumina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BodyMap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2.0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3250">
              <a:latin typeface="Times New Roman"/>
              <a:cs typeface="Times New Roman"/>
            </a:endParaRPr>
          </a:p>
          <a:p>
            <a:pPr marL="591185">
              <a:lnSpc>
                <a:spcPct val="100000"/>
              </a:lnSpc>
            </a:pPr>
            <a:r>
              <a:rPr sz="2400" spc="-15" dirty="0">
                <a:latin typeface="Arial"/>
                <a:cs typeface="Arial"/>
                <a:hlinkClick r:id="rId3"/>
              </a:rPr>
              <a:t>http:/</a:t>
            </a:r>
            <a:r>
              <a:rPr sz="2400" spc="-5" dirty="0">
                <a:latin typeface="Arial"/>
                <a:cs typeface="Arial"/>
                <a:hlinkClick r:id="rId3"/>
              </a:rPr>
              <a:t>/</a:t>
            </a:r>
            <a:r>
              <a:rPr sz="2400" dirty="0">
                <a:latin typeface="Arial"/>
                <a:cs typeface="Arial"/>
                <a:hlinkClick r:id="rId3"/>
              </a:rPr>
              <a:t>ww</a:t>
            </a:r>
            <a:r>
              <a:rPr sz="2400" spc="-135" dirty="0">
                <a:latin typeface="Arial"/>
                <a:cs typeface="Arial"/>
                <a:hlinkClick r:id="rId3"/>
              </a:rPr>
              <a:t>w</a:t>
            </a:r>
            <a:r>
              <a:rPr sz="2400" spc="-10" dirty="0">
                <a:latin typeface="Arial"/>
                <a:cs typeface="Arial"/>
                <a:hlinkClick r:id="rId3"/>
              </a:rPr>
              <a:t>.</a:t>
            </a:r>
            <a:r>
              <a:rPr sz="2400" dirty="0">
                <a:latin typeface="Arial"/>
                <a:cs typeface="Arial"/>
                <a:hlinkClick r:id="rId3"/>
              </a:rPr>
              <a:t>illumina</a:t>
            </a:r>
            <a:r>
              <a:rPr sz="2400" spc="-10" dirty="0">
                <a:latin typeface="Arial"/>
                <a:cs typeface="Arial"/>
                <a:hlinkClick r:id="rId3"/>
              </a:rPr>
              <a:t>.</a:t>
            </a:r>
            <a:r>
              <a:rPr sz="2400" dirty="0">
                <a:latin typeface="Arial"/>
                <a:cs typeface="Arial"/>
                <a:hlinkClick r:id="rId3"/>
              </a:rPr>
              <a:t>co</a:t>
            </a:r>
            <a:r>
              <a:rPr sz="2400" spc="-5" dirty="0">
                <a:latin typeface="Arial"/>
                <a:cs typeface="Arial"/>
                <a:hlinkClick r:id="rId3"/>
              </a:rPr>
              <a:t>m</a:t>
            </a:r>
            <a:r>
              <a:rPr sz="2400" spc="-10" dirty="0">
                <a:latin typeface="Arial"/>
                <a:cs typeface="Arial"/>
                <a:hlinkClick r:id="rId3"/>
              </a:rPr>
              <a:t>/</a:t>
            </a:r>
            <a:r>
              <a:rPr sz="2400" dirty="0">
                <a:latin typeface="Arial"/>
                <a:cs typeface="Arial"/>
                <a:hlinkClick r:id="rId3"/>
              </a:rPr>
              <a:t>science</a:t>
            </a:r>
            <a:r>
              <a:rPr sz="2400" spc="-15" dirty="0">
                <a:latin typeface="Arial"/>
                <a:cs typeface="Arial"/>
                <a:hlinkClick r:id="rId3"/>
              </a:rPr>
              <a:t>/</a:t>
            </a:r>
            <a:r>
              <a:rPr sz="2400" dirty="0">
                <a:latin typeface="Arial"/>
                <a:cs typeface="Arial"/>
                <a:hlinkClick r:id="rId3"/>
              </a:rPr>
              <a:t>da</a:t>
            </a:r>
            <a:r>
              <a:rPr sz="2400" spc="-10" dirty="0">
                <a:latin typeface="Arial"/>
                <a:cs typeface="Arial"/>
                <a:hlinkClick r:id="rId3"/>
              </a:rPr>
              <a:t>t</a:t>
            </a:r>
            <a:r>
              <a:rPr sz="2400" dirty="0">
                <a:latin typeface="Arial"/>
                <a:cs typeface="Arial"/>
                <a:hlinkClick r:id="rId3"/>
              </a:rPr>
              <a:t>a_librar</a:t>
            </a:r>
            <a:r>
              <a:rPr sz="2400" spc="-180" dirty="0">
                <a:latin typeface="Arial"/>
                <a:cs typeface="Arial"/>
                <a:hlinkClick r:id="rId3"/>
              </a:rPr>
              <a:t>y</a:t>
            </a:r>
            <a:r>
              <a:rPr sz="2400" spc="-10" dirty="0">
                <a:latin typeface="Arial"/>
                <a:cs typeface="Arial"/>
                <a:hlinkClick r:id="rId3"/>
              </a:rPr>
              <a:t>.</a:t>
            </a:r>
            <a:r>
              <a:rPr sz="2400" dirty="0">
                <a:latin typeface="Arial"/>
                <a:cs typeface="Arial"/>
                <a:hlinkClick r:id="rId3"/>
              </a:rPr>
              <a:t>ilmn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9937" y="1366129"/>
            <a:ext cx="2743200" cy="46228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Hands-on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exercise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7143" y="1746040"/>
            <a:ext cx="2963076" cy="30535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9037" y="1707940"/>
            <a:ext cx="3039745" cy="3129915"/>
          </a:xfrm>
          <a:custGeom>
            <a:avLst/>
            <a:gdLst/>
            <a:ahLst/>
            <a:cxnLst/>
            <a:rect l="l" t="t" r="r" b="b"/>
            <a:pathLst>
              <a:path w="3039745" h="3129915">
                <a:moveTo>
                  <a:pt x="0" y="3129747"/>
                </a:moveTo>
                <a:lnTo>
                  <a:pt x="3039273" y="3129747"/>
                </a:lnTo>
                <a:lnTo>
                  <a:pt x="3039273" y="0"/>
                </a:lnTo>
                <a:lnTo>
                  <a:pt x="0" y="0"/>
                </a:lnTo>
                <a:lnTo>
                  <a:pt x="0" y="3129747"/>
                </a:lnTo>
                <a:close/>
              </a:path>
            </a:pathLst>
          </a:custGeom>
          <a:ln w="76199">
            <a:solidFill>
              <a:srgbClr val="54A7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83337" y="3046997"/>
            <a:ext cx="3962400" cy="120078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Be</a:t>
            </a:r>
            <a:r>
              <a:rPr sz="2400" spc="-10" dirty="0">
                <a:latin typeface="Arial"/>
                <a:cs typeface="Arial"/>
              </a:rPr>
              <a:t>fore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spc="-10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8636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F</a:t>
            </a:r>
            <a:r>
              <a:rPr sz="2400" b="1" spc="-10" dirty="0">
                <a:latin typeface="Arial"/>
                <a:cs typeface="Arial"/>
              </a:rPr>
              <a:t>il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&gt;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Ne</a:t>
            </a:r>
            <a:r>
              <a:rPr sz="2400" b="1" spc="-20" dirty="0">
                <a:latin typeface="Arial"/>
                <a:cs typeface="Arial"/>
              </a:rPr>
              <a:t>w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Sess</a:t>
            </a:r>
            <a:r>
              <a:rPr sz="2400" b="1" spc="-10" dirty="0">
                <a:latin typeface="Arial"/>
                <a:cs typeface="Arial"/>
              </a:rPr>
              <a:t>i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spc="-15" dirty="0"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  <a:p>
            <a:pPr marL="86360">
              <a:lnSpc>
                <a:spcPct val="100000"/>
              </a:lnSpc>
              <a:spcBef>
                <a:spcPts val="20"/>
              </a:spcBef>
            </a:pPr>
            <a:r>
              <a:rPr sz="2400" spc="-10" dirty="0">
                <a:latin typeface="Arial"/>
                <a:cs typeface="Arial"/>
              </a:rPr>
              <a:t>to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clear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Arial"/>
                <a:cs typeface="Arial"/>
              </a:rPr>
              <a:t>IGV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window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62765" y="3066367"/>
            <a:ext cx="1147157" cy="461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49460" y="3275594"/>
            <a:ext cx="857885" cy="0"/>
          </a:xfrm>
          <a:custGeom>
            <a:avLst/>
            <a:gdLst/>
            <a:ahLst/>
            <a:cxnLst/>
            <a:rect l="l" t="t" r="r" b="b"/>
            <a:pathLst>
              <a:path w="857885">
                <a:moveTo>
                  <a:pt x="857676" y="0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92737" y="3147552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33747" y="0"/>
                </a:moveTo>
                <a:lnTo>
                  <a:pt x="221882" y="145"/>
                </a:lnTo>
                <a:lnTo>
                  <a:pt x="0" y="128042"/>
                </a:lnTo>
                <a:lnTo>
                  <a:pt x="213756" y="252735"/>
                </a:lnTo>
                <a:lnTo>
                  <a:pt x="225382" y="256501"/>
                </a:lnTo>
                <a:lnTo>
                  <a:pt x="237110" y="255196"/>
                </a:lnTo>
                <a:lnTo>
                  <a:pt x="247362" y="249233"/>
                </a:lnTo>
                <a:lnTo>
                  <a:pt x="252862" y="242433"/>
                </a:lnTo>
                <a:lnTo>
                  <a:pt x="256628" y="230819"/>
                </a:lnTo>
                <a:lnTo>
                  <a:pt x="255318" y="219094"/>
                </a:lnTo>
                <a:lnTo>
                  <a:pt x="249347" y="208843"/>
                </a:lnTo>
                <a:lnTo>
                  <a:pt x="113446" y="128042"/>
                </a:lnTo>
                <a:lnTo>
                  <a:pt x="242559" y="52695"/>
                </a:lnTo>
                <a:lnTo>
                  <a:pt x="251569" y="44425"/>
                </a:lnTo>
                <a:lnTo>
                  <a:pt x="256199" y="33565"/>
                </a:lnTo>
                <a:lnTo>
                  <a:pt x="256046" y="21699"/>
                </a:lnTo>
                <a:lnTo>
                  <a:pt x="252862" y="13620"/>
                </a:lnTo>
                <a:lnTo>
                  <a:pt x="244600" y="4630"/>
                </a:lnTo>
                <a:lnTo>
                  <a:pt x="233747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2479" y="1852051"/>
            <a:ext cx="538480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900" algn="l"/>
                <a:tab pos="1787525" algn="l"/>
              </a:tabLst>
            </a:pPr>
            <a:r>
              <a:rPr sz="2800" spc="-15" dirty="0">
                <a:latin typeface="Arial"/>
                <a:cs typeface="Arial"/>
              </a:rPr>
              <a:t>Step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1</a:t>
            </a:r>
            <a:r>
              <a:rPr sz="2800" spc="-10" dirty="0">
                <a:latin typeface="Arial"/>
                <a:cs typeface="Arial"/>
              </a:rPr>
              <a:t>: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125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une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se</a:t>
            </a:r>
            <a:r>
              <a:rPr sz="2800" spc="-10" dirty="0">
                <a:latin typeface="Arial"/>
                <a:cs typeface="Arial"/>
              </a:rPr>
              <a:t>tt</a:t>
            </a:r>
            <a:r>
              <a:rPr sz="2800" dirty="0">
                <a:latin typeface="Arial"/>
                <a:cs typeface="Arial"/>
              </a:rPr>
              <a:t>ings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Arial"/>
                <a:cs typeface="Arial"/>
              </a:rPr>
              <a:t>f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RN</a:t>
            </a:r>
            <a:r>
              <a:rPr sz="2800" spc="-15" dirty="0">
                <a:latin typeface="Arial"/>
                <a:cs typeface="Arial"/>
              </a:rPr>
              <a:t>A.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480" y="690057"/>
            <a:ext cx="340423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latin typeface="Arial"/>
                <a:cs typeface="Arial"/>
              </a:rPr>
              <a:t>RNA</a:t>
            </a:r>
            <a:r>
              <a:rPr sz="3600" b="1" spc="-5" dirty="0">
                <a:latin typeface="Arial"/>
                <a:cs typeface="Arial"/>
              </a:rPr>
              <a:t>-</a:t>
            </a:r>
            <a:r>
              <a:rPr sz="3600" b="1" dirty="0">
                <a:latin typeface="Arial"/>
                <a:cs typeface="Arial"/>
              </a:rPr>
              <a:t>Se</a:t>
            </a:r>
            <a:r>
              <a:rPr sz="3600" b="1" spc="-25" dirty="0">
                <a:latin typeface="Arial"/>
                <a:cs typeface="Arial"/>
              </a:rPr>
              <a:t>q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Arial"/>
                <a:cs typeface="Arial"/>
              </a:rPr>
              <a:t>Se</a:t>
            </a:r>
            <a:r>
              <a:rPr sz="3600" b="1" spc="-15" dirty="0">
                <a:latin typeface="Arial"/>
                <a:cs typeface="Arial"/>
              </a:rPr>
              <a:t>t</a:t>
            </a:r>
            <a:r>
              <a:rPr sz="3600" b="1" spc="-30" dirty="0">
                <a:latin typeface="Arial"/>
                <a:cs typeface="Arial"/>
              </a:rPr>
              <a:t>u</a:t>
            </a:r>
            <a:r>
              <a:rPr sz="3600" b="1" spc="-25" dirty="0">
                <a:latin typeface="Arial"/>
                <a:cs typeface="Arial"/>
              </a:rPr>
              <a:t>p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2479" y="690057"/>
            <a:ext cx="449707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latin typeface="Arial"/>
                <a:cs typeface="Arial"/>
              </a:rPr>
              <a:t>RNA-se</a:t>
            </a:r>
            <a:r>
              <a:rPr sz="3600" b="1" spc="-25" dirty="0">
                <a:latin typeface="Arial"/>
                <a:cs typeface="Arial"/>
              </a:rPr>
              <a:t>q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Arial"/>
                <a:cs typeface="Arial"/>
              </a:rPr>
              <a:t>a</a:t>
            </a:r>
            <a:r>
              <a:rPr sz="3600" b="1" spc="-10" dirty="0">
                <a:latin typeface="Arial"/>
                <a:cs typeface="Arial"/>
              </a:rPr>
              <a:t>li</a:t>
            </a:r>
            <a:r>
              <a:rPr sz="3600" b="1" spc="-30" dirty="0">
                <a:latin typeface="Arial"/>
                <a:cs typeface="Arial"/>
              </a:rPr>
              <a:t>gn</a:t>
            </a:r>
            <a:r>
              <a:rPr sz="3600" b="1" dirty="0">
                <a:latin typeface="Arial"/>
                <a:cs typeface="Arial"/>
              </a:rPr>
              <a:t>me</a:t>
            </a:r>
            <a:r>
              <a:rPr sz="3600" b="1" spc="-30" dirty="0">
                <a:latin typeface="Arial"/>
                <a:cs typeface="Arial"/>
              </a:rPr>
              <a:t>n</a:t>
            </a:r>
            <a:r>
              <a:rPr sz="3600" b="1" dirty="0">
                <a:latin typeface="Arial"/>
                <a:cs typeface="Arial"/>
              </a:rPr>
              <a:t>ts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8844" y="2513588"/>
            <a:ext cx="8191496" cy="4038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97137" y="1446779"/>
            <a:ext cx="4343400" cy="46228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65" dirty="0">
                <a:latin typeface="Arial"/>
                <a:cs typeface="Arial"/>
              </a:rPr>
              <a:t>V</a:t>
            </a:r>
            <a:r>
              <a:rPr sz="2400" b="1" spc="-10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-20" dirty="0">
                <a:latin typeface="Arial"/>
                <a:cs typeface="Arial"/>
              </a:rPr>
              <a:t>w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&gt;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Prefere</a:t>
            </a:r>
            <a:r>
              <a:rPr sz="2400" b="1" spc="-20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ces…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47379" y="1902601"/>
            <a:ext cx="901930" cy="785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68837" y="1908444"/>
            <a:ext cx="603885" cy="492759"/>
          </a:xfrm>
          <a:custGeom>
            <a:avLst/>
            <a:gdLst/>
            <a:ahLst/>
            <a:cxnLst/>
            <a:rect l="l" t="t" r="r" b="b"/>
            <a:pathLst>
              <a:path w="603885" h="492760">
                <a:moveTo>
                  <a:pt x="0" y="0"/>
                </a:moveTo>
                <a:lnTo>
                  <a:pt x="603778" y="49277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47992" y="2186850"/>
            <a:ext cx="268605" cy="250825"/>
          </a:xfrm>
          <a:custGeom>
            <a:avLst/>
            <a:gdLst/>
            <a:ahLst/>
            <a:cxnLst/>
            <a:rect l="l" t="t" r="r" b="b"/>
            <a:pathLst>
              <a:path w="268604" h="250825">
                <a:moveTo>
                  <a:pt x="27262" y="154903"/>
                </a:moveTo>
                <a:lnTo>
                  <a:pt x="14853" y="158371"/>
                </a:lnTo>
                <a:lnTo>
                  <a:pt x="5314" y="166811"/>
                </a:lnTo>
                <a:lnTo>
                  <a:pt x="320" y="179007"/>
                </a:lnTo>
                <a:lnTo>
                  <a:pt x="0" y="184703"/>
                </a:lnTo>
                <a:lnTo>
                  <a:pt x="3470" y="197128"/>
                </a:lnTo>
                <a:lnTo>
                  <a:pt x="11908" y="206681"/>
                </a:lnTo>
                <a:lnTo>
                  <a:pt x="24095" y="211681"/>
                </a:lnTo>
                <a:lnTo>
                  <a:pt x="268544" y="250238"/>
                </a:lnTo>
                <a:lnTo>
                  <a:pt x="241343" y="178519"/>
                </a:lnTo>
                <a:lnTo>
                  <a:pt x="180671" y="178519"/>
                </a:lnTo>
                <a:lnTo>
                  <a:pt x="27262" y="154903"/>
                </a:lnTo>
                <a:close/>
              </a:path>
              <a:path w="268604" h="250825">
                <a:moveTo>
                  <a:pt x="157337" y="0"/>
                </a:moveTo>
                <a:lnTo>
                  <a:pt x="145009" y="1735"/>
                </a:lnTo>
                <a:lnTo>
                  <a:pt x="137982" y="5544"/>
                </a:lnTo>
                <a:lnTo>
                  <a:pt x="130016" y="14659"/>
                </a:lnTo>
                <a:lnTo>
                  <a:pt x="126540" y="26178"/>
                </a:lnTo>
                <a:lnTo>
                  <a:pt x="128275" y="38524"/>
                </a:lnTo>
                <a:lnTo>
                  <a:pt x="180671" y="178519"/>
                </a:lnTo>
                <a:lnTo>
                  <a:pt x="241343" y="178519"/>
                </a:lnTo>
                <a:lnTo>
                  <a:pt x="177976" y="11442"/>
                </a:lnTo>
                <a:lnTo>
                  <a:pt x="168852" y="3476"/>
                </a:lnTo>
                <a:lnTo>
                  <a:pt x="157337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943" y="1529023"/>
            <a:ext cx="9143993" cy="57851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Se</a:t>
            </a:r>
            <a:r>
              <a:rPr spc="-10" dirty="0"/>
              <a:t>lect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5" dirty="0"/>
              <a:t>t</a:t>
            </a:r>
            <a:r>
              <a:rPr spc="-30" dirty="0"/>
              <a:t>h</a:t>
            </a:r>
            <a:r>
              <a:rPr dirty="0"/>
              <a:t>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refere</a:t>
            </a:r>
            <a:r>
              <a:rPr spc="-30" dirty="0"/>
              <a:t>n</a:t>
            </a:r>
            <a:r>
              <a:rPr dirty="0"/>
              <a:t>ce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30" dirty="0"/>
              <a:t>g</a:t>
            </a:r>
            <a:r>
              <a:rPr dirty="0"/>
              <a:t>e</a:t>
            </a:r>
            <a:r>
              <a:rPr spc="-30" dirty="0"/>
              <a:t>no</a:t>
            </a:r>
            <a:r>
              <a:rPr dirty="0"/>
              <a:t>me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744937" y="3435196"/>
            <a:ext cx="3200400" cy="83121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300355">
              <a:lnSpc>
                <a:spcPts val="280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genome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rom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drop-down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menu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3737" y="1814340"/>
            <a:ext cx="6160770" cy="1309370"/>
          </a:xfrm>
          <a:custGeom>
            <a:avLst/>
            <a:gdLst/>
            <a:ahLst/>
            <a:cxnLst/>
            <a:rect l="l" t="t" r="r" b="b"/>
            <a:pathLst>
              <a:path w="6160770" h="1309370">
                <a:moveTo>
                  <a:pt x="0" y="1308853"/>
                </a:moveTo>
                <a:lnTo>
                  <a:pt x="6160739" y="1308853"/>
                </a:lnTo>
                <a:lnTo>
                  <a:pt x="6160739" y="0"/>
                </a:lnTo>
                <a:lnTo>
                  <a:pt x="0" y="0"/>
                </a:lnTo>
                <a:lnTo>
                  <a:pt x="0" y="1308853"/>
                </a:lnTo>
                <a:close/>
              </a:path>
            </a:pathLst>
          </a:custGeom>
          <a:solidFill>
            <a:srgbClr val="54A7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3737" y="1814340"/>
            <a:ext cx="6160730" cy="13088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5637" y="1776234"/>
            <a:ext cx="6236970" cy="1385570"/>
          </a:xfrm>
          <a:custGeom>
            <a:avLst/>
            <a:gdLst/>
            <a:ahLst/>
            <a:cxnLst/>
            <a:rect l="l" t="t" r="r" b="b"/>
            <a:pathLst>
              <a:path w="6236970" h="1385570">
                <a:moveTo>
                  <a:pt x="0" y="1385090"/>
                </a:moveTo>
                <a:lnTo>
                  <a:pt x="6236908" y="1385090"/>
                </a:lnTo>
                <a:lnTo>
                  <a:pt x="6236908" y="0"/>
                </a:lnTo>
                <a:lnTo>
                  <a:pt x="0" y="0"/>
                </a:lnTo>
                <a:lnTo>
                  <a:pt x="0" y="1385090"/>
                </a:lnTo>
                <a:close/>
              </a:path>
            </a:pathLst>
          </a:custGeom>
          <a:ln w="76199">
            <a:solidFill>
              <a:srgbClr val="54A7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2479" y="690057"/>
            <a:ext cx="449707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latin typeface="Arial"/>
                <a:cs typeface="Arial"/>
              </a:rPr>
              <a:t>RNA-se</a:t>
            </a:r>
            <a:r>
              <a:rPr sz="3600" b="1" spc="-25" dirty="0">
                <a:latin typeface="Arial"/>
                <a:cs typeface="Arial"/>
              </a:rPr>
              <a:t>q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Arial"/>
                <a:cs typeface="Arial"/>
              </a:rPr>
              <a:t>a</a:t>
            </a:r>
            <a:r>
              <a:rPr sz="3600" b="1" spc="-10" dirty="0">
                <a:latin typeface="Arial"/>
                <a:cs typeface="Arial"/>
              </a:rPr>
              <a:t>li</a:t>
            </a:r>
            <a:r>
              <a:rPr sz="3600" b="1" spc="-30" dirty="0">
                <a:latin typeface="Arial"/>
                <a:cs typeface="Arial"/>
              </a:rPr>
              <a:t>gn</a:t>
            </a:r>
            <a:r>
              <a:rPr sz="3600" b="1" dirty="0">
                <a:latin typeface="Arial"/>
                <a:cs typeface="Arial"/>
              </a:rPr>
              <a:t>me</a:t>
            </a:r>
            <a:r>
              <a:rPr sz="3600" b="1" spc="-30" dirty="0">
                <a:latin typeface="Arial"/>
                <a:cs typeface="Arial"/>
              </a:rPr>
              <a:t>n</a:t>
            </a:r>
            <a:r>
              <a:rPr sz="3600" b="1" dirty="0">
                <a:latin typeface="Arial"/>
                <a:cs typeface="Arial"/>
              </a:rPr>
              <a:t>ts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44743" y="1776977"/>
            <a:ext cx="6877043" cy="53086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63752" y="1744656"/>
            <a:ext cx="785551" cy="6359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83137" y="1751594"/>
            <a:ext cx="487680" cy="343535"/>
          </a:xfrm>
          <a:custGeom>
            <a:avLst/>
            <a:gdLst/>
            <a:ahLst/>
            <a:cxnLst/>
            <a:rect l="l" t="t" r="r" b="b"/>
            <a:pathLst>
              <a:path w="487679" h="343535">
                <a:moveTo>
                  <a:pt x="0" y="0"/>
                </a:moveTo>
                <a:lnTo>
                  <a:pt x="487070" y="34354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43947" y="1885999"/>
            <a:ext cx="273050" cy="241935"/>
          </a:xfrm>
          <a:custGeom>
            <a:avLst/>
            <a:gdLst/>
            <a:ahLst/>
            <a:cxnLst/>
            <a:rect l="l" t="t" r="r" b="b"/>
            <a:pathLst>
              <a:path w="273050" h="241935">
                <a:moveTo>
                  <a:pt x="26424" y="163530"/>
                </a:moveTo>
                <a:lnTo>
                  <a:pt x="13732" y="167563"/>
                </a:lnTo>
                <a:lnTo>
                  <a:pt x="4356" y="176728"/>
                </a:lnTo>
                <a:lnTo>
                  <a:pt x="37" y="189566"/>
                </a:lnTo>
                <a:lnTo>
                  <a:pt x="0" y="194115"/>
                </a:lnTo>
                <a:lnTo>
                  <a:pt x="4033" y="206800"/>
                </a:lnTo>
                <a:lnTo>
                  <a:pt x="13198" y="216171"/>
                </a:lnTo>
                <a:lnTo>
                  <a:pt x="26036" y="220504"/>
                </a:lnTo>
                <a:lnTo>
                  <a:pt x="272589" y="241840"/>
                </a:lnTo>
                <a:lnTo>
                  <a:pt x="242351" y="176460"/>
                </a:lnTo>
                <a:lnTo>
                  <a:pt x="179899" y="176460"/>
                </a:lnTo>
                <a:lnTo>
                  <a:pt x="26424" y="163530"/>
                </a:lnTo>
                <a:close/>
              </a:path>
              <a:path w="273050" h="241935">
                <a:moveTo>
                  <a:pt x="143960" y="0"/>
                </a:moveTo>
                <a:lnTo>
                  <a:pt x="131924" y="2602"/>
                </a:lnTo>
                <a:lnTo>
                  <a:pt x="124885" y="7160"/>
                </a:lnTo>
                <a:lnTo>
                  <a:pt x="117775" y="16789"/>
                </a:lnTo>
                <a:lnTo>
                  <a:pt x="115222" y="28413"/>
                </a:lnTo>
                <a:lnTo>
                  <a:pt x="117812" y="40458"/>
                </a:lnTo>
                <a:lnTo>
                  <a:pt x="179899" y="176460"/>
                </a:lnTo>
                <a:lnTo>
                  <a:pt x="242351" y="176460"/>
                </a:lnTo>
                <a:lnTo>
                  <a:pt x="165204" y="9652"/>
                </a:lnTo>
                <a:lnTo>
                  <a:pt x="155577" y="2547"/>
                </a:lnTo>
                <a:lnTo>
                  <a:pt x="143960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16537" y="2056394"/>
            <a:ext cx="838200" cy="381000"/>
          </a:xfrm>
          <a:custGeom>
            <a:avLst/>
            <a:gdLst/>
            <a:ahLst/>
            <a:cxnLst/>
            <a:rect l="l" t="t" r="r" b="b"/>
            <a:pathLst>
              <a:path w="838200" h="381000">
                <a:moveTo>
                  <a:pt x="0" y="63489"/>
                </a:moveTo>
                <a:lnTo>
                  <a:pt x="13690" y="24116"/>
                </a:lnTo>
                <a:lnTo>
                  <a:pt x="48104" y="1883"/>
                </a:lnTo>
                <a:lnTo>
                  <a:pt x="774710" y="0"/>
                </a:lnTo>
                <a:lnTo>
                  <a:pt x="789134" y="1645"/>
                </a:lnTo>
                <a:lnTo>
                  <a:pt x="823910" y="23356"/>
                </a:lnTo>
                <a:lnTo>
                  <a:pt x="838191" y="62451"/>
                </a:lnTo>
                <a:lnTo>
                  <a:pt x="838199" y="317479"/>
                </a:lnTo>
                <a:lnTo>
                  <a:pt x="836557" y="331902"/>
                </a:lnTo>
                <a:lnTo>
                  <a:pt x="814866" y="366689"/>
                </a:lnTo>
                <a:lnTo>
                  <a:pt x="775774" y="380991"/>
                </a:lnTo>
                <a:lnTo>
                  <a:pt x="63520" y="380999"/>
                </a:lnTo>
                <a:lnTo>
                  <a:pt x="49100" y="379356"/>
                </a:lnTo>
                <a:lnTo>
                  <a:pt x="14318" y="357658"/>
                </a:lnTo>
                <a:lnTo>
                  <a:pt x="9" y="318568"/>
                </a:lnTo>
                <a:lnTo>
                  <a:pt x="0" y="6348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30537" y="1366129"/>
            <a:ext cx="3124200" cy="46228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0" dirty="0">
                <a:latin typeface="Arial"/>
                <a:cs typeface="Arial"/>
              </a:rPr>
              <a:t>li</a:t>
            </a:r>
            <a:r>
              <a:rPr sz="2400" b="1" spc="-20" dirty="0">
                <a:latin typeface="Arial"/>
                <a:cs typeface="Arial"/>
              </a:rPr>
              <a:t>gn</a:t>
            </a:r>
            <a:r>
              <a:rPr sz="2400" b="1" dirty="0">
                <a:latin typeface="Arial"/>
                <a:cs typeface="Arial"/>
              </a:rPr>
              <a:t>me</a:t>
            </a:r>
            <a:r>
              <a:rPr sz="2400" b="1" spc="-20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ts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tab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2479" y="690057"/>
            <a:ext cx="449707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latin typeface="Arial"/>
                <a:cs typeface="Arial"/>
              </a:rPr>
              <a:t>RNA-se</a:t>
            </a:r>
            <a:r>
              <a:rPr sz="3600" b="1" spc="-25" dirty="0">
                <a:latin typeface="Arial"/>
                <a:cs typeface="Arial"/>
              </a:rPr>
              <a:t>q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Arial"/>
                <a:cs typeface="Arial"/>
              </a:rPr>
              <a:t>a</a:t>
            </a:r>
            <a:r>
              <a:rPr sz="3600" b="1" spc="-10" dirty="0">
                <a:latin typeface="Arial"/>
                <a:cs typeface="Arial"/>
              </a:rPr>
              <a:t>li</a:t>
            </a:r>
            <a:r>
              <a:rPr sz="3600" b="1" spc="-30" dirty="0">
                <a:latin typeface="Arial"/>
                <a:cs typeface="Arial"/>
              </a:rPr>
              <a:t>gn</a:t>
            </a:r>
            <a:r>
              <a:rPr sz="3600" b="1" dirty="0">
                <a:latin typeface="Arial"/>
                <a:cs typeface="Arial"/>
              </a:rPr>
              <a:t>me</a:t>
            </a:r>
            <a:r>
              <a:rPr sz="3600" b="1" spc="-30" dirty="0">
                <a:latin typeface="Arial"/>
                <a:cs typeface="Arial"/>
              </a:rPr>
              <a:t>n</a:t>
            </a:r>
            <a:r>
              <a:rPr sz="3600" b="1" dirty="0">
                <a:latin typeface="Arial"/>
                <a:cs typeface="Arial"/>
              </a:rPr>
              <a:t>ts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44743" y="1772936"/>
            <a:ext cx="6877043" cy="5308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40337" y="4771607"/>
            <a:ext cx="4038600" cy="46228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Show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Arial"/>
                <a:cs typeface="Arial"/>
              </a:rPr>
              <a:t>j</a:t>
            </a:r>
            <a:r>
              <a:rPr sz="2400" b="1" spc="-20" dirty="0">
                <a:latin typeface="Arial"/>
                <a:cs typeface="Arial"/>
              </a:rPr>
              <a:t>un</a:t>
            </a: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-10" dirty="0">
                <a:latin typeface="Arial"/>
                <a:cs typeface="Arial"/>
              </a:rPr>
              <a:t>t</a:t>
            </a:r>
            <a:r>
              <a:rPr sz="2400" b="1" spc="-20" dirty="0">
                <a:latin typeface="Arial"/>
                <a:cs typeface="Arial"/>
              </a:rPr>
              <a:t>io</a:t>
            </a:r>
            <a:r>
              <a:rPr sz="2400" b="1" spc="-15" dirty="0">
                <a:latin typeface="Arial"/>
                <a:cs typeface="Arial"/>
              </a:rPr>
              <a:t>n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track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69386" y="4778800"/>
            <a:ext cx="1076498" cy="461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58860" y="4990920"/>
            <a:ext cx="781685" cy="12065"/>
          </a:xfrm>
          <a:custGeom>
            <a:avLst/>
            <a:gdLst/>
            <a:ahLst/>
            <a:cxnLst/>
            <a:rect l="l" t="t" r="r" b="b"/>
            <a:pathLst>
              <a:path w="781685" h="12064">
                <a:moveTo>
                  <a:pt x="781476" y="11515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02137" y="4864956"/>
            <a:ext cx="258445" cy="257175"/>
          </a:xfrm>
          <a:custGeom>
            <a:avLst/>
            <a:gdLst/>
            <a:ahLst/>
            <a:cxnLst/>
            <a:rect l="l" t="t" r="r" b="b"/>
            <a:pathLst>
              <a:path w="258445" h="257175">
                <a:moveTo>
                  <a:pt x="227270" y="0"/>
                </a:moveTo>
                <a:lnTo>
                  <a:pt x="215585" y="3592"/>
                </a:lnTo>
                <a:lnTo>
                  <a:pt x="0" y="125131"/>
                </a:lnTo>
                <a:lnTo>
                  <a:pt x="219979" y="256279"/>
                </a:lnTo>
                <a:lnTo>
                  <a:pt x="231834" y="256596"/>
                </a:lnTo>
                <a:lnTo>
                  <a:pt x="242744" y="252123"/>
                </a:lnTo>
                <a:lnTo>
                  <a:pt x="251124" y="243253"/>
                </a:lnTo>
                <a:lnTo>
                  <a:pt x="254455" y="235171"/>
                </a:lnTo>
                <a:lnTo>
                  <a:pt x="254770" y="223322"/>
                </a:lnTo>
                <a:lnTo>
                  <a:pt x="250296" y="212412"/>
                </a:lnTo>
                <a:lnTo>
                  <a:pt x="241432" y="204022"/>
                </a:lnTo>
                <a:lnTo>
                  <a:pt x="113416" y="126798"/>
                </a:lnTo>
                <a:lnTo>
                  <a:pt x="250486" y="48027"/>
                </a:lnTo>
                <a:lnTo>
                  <a:pt x="256613" y="37858"/>
                </a:lnTo>
                <a:lnTo>
                  <a:pt x="258099" y="26138"/>
                </a:lnTo>
                <a:lnTo>
                  <a:pt x="254507" y="14449"/>
                </a:lnTo>
                <a:lnTo>
                  <a:pt x="249153" y="7620"/>
                </a:lnTo>
                <a:lnTo>
                  <a:pt x="238987" y="1490"/>
                </a:lnTo>
                <a:lnTo>
                  <a:pt x="227270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59137" y="4799588"/>
            <a:ext cx="1143000" cy="381000"/>
          </a:xfrm>
          <a:custGeom>
            <a:avLst/>
            <a:gdLst/>
            <a:ahLst/>
            <a:cxnLst/>
            <a:rect l="l" t="t" r="r" b="b"/>
            <a:pathLst>
              <a:path w="1143000" h="381000">
                <a:moveTo>
                  <a:pt x="0" y="63495"/>
                </a:moveTo>
                <a:lnTo>
                  <a:pt x="13688" y="24113"/>
                </a:lnTo>
                <a:lnTo>
                  <a:pt x="48099" y="1881"/>
                </a:lnTo>
                <a:lnTo>
                  <a:pt x="1079510" y="0"/>
                </a:lnTo>
                <a:lnTo>
                  <a:pt x="1093933" y="1644"/>
                </a:lnTo>
                <a:lnTo>
                  <a:pt x="1128708" y="23353"/>
                </a:lnTo>
                <a:lnTo>
                  <a:pt x="1142991" y="62452"/>
                </a:lnTo>
                <a:lnTo>
                  <a:pt x="1142999" y="317491"/>
                </a:lnTo>
                <a:lnTo>
                  <a:pt x="1141356" y="331913"/>
                </a:lnTo>
                <a:lnTo>
                  <a:pt x="1119662" y="366696"/>
                </a:lnTo>
                <a:lnTo>
                  <a:pt x="1080564" y="380991"/>
                </a:lnTo>
                <a:lnTo>
                  <a:pt x="63508" y="380999"/>
                </a:lnTo>
                <a:lnTo>
                  <a:pt x="49088" y="379356"/>
                </a:lnTo>
                <a:lnTo>
                  <a:pt x="14308" y="357654"/>
                </a:lnTo>
                <a:lnTo>
                  <a:pt x="8" y="318560"/>
                </a:lnTo>
                <a:lnTo>
                  <a:pt x="0" y="63495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1144743" y="1772936"/>
            <a:ext cx="6877043" cy="5308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01937" y="6319122"/>
            <a:ext cx="3733800" cy="46228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OK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save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changes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30190" y="6279248"/>
            <a:ext cx="847898" cy="461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35737" y="6495931"/>
            <a:ext cx="553720" cy="54610"/>
          </a:xfrm>
          <a:custGeom>
            <a:avLst/>
            <a:gdLst/>
            <a:ahLst/>
            <a:cxnLst/>
            <a:rect l="l" t="t" r="r" b="b"/>
            <a:pathLst>
              <a:path w="553720" h="54609">
                <a:moveTo>
                  <a:pt x="0" y="54019"/>
                </a:moveTo>
                <a:lnTo>
                  <a:pt x="553151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79954" y="6384475"/>
            <a:ext cx="265430" cy="256540"/>
          </a:xfrm>
          <a:custGeom>
            <a:avLst/>
            <a:gdLst/>
            <a:ahLst/>
            <a:cxnLst/>
            <a:rect l="l" t="t" r="r" b="b"/>
            <a:pathLst>
              <a:path w="265429" h="256540">
                <a:moveTo>
                  <a:pt x="28492" y="0"/>
                </a:moveTo>
                <a:lnTo>
                  <a:pt x="16861" y="2517"/>
                </a:lnTo>
                <a:lnTo>
                  <a:pt x="7213" y="9589"/>
                </a:lnTo>
                <a:lnTo>
                  <a:pt x="2614" y="16644"/>
                </a:lnTo>
                <a:lnTo>
                  <a:pt x="0" y="28684"/>
                </a:lnTo>
                <a:lnTo>
                  <a:pt x="2524" y="40314"/>
                </a:lnTo>
                <a:lnTo>
                  <a:pt x="9603" y="49960"/>
                </a:lnTo>
                <a:lnTo>
                  <a:pt x="152514" y="116969"/>
                </a:lnTo>
                <a:lnTo>
                  <a:pt x="31295" y="204489"/>
                </a:lnTo>
                <a:lnTo>
                  <a:pt x="23141" y="213591"/>
                </a:lnTo>
                <a:lnTo>
                  <a:pt x="19590" y="224847"/>
                </a:lnTo>
                <a:lnTo>
                  <a:pt x="20897" y="236642"/>
                </a:lnTo>
                <a:lnTo>
                  <a:pt x="24864" y="244387"/>
                </a:lnTo>
                <a:lnTo>
                  <a:pt x="33961" y="252541"/>
                </a:lnTo>
                <a:lnTo>
                  <a:pt x="45213" y="256099"/>
                </a:lnTo>
                <a:lnTo>
                  <a:pt x="57007" y="254799"/>
                </a:lnTo>
                <a:lnTo>
                  <a:pt x="265382" y="105941"/>
                </a:lnTo>
                <a:lnTo>
                  <a:pt x="40531" y="2620"/>
                </a:lnTo>
                <a:lnTo>
                  <a:pt x="28492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5337" y="6300072"/>
            <a:ext cx="762000" cy="381000"/>
          </a:xfrm>
          <a:custGeom>
            <a:avLst/>
            <a:gdLst/>
            <a:ahLst/>
            <a:cxnLst/>
            <a:rect l="l" t="t" r="r" b="b"/>
            <a:pathLst>
              <a:path w="762000" h="381000">
                <a:moveTo>
                  <a:pt x="0" y="63495"/>
                </a:moveTo>
                <a:lnTo>
                  <a:pt x="13688" y="24111"/>
                </a:lnTo>
                <a:lnTo>
                  <a:pt x="48100" y="1883"/>
                </a:lnTo>
                <a:lnTo>
                  <a:pt x="698510" y="0"/>
                </a:lnTo>
                <a:lnTo>
                  <a:pt x="712924" y="1643"/>
                </a:lnTo>
                <a:lnTo>
                  <a:pt x="747699" y="23348"/>
                </a:lnTo>
                <a:lnTo>
                  <a:pt x="761991" y="62451"/>
                </a:lnTo>
                <a:lnTo>
                  <a:pt x="761999" y="317491"/>
                </a:lnTo>
                <a:lnTo>
                  <a:pt x="760355" y="331913"/>
                </a:lnTo>
                <a:lnTo>
                  <a:pt x="738649" y="366696"/>
                </a:lnTo>
                <a:lnTo>
                  <a:pt x="699563" y="380991"/>
                </a:lnTo>
                <a:lnTo>
                  <a:pt x="63520" y="380999"/>
                </a:lnTo>
                <a:lnTo>
                  <a:pt x="49099" y="379356"/>
                </a:lnTo>
                <a:lnTo>
                  <a:pt x="14315" y="357658"/>
                </a:lnTo>
                <a:lnTo>
                  <a:pt x="8" y="318570"/>
                </a:lnTo>
                <a:lnTo>
                  <a:pt x="0" y="63495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992343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30737" y="1510780"/>
            <a:ext cx="2971800" cy="83121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Huma</a:t>
            </a:r>
            <a:r>
              <a:rPr sz="2400" b="1" dirty="0">
                <a:latin typeface="Arial"/>
                <a:cs typeface="Arial"/>
              </a:rPr>
              <a:t>n</a:t>
            </a:r>
            <a:r>
              <a:rPr sz="2400" b="1" spc="7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hg19</a:t>
            </a:r>
            <a:endParaRPr sz="2400">
              <a:latin typeface="Arial"/>
              <a:cs typeface="Arial"/>
            </a:endParaRPr>
          </a:p>
          <a:p>
            <a:pPr marL="86360">
              <a:lnSpc>
                <a:spcPts val="2840"/>
              </a:lnSpc>
            </a:pPr>
            <a:r>
              <a:rPr sz="2400" spc="-10" dirty="0">
                <a:latin typeface="Arial"/>
                <a:cs typeface="Arial"/>
              </a:rPr>
              <a:t>from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genome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menu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62063" y="1707233"/>
            <a:ext cx="872837" cy="461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50142" y="1918716"/>
            <a:ext cx="581025" cy="7620"/>
          </a:xfrm>
          <a:custGeom>
            <a:avLst/>
            <a:gdLst/>
            <a:ahLst/>
            <a:cxnLst/>
            <a:rect l="l" t="t" r="r" b="b"/>
            <a:pathLst>
              <a:path w="581025" h="7619">
                <a:moveTo>
                  <a:pt x="580595" y="7559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93431" y="1792454"/>
            <a:ext cx="258445" cy="257175"/>
          </a:xfrm>
          <a:custGeom>
            <a:avLst/>
            <a:gdLst/>
            <a:ahLst/>
            <a:cxnLst/>
            <a:rect l="l" t="t" r="r" b="b"/>
            <a:pathLst>
              <a:path w="258444" h="257175">
                <a:moveTo>
                  <a:pt x="227049" y="0"/>
                </a:moveTo>
                <a:lnTo>
                  <a:pt x="215374" y="3610"/>
                </a:lnTo>
                <a:lnTo>
                  <a:pt x="0" y="125530"/>
                </a:lnTo>
                <a:lnTo>
                  <a:pt x="220190" y="256294"/>
                </a:lnTo>
                <a:lnTo>
                  <a:pt x="232047" y="256591"/>
                </a:lnTo>
                <a:lnTo>
                  <a:pt x="242960" y="252101"/>
                </a:lnTo>
                <a:lnTo>
                  <a:pt x="251341" y="243213"/>
                </a:lnTo>
                <a:lnTo>
                  <a:pt x="254653" y="235118"/>
                </a:lnTo>
                <a:lnTo>
                  <a:pt x="254942" y="223267"/>
                </a:lnTo>
                <a:lnTo>
                  <a:pt x="250447" y="212362"/>
                </a:lnTo>
                <a:lnTo>
                  <a:pt x="241566" y="203985"/>
                </a:lnTo>
                <a:lnTo>
                  <a:pt x="113419" y="126993"/>
                </a:lnTo>
                <a:lnTo>
                  <a:pt x="250356" y="47971"/>
                </a:lnTo>
                <a:lnTo>
                  <a:pt x="256464" y="37795"/>
                </a:lnTo>
                <a:lnTo>
                  <a:pt x="257932" y="26079"/>
                </a:lnTo>
                <a:lnTo>
                  <a:pt x="254319" y="14400"/>
                </a:lnTo>
                <a:lnTo>
                  <a:pt x="248945" y="7581"/>
                </a:lnTo>
                <a:lnTo>
                  <a:pt x="238767" y="1471"/>
                </a:lnTo>
                <a:lnTo>
                  <a:pt x="227049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97137" y="1599194"/>
            <a:ext cx="1496695" cy="638175"/>
          </a:xfrm>
          <a:custGeom>
            <a:avLst/>
            <a:gdLst/>
            <a:ahLst/>
            <a:cxnLst/>
            <a:rect l="l" t="t" r="r" b="b"/>
            <a:pathLst>
              <a:path w="1496695" h="638175">
                <a:moveTo>
                  <a:pt x="0" y="106253"/>
                </a:moveTo>
                <a:lnTo>
                  <a:pt x="8580" y="64361"/>
                </a:lnTo>
                <a:lnTo>
                  <a:pt x="31944" y="30315"/>
                </a:lnTo>
                <a:lnTo>
                  <a:pt x="66527" y="7681"/>
                </a:lnTo>
                <a:lnTo>
                  <a:pt x="1390031" y="0"/>
                </a:lnTo>
                <a:lnTo>
                  <a:pt x="1404650" y="997"/>
                </a:lnTo>
                <a:lnTo>
                  <a:pt x="1444330" y="14902"/>
                </a:lnTo>
                <a:lnTo>
                  <a:pt x="1474971" y="42402"/>
                </a:lnTo>
                <a:lnTo>
                  <a:pt x="1493006" y="79927"/>
                </a:lnTo>
                <a:lnTo>
                  <a:pt x="1496293" y="531296"/>
                </a:lnTo>
                <a:lnTo>
                  <a:pt x="1495296" y="545918"/>
                </a:lnTo>
                <a:lnTo>
                  <a:pt x="1481395" y="585603"/>
                </a:lnTo>
                <a:lnTo>
                  <a:pt x="1453901" y="616247"/>
                </a:lnTo>
                <a:lnTo>
                  <a:pt x="1416380" y="634287"/>
                </a:lnTo>
                <a:lnTo>
                  <a:pt x="106277" y="637580"/>
                </a:lnTo>
                <a:lnTo>
                  <a:pt x="91658" y="636583"/>
                </a:lnTo>
                <a:lnTo>
                  <a:pt x="51978" y="622682"/>
                </a:lnTo>
                <a:lnTo>
                  <a:pt x="21336" y="595188"/>
                </a:lnTo>
                <a:lnTo>
                  <a:pt x="3295" y="557663"/>
                </a:lnTo>
                <a:lnTo>
                  <a:pt x="0" y="106253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543" y="1446794"/>
            <a:ext cx="4521189" cy="3759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9437" y="1408694"/>
            <a:ext cx="4598035" cy="3835400"/>
          </a:xfrm>
          <a:custGeom>
            <a:avLst/>
            <a:gdLst/>
            <a:ahLst/>
            <a:cxnLst/>
            <a:rect l="l" t="t" r="r" b="b"/>
            <a:pathLst>
              <a:path w="4598035" h="3835400">
                <a:moveTo>
                  <a:pt x="0" y="3835389"/>
                </a:moveTo>
                <a:lnTo>
                  <a:pt x="4597420" y="3835389"/>
                </a:lnTo>
                <a:lnTo>
                  <a:pt x="4597420" y="0"/>
                </a:lnTo>
                <a:lnTo>
                  <a:pt x="0" y="0"/>
                </a:lnTo>
                <a:lnTo>
                  <a:pt x="0" y="3835389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5" name="object 5"/>
          <p:cNvSpPr/>
          <p:nvPr/>
        </p:nvSpPr>
        <p:spPr>
          <a:xfrm>
            <a:off x="4037563" y="2301593"/>
            <a:ext cx="1537853" cy="461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25660" y="2514234"/>
            <a:ext cx="1244600" cy="14604"/>
          </a:xfrm>
          <a:custGeom>
            <a:avLst/>
            <a:gdLst/>
            <a:ahLst/>
            <a:cxnLst/>
            <a:rect l="l" t="t" r="r" b="b"/>
            <a:pathLst>
              <a:path w="1244600" h="14605">
                <a:moveTo>
                  <a:pt x="1244132" y="14142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68937" y="2387700"/>
            <a:ext cx="257810" cy="257175"/>
          </a:xfrm>
          <a:custGeom>
            <a:avLst/>
            <a:gdLst/>
            <a:ahLst/>
            <a:cxnLst/>
            <a:rect l="l" t="t" r="r" b="b"/>
            <a:pathLst>
              <a:path w="257810" h="257175">
                <a:moveTo>
                  <a:pt x="226835" y="0"/>
                </a:moveTo>
                <a:lnTo>
                  <a:pt x="215158" y="3638"/>
                </a:lnTo>
                <a:lnTo>
                  <a:pt x="0" y="125893"/>
                </a:lnTo>
                <a:lnTo>
                  <a:pt x="220416" y="256292"/>
                </a:lnTo>
                <a:lnTo>
                  <a:pt x="232270" y="256571"/>
                </a:lnTo>
                <a:lnTo>
                  <a:pt x="243164" y="252060"/>
                </a:lnTo>
                <a:lnTo>
                  <a:pt x="251520" y="243150"/>
                </a:lnTo>
                <a:lnTo>
                  <a:pt x="254810" y="235103"/>
                </a:lnTo>
                <a:lnTo>
                  <a:pt x="255103" y="223250"/>
                </a:lnTo>
                <a:lnTo>
                  <a:pt x="250603" y="212348"/>
                </a:lnTo>
                <a:lnTo>
                  <a:pt x="241706" y="203983"/>
                </a:lnTo>
                <a:lnTo>
                  <a:pt x="113416" y="127173"/>
                </a:lnTo>
                <a:lnTo>
                  <a:pt x="250212" y="47950"/>
                </a:lnTo>
                <a:lnTo>
                  <a:pt x="256310" y="37762"/>
                </a:lnTo>
                <a:lnTo>
                  <a:pt x="257763" y="26040"/>
                </a:lnTo>
                <a:lnTo>
                  <a:pt x="254142" y="14367"/>
                </a:lnTo>
                <a:lnTo>
                  <a:pt x="248738" y="7522"/>
                </a:lnTo>
                <a:lnTo>
                  <a:pt x="238552" y="1437"/>
                </a:lnTo>
                <a:lnTo>
                  <a:pt x="226835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83337" y="2056372"/>
            <a:ext cx="3962400" cy="831215"/>
          </a:xfrm>
          <a:custGeom>
            <a:avLst/>
            <a:gdLst/>
            <a:ahLst/>
            <a:cxnLst/>
            <a:rect l="l" t="t" r="r" b="b"/>
            <a:pathLst>
              <a:path w="3962400" h="831214">
                <a:moveTo>
                  <a:pt x="0" y="830997"/>
                </a:moveTo>
                <a:lnTo>
                  <a:pt x="3962399" y="830997"/>
                </a:lnTo>
                <a:lnTo>
                  <a:pt x="39623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83337" y="2056372"/>
            <a:ext cx="3962400" cy="831215"/>
          </a:xfrm>
          <a:custGeom>
            <a:avLst/>
            <a:gdLst/>
            <a:ahLst/>
            <a:cxnLst/>
            <a:rect l="l" t="t" r="r" b="b"/>
            <a:pathLst>
              <a:path w="3962400" h="831214">
                <a:moveTo>
                  <a:pt x="0" y="830997"/>
                </a:moveTo>
                <a:lnTo>
                  <a:pt x="3962399" y="830997"/>
                </a:lnTo>
                <a:lnTo>
                  <a:pt x="39623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262084" y="2147215"/>
            <a:ext cx="3726815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ct: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40"/>
              </a:lnSpc>
            </a:pPr>
            <a:r>
              <a:rPr sz="2400" b="1" spc="-20" dirty="0">
                <a:latin typeface="Arial"/>
                <a:cs typeface="Arial"/>
              </a:rPr>
              <a:t>F</a:t>
            </a:r>
            <a:r>
              <a:rPr sz="2400" b="1" spc="-10" dirty="0">
                <a:latin typeface="Arial"/>
                <a:cs typeface="Arial"/>
              </a:rPr>
              <a:t>il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&gt;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Lo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5" dirty="0">
                <a:latin typeface="Arial"/>
                <a:cs typeface="Arial"/>
              </a:rPr>
              <a:t>d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fr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m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Server…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543" y="1446794"/>
            <a:ext cx="4521189" cy="3759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4" name="object 4"/>
          <p:cNvSpPr/>
          <p:nvPr/>
        </p:nvSpPr>
        <p:spPr>
          <a:xfrm>
            <a:off x="3125937" y="2056388"/>
            <a:ext cx="4724400" cy="4953000"/>
          </a:xfrm>
          <a:custGeom>
            <a:avLst/>
            <a:gdLst/>
            <a:ahLst/>
            <a:cxnLst/>
            <a:rect l="l" t="t" r="r" b="b"/>
            <a:pathLst>
              <a:path w="4724400" h="4953000">
                <a:moveTo>
                  <a:pt x="0" y="4952999"/>
                </a:moveTo>
                <a:lnTo>
                  <a:pt x="4724399" y="4952999"/>
                </a:lnTo>
                <a:lnTo>
                  <a:pt x="4724399" y="0"/>
                </a:lnTo>
                <a:lnTo>
                  <a:pt x="0" y="0"/>
                </a:lnTo>
                <a:lnTo>
                  <a:pt x="0" y="4952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25937" y="2056388"/>
            <a:ext cx="4724399" cy="4952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89432" y="3918441"/>
            <a:ext cx="511231" cy="436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54537" y="3961418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0" y="152375"/>
                </a:moveTo>
                <a:lnTo>
                  <a:pt x="5991" y="114300"/>
                </a:lnTo>
                <a:lnTo>
                  <a:pt x="22969" y="79756"/>
                </a:lnTo>
                <a:lnTo>
                  <a:pt x="49441" y="49938"/>
                </a:lnTo>
                <a:lnTo>
                  <a:pt x="83912" y="26038"/>
                </a:lnTo>
                <a:lnTo>
                  <a:pt x="124890" y="9252"/>
                </a:lnTo>
                <a:lnTo>
                  <a:pt x="170880" y="773"/>
                </a:lnTo>
                <a:lnTo>
                  <a:pt x="187066" y="0"/>
                </a:lnTo>
                <a:lnTo>
                  <a:pt x="203654" y="531"/>
                </a:lnTo>
                <a:lnTo>
                  <a:pt x="250681" y="8211"/>
                </a:lnTo>
                <a:lnTo>
                  <a:pt x="292537" y="24118"/>
                </a:lnTo>
                <a:lnTo>
                  <a:pt x="327854" y="47097"/>
                </a:lnTo>
                <a:lnTo>
                  <a:pt x="355263" y="75991"/>
                </a:lnTo>
                <a:lnTo>
                  <a:pt x="373394" y="109646"/>
                </a:lnTo>
                <a:lnTo>
                  <a:pt x="380879" y="146906"/>
                </a:lnTo>
                <a:lnTo>
                  <a:pt x="380232" y="160527"/>
                </a:lnTo>
                <a:lnTo>
                  <a:pt x="370726" y="198985"/>
                </a:lnTo>
                <a:lnTo>
                  <a:pt x="350988" y="233035"/>
                </a:lnTo>
                <a:lnTo>
                  <a:pt x="322451" y="261652"/>
                </a:lnTo>
                <a:lnTo>
                  <a:pt x="286548" y="283810"/>
                </a:lnTo>
                <a:lnTo>
                  <a:pt x="244711" y="298484"/>
                </a:lnTo>
                <a:lnTo>
                  <a:pt x="198375" y="304647"/>
                </a:lnTo>
                <a:lnTo>
                  <a:pt x="181378" y="304145"/>
                </a:lnTo>
                <a:lnTo>
                  <a:pt x="133417" y="296711"/>
                </a:lnTo>
                <a:lnTo>
                  <a:pt x="90948" y="281247"/>
                </a:lnTo>
                <a:lnTo>
                  <a:pt x="55187" y="258866"/>
                </a:lnTo>
                <a:lnTo>
                  <a:pt x="27351" y="230678"/>
                </a:lnTo>
                <a:lnTo>
                  <a:pt x="4668" y="185982"/>
                </a:lnTo>
                <a:lnTo>
                  <a:pt x="0" y="152375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5137" y="3663796"/>
            <a:ext cx="2362200" cy="831215"/>
          </a:xfrm>
          <a:custGeom>
            <a:avLst/>
            <a:gdLst/>
            <a:ahLst/>
            <a:cxnLst/>
            <a:rect l="l" t="t" r="r" b="b"/>
            <a:pathLst>
              <a:path w="2362200" h="831214">
                <a:moveTo>
                  <a:pt x="0" y="830997"/>
                </a:moveTo>
                <a:lnTo>
                  <a:pt x="2362199" y="830997"/>
                </a:lnTo>
                <a:lnTo>
                  <a:pt x="23621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5137" y="3663796"/>
            <a:ext cx="2362200" cy="831215"/>
          </a:xfrm>
          <a:custGeom>
            <a:avLst/>
            <a:gdLst/>
            <a:ahLst/>
            <a:cxnLst/>
            <a:rect l="l" t="t" r="r" b="b"/>
            <a:pathLst>
              <a:path w="2362200" h="831214">
                <a:moveTo>
                  <a:pt x="0" y="830997"/>
                </a:moveTo>
                <a:lnTo>
                  <a:pt x="2362199" y="830997"/>
                </a:lnTo>
                <a:lnTo>
                  <a:pt x="23621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13879" y="3754630"/>
            <a:ext cx="2137410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Open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40"/>
              </a:lnSpc>
            </a:pPr>
            <a:r>
              <a:rPr sz="2400" b="1" spc="-195" dirty="0">
                <a:latin typeface="Arial"/>
                <a:cs typeface="Arial"/>
              </a:rPr>
              <a:t>T</a:t>
            </a:r>
            <a:r>
              <a:rPr sz="2400" b="1" spc="-20" dirty="0">
                <a:latin typeface="Arial"/>
                <a:cs typeface="Arial"/>
              </a:rPr>
              <a:t>u</a:t>
            </a:r>
            <a:r>
              <a:rPr sz="2400" b="1" spc="-10" dirty="0">
                <a:latin typeface="Arial"/>
                <a:cs typeface="Arial"/>
              </a:rPr>
              <a:t>t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r</a:t>
            </a:r>
            <a:r>
              <a:rPr sz="2400" b="1" spc="-10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0" dirty="0">
                <a:latin typeface="Arial"/>
                <a:cs typeface="Arial"/>
              </a:rPr>
              <a:t>l</a:t>
            </a:r>
            <a:r>
              <a:rPr sz="2400" b="1" dirty="0">
                <a:latin typeface="Arial"/>
                <a:cs typeface="Arial"/>
              </a:rPr>
              <a:t>s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menu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26337" y="4197190"/>
            <a:ext cx="3276600" cy="831215"/>
          </a:xfrm>
          <a:custGeom>
            <a:avLst/>
            <a:gdLst/>
            <a:ahLst/>
            <a:cxnLst/>
            <a:rect l="l" t="t" r="r" b="b"/>
            <a:pathLst>
              <a:path w="3276600" h="831214">
                <a:moveTo>
                  <a:pt x="0" y="830997"/>
                </a:moveTo>
                <a:lnTo>
                  <a:pt x="3276599" y="830997"/>
                </a:lnTo>
                <a:lnTo>
                  <a:pt x="32765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26337" y="4197190"/>
            <a:ext cx="3276600" cy="831215"/>
          </a:xfrm>
          <a:custGeom>
            <a:avLst/>
            <a:gdLst/>
            <a:ahLst/>
            <a:cxnLst/>
            <a:rect l="l" t="t" r="r" b="b"/>
            <a:pathLst>
              <a:path w="3276600" h="831214">
                <a:moveTo>
                  <a:pt x="0" y="830997"/>
                </a:moveTo>
                <a:lnTo>
                  <a:pt x="3276599" y="830997"/>
                </a:lnTo>
                <a:lnTo>
                  <a:pt x="32765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05085" y="4288030"/>
            <a:ext cx="87312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05085" y="4643623"/>
            <a:ext cx="309054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RNA</a:t>
            </a:r>
            <a:r>
              <a:rPr sz="2400" b="1" spc="-5" dirty="0">
                <a:latin typeface="Arial"/>
                <a:cs typeface="Arial"/>
              </a:rPr>
              <a:t>-</a:t>
            </a:r>
            <a:r>
              <a:rPr sz="2400" b="1" dirty="0">
                <a:latin typeface="Arial"/>
                <a:cs typeface="Arial"/>
              </a:rPr>
              <a:t>Se</a:t>
            </a:r>
            <a:r>
              <a:rPr sz="2400" b="1" spc="-15" dirty="0">
                <a:latin typeface="Arial"/>
                <a:cs typeface="Arial"/>
              </a:rPr>
              <a:t>q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(B</a:t>
            </a:r>
            <a:r>
              <a:rPr sz="2400" b="1" spc="-20" dirty="0">
                <a:latin typeface="Arial"/>
                <a:cs typeface="Arial"/>
              </a:rPr>
              <a:t>od</a:t>
            </a:r>
            <a:r>
              <a:rPr sz="2400" b="1" dirty="0">
                <a:latin typeface="Arial"/>
                <a:cs typeface="Arial"/>
              </a:rPr>
              <a:t>y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Ma</a:t>
            </a:r>
            <a:r>
              <a:rPr sz="2400" b="1" spc="-20" dirty="0">
                <a:latin typeface="Arial"/>
                <a:cs typeface="Arial"/>
              </a:rPr>
              <a:t>p</a:t>
            </a:r>
            <a:r>
              <a:rPr sz="2400" b="1" dirty="0">
                <a:latin typeface="Arial"/>
                <a:cs typeface="Arial"/>
              </a:rPr>
              <a:t>)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94572" y="3901793"/>
            <a:ext cx="689957" cy="4613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97337" y="4113794"/>
            <a:ext cx="400685" cy="0"/>
          </a:xfrm>
          <a:custGeom>
            <a:avLst/>
            <a:gdLst/>
            <a:ahLst/>
            <a:cxnLst/>
            <a:rect l="l" t="t" r="r" b="b"/>
            <a:pathLst>
              <a:path w="400685">
                <a:moveTo>
                  <a:pt x="0" y="0"/>
                </a:moveTo>
                <a:lnTo>
                  <a:pt x="400476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97938" y="3985749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9" y="0"/>
                </a:moveTo>
                <a:lnTo>
                  <a:pt x="12033" y="4629"/>
                </a:lnTo>
                <a:lnTo>
                  <a:pt x="3767" y="13622"/>
                </a:lnTo>
                <a:lnTo>
                  <a:pt x="568" y="21715"/>
                </a:lnTo>
                <a:lnTo>
                  <a:pt x="416" y="33575"/>
                </a:lnTo>
                <a:lnTo>
                  <a:pt x="5045" y="44431"/>
                </a:lnTo>
                <a:lnTo>
                  <a:pt x="14038" y="52697"/>
                </a:lnTo>
                <a:lnTo>
                  <a:pt x="143182" y="128044"/>
                </a:lnTo>
                <a:lnTo>
                  <a:pt x="7274" y="208835"/>
                </a:lnTo>
                <a:lnTo>
                  <a:pt x="1308" y="219089"/>
                </a:lnTo>
                <a:lnTo>
                  <a:pt x="0" y="230817"/>
                </a:lnTo>
                <a:lnTo>
                  <a:pt x="3767" y="242435"/>
                </a:lnTo>
                <a:lnTo>
                  <a:pt x="9251" y="249223"/>
                </a:lnTo>
                <a:lnTo>
                  <a:pt x="19503" y="255194"/>
                </a:lnTo>
                <a:lnTo>
                  <a:pt x="31227" y="256504"/>
                </a:lnTo>
                <a:lnTo>
                  <a:pt x="42842" y="252738"/>
                </a:lnTo>
                <a:lnTo>
                  <a:pt x="256598" y="128044"/>
                </a:lnTo>
                <a:lnTo>
                  <a:pt x="34749" y="152"/>
                </a:lnTo>
                <a:lnTo>
                  <a:pt x="22889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37763" y="4359008"/>
            <a:ext cx="694111" cy="4613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5860" y="4570994"/>
            <a:ext cx="400685" cy="0"/>
          </a:xfrm>
          <a:custGeom>
            <a:avLst/>
            <a:gdLst/>
            <a:ahLst/>
            <a:cxnLst/>
            <a:rect l="l" t="t" r="r" b="b"/>
            <a:pathLst>
              <a:path w="400685">
                <a:moveTo>
                  <a:pt x="400476" y="0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69137" y="4442952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33747" y="0"/>
                </a:moveTo>
                <a:lnTo>
                  <a:pt x="221882" y="145"/>
                </a:lnTo>
                <a:lnTo>
                  <a:pt x="0" y="128042"/>
                </a:lnTo>
                <a:lnTo>
                  <a:pt x="213756" y="252735"/>
                </a:lnTo>
                <a:lnTo>
                  <a:pt x="225382" y="256501"/>
                </a:lnTo>
                <a:lnTo>
                  <a:pt x="237110" y="255196"/>
                </a:lnTo>
                <a:lnTo>
                  <a:pt x="247362" y="249233"/>
                </a:lnTo>
                <a:lnTo>
                  <a:pt x="252862" y="242433"/>
                </a:lnTo>
                <a:lnTo>
                  <a:pt x="256615" y="230810"/>
                </a:lnTo>
                <a:lnTo>
                  <a:pt x="255302" y="219078"/>
                </a:lnTo>
                <a:lnTo>
                  <a:pt x="249326" y="208823"/>
                </a:lnTo>
                <a:lnTo>
                  <a:pt x="113446" y="128042"/>
                </a:lnTo>
                <a:lnTo>
                  <a:pt x="242559" y="52695"/>
                </a:lnTo>
                <a:lnTo>
                  <a:pt x="251569" y="44425"/>
                </a:lnTo>
                <a:lnTo>
                  <a:pt x="256199" y="33565"/>
                </a:lnTo>
                <a:lnTo>
                  <a:pt x="256046" y="21699"/>
                </a:lnTo>
                <a:lnTo>
                  <a:pt x="252862" y="13620"/>
                </a:lnTo>
                <a:lnTo>
                  <a:pt x="244600" y="4630"/>
                </a:lnTo>
                <a:lnTo>
                  <a:pt x="233747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811737" y="4037594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152399"/>
                </a:moveTo>
                <a:lnTo>
                  <a:pt x="152399" y="152399"/>
                </a:lnTo>
                <a:lnTo>
                  <a:pt x="152399" y="0"/>
                </a:lnTo>
                <a:lnTo>
                  <a:pt x="0" y="0"/>
                </a:lnTo>
                <a:lnTo>
                  <a:pt x="0" y="152399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11737" y="4037594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152399"/>
                </a:moveTo>
                <a:lnTo>
                  <a:pt x="152399" y="152399"/>
                </a:lnTo>
                <a:lnTo>
                  <a:pt x="152399" y="0"/>
                </a:lnTo>
                <a:lnTo>
                  <a:pt x="0" y="0"/>
                </a:lnTo>
                <a:lnTo>
                  <a:pt x="0" y="152399"/>
                </a:lnTo>
                <a:close/>
              </a:path>
            </a:pathLst>
          </a:custGeom>
          <a:ln w="5080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992343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7537" y="1599179"/>
            <a:ext cx="2438400" cy="462280"/>
          </a:xfrm>
          <a:custGeom>
            <a:avLst/>
            <a:gdLst/>
            <a:ahLst/>
            <a:cxnLst/>
            <a:rect l="l" t="t" r="r" b="b"/>
            <a:pathLst>
              <a:path w="2438400" h="462280">
                <a:moveTo>
                  <a:pt x="0" y="461665"/>
                </a:moveTo>
                <a:lnTo>
                  <a:pt x="2438399" y="461665"/>
                </a:lnTo>
                <a:lnTo>
                  <a:pt x="243839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7537" y="1599179"/>
            <a:ext cx="2438400" cy="462280"/>
          </a:xfrm>
          <a:custGeom>
            <a:avLst/>
            <a:gdLst/>
            <a:ahLst/>
            <a:cxnLst/>
            <a:rect l="l" t="t" r="r" b="b"/>
            <a:pathLst>
              <a:path w="2438400" h="462280">
                <a:moveTo>
                  <a:pt x="0" y="461665"/>
                </a:moveTo>
                <a:lnTo>
                  <a:pt x="2438399" y="461665"/>
                </a:lnTo>
                <a:lnTo>
                  <a:pt x="243839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6279" y="1690015"/>
            <a:ext cx="21094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5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ype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SL</a:t>
            </a:r>
            <a:r>
              <a:rPr sz="2400" b="1" dirty="0">
                <a:latin typeface="Arial"/>
                <a:cs typeface="Arial"/>
              </a:rPr>
              <a:t>C25A3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23163" y="1615793"/>
            <a:ext cx="997528" cy="461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25937" y="1827794"/>
            <a:ext cx="705485" cy="0"/>
          </a:xfrm>
          <a:custGeom>
            <a:avLst/>
            <a:gdLst/>
            <a:ahLst/>
            <a:cxnLst/>
            <a:rect l="l" t="t" r="r" b="b"/>
            <a:pathLst>
              <a:path w="705485">
                <a:moveTo>
                  <a:pt x="0" y="0"/>
                </a:moveTo>
                <a:lnTo>
                  <a:pt x="705276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31338" y="1699749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9" y="0"/>
                </a:moveTo>
                <a:lnTo>
                  <a:pt x="12033" y="4629"/>
                </a:lnTo>
                <a:lnTo>
                  <a:pt x="3767" y="13622"/>
                </a:lnTo>
                <a:lnTo>
                  <a:pt x="568" y="21715"/>
                </a:lnTo>
                <a:lnTo>
                  <a:pt x="416" y="33575"/>
                </a:lnTo>
                <a:lnTo>
                  <a:pt x="5045" y="44431"/>
                </a:lnTo>
                <a:lnTo>
                  <a:pt x="14038" y="52697"/>
                </a:lnTo>
                <a:lnTo>
                  <a:pt x="143182" y="128044"/>
                </a:lnTo>
                <a:lnTo>
                  <a:pt x="7274" y="208835"/>
                </a:lnTo>
                <a:lnTo>
                  <a:pt x="1308" y="219089"/>
                </a:lnTo>
                <a:lnTo>
                  <a:pt x="0" y="230817"/>
                </a:lnTo>
                <a:lnTo>
                  <a:pt x="3767" y="242435"/>
                </a:lnTo>
                <a:lnTo>
                  <a:pt x="9251" y="249223"/>
                </a:lnTo>
                <a:lnTo>
                  <a:pt x="19503" y="255194"/>
                </a:lnTo>
                <a:lnTo>
                  <a:pt x="31227" y="256504"/>
                </a:lnTo>
                <a:lnTo>
                  <a:pt x="42842" y="252738"/>
                </a:lnTo>
                <a:lnTo>
                  <a:pt x="256598" y="128044"/>
                </a:lnTo>
                <a:lnTo>
                  <a:pt x="34749" y="152"/>
                </a:lnTo>
                <a:lnTo>
                  <a:pt x="22889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11737" y="1599194"/>
            <a:ext cx="914400" cy="381000"/>
          </a:xfrm>
          <a:custGeom>
            <a:avLst/>
            <a:gdLst/>
            <a:ahLst/>
            <a:cxnLst/>
            <a:rect l="l" t="t" r="r" b="b"/>
            <a:pathLst>
              <a:path w="914400" h="381000">
                <a:moveTo>
                  <a:pt x="0" y="63489"/>
                </a:moveTo>
                <a:lnTo>
                  <a:pt x="13690" y="24116"/>
                </a:lnTo>
                <a:lnTo>
                  <a:pt x="48104" y="1883"/>
                </a:lnTo>
                <a:lnTo>
                  <a:pt x="850910" y="0"/>
                </a:lnTo>
                <a:lnTo>
                  <a:pt x="865334" y="1645"/>
                </a:lnTo>
                <a:lnTo>
                  <a:pt x="900110" y="23356"/>
                </a:lnTo>
                <a:lnTo>
                  <a:pt x="914391" y="62451"/>
                </a:lnTo>
                <a:lnTo>
                  <a:pt x="914399" y="317479"/>
                </a:lnTo>
                <a:lnTo>
                  <a:pt x="912757" y="331902"/>
                </a:lnTo>
                <a:lnTo>
                  <a:pt x="891066" y="366689"/>
                </a:lnTo>
                <a:lnTo>
                  <a:pt x="851974" y="380991"/>
                </a:lnTo>
                <a:lnTo>
                  <a:pt x="63520" y="380999"/>
                </a:lnTo>
                <a:lnTo>
                  <a:pt x="49100" y="379356"/>
                </a:lnTo>
                <a:lnTo>
                  <a:pt x="14318" y="357658"/>
                </a:lnTo>
                <a:lnTo>
                  <a:pt x="9" y="318568"/>
                </a:lnTo>
                <a:lnTo>
                  <a:pt x="0" y="6348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78737" y="1594729"/>
            <a:ext cx="1447800" cy="462280"/>
          </a:xfrm>
          <a:custGeom>
            <a:avLst/>
            <a:gdLst/>
            <a:ahLst/>
            <a:cxnLst/>
            <a:rect l="l" t="t" r="r" b="b"/>
            <a:pathLst>
              <a:path w="1447800" h="462280">
                <a:moveTo>
                  <a:pt x="0" y="461665"/>
                </a:moveTo>
                <a:lnTo>
                  <a:pt x="1447799" y="461665"/>
                </a:lnTo>
                <a:lnTo>
                  <a:pt x="144779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78737" y="1594729"/>
            <a:ext cx="1447800" cy="462280"/>
          </a:xfrm>
          <a:custGeom>
            <a:avLst/>
            <a:gdLst/>
            <a:ahLst/>
            <a:cxnLst/>
            <a:rect l="l" t="t" r="r" b="b"/>
            <a:pathLst>
              <a:path w="1447800" h="462280">
                <a:moveTo>
                  <a:pt x="0" y="461665"/>
                </a:moveTo>
                <a:lnTo>
                  <a:pt x="1447799" y="461665"/>
                </a:lnTo>
                <a:lnTo>
                  <a:pt x="144779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557485" y="1685557"/>
            <a:ext cx="119380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Go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83992" y="1615793"/>
            <a:ext cx="997528" cy="461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73460" y="1827794"/>
            <a:ext cx="705485" cy="0"/>
          </a:xfrm>
          <a:custGeom>
            <a:avLst/>
            <a:gdLst/>
            <a:ahLst/>
            <a:cxnLst/>
            <a:rect l="l" t="t" r="r" b="b"/>
            <a:pathLst>
              <a:path w="705485">
                <a:moveTo>
                  <a:pt x="705276" y="0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16737" y="1699752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33747" y="0"/>
                </a:moveTo>
                <a:lnTo>
                  <a:pt x="221882" y="145"/>
                </a:lnTo>
                <a:lnTo>
                  <a:pt x="0" y="128042"/>
                </a:lnTo>
                <a:lnTo>
                  <a:pt x="213756" y="252735"/>
                </a:lnTo>
                <a:lnTo>
                  <a:pt x="225382" y="256501"/>
                </a:lnTo>
                <a:lnTo>
                  <a:pt x="237110" y="255196"/>
                </a:lnTo>
                <a:lnTo>
                  <a:pt x="247362" y="249233"/>
                </a:lnTo>
                <a:lnTo>
                  <a:pt x="252862" y="242433"/>
                </a:lnTo>
                <a:lnTo>
                  <a:pt x="256615" y="230810"/>
                </a:lnTo>
                <a:lnTo>
                  <a:pt x="255302" y="219078"/>
                </a:lnTo>
                <a:lnTo>
                  <a:pt x="249326" y="208823"/>
                </a:lnTo>
                <a:lnTo>
                  <a:pt x="113446" y="128042"/>
                </a:lnTo>
                <a:lnTo>
                  <a:pt x="242559" y="52695"/>
                </a:lnTo>
                <a:lnTo>
                  <a:pt x="251569" y="44425"/>
                </a:lnTo>
                <a:lnTo>
                  <a:pt x="256199" y="33565"/>
                </a:lnTo>
                <a:lnTo>
                  <a:pt x="256046" y="21699"/>
                </a:lnTo>
                <a:lnTo>
                  <a:pt x="252862" y="13620"/>
                </a:lnTo>
                <a:lnTo>
                  <a:pt x="244600" y="4630"/>
                </a:lnTo>
                <a:lnTo>
                  <a:pt x="233747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83337" y="1675394"/>
            <a:ext cx="533400" cy="304800"/>
          </a:xfrm>
          <a:custGeom>
            <a:avLst/>
            <a:gdLst/>
            <a:ahLst/>
            <a:cxnLst/>
            <a:rect l="l" t="t" r="r" b="b"/>
            <a:pathLst>
              <a:path w="533400" h="304800">
                <a:moveTo>
                  <a:pt x="0" y="152399"/>
                </a:moveTo>
                <a:lnTo>
                  <a:pt x="6108" y="109539"/>
                </a:lnTo>
                <a:lnTo>
                  <a:pt x="23278" y="71405"/>
                </a:lnTo>
                <a:lnTo>
                  <a:pt x="49775" y="39729"/>
                </a:lnTo>
                <a:lnTo>
                  <a:pt x="83864" y="16242"/>
                </a:lnTo>
                <a:lnTo>
                  <a:pt x="123810" y="2677"/>
                </a:lnTo>
                <a:lnTo>
                  <a:pt x="380999" y="0"/>
                </a:lnTo>
                <a:lnTo>
                  <a:pt x="395705" y="699"/>
                </a:lnTo>
                <a:lnTo>
                  <a:pt x="437182" y="10684"/>
                </a:lnTo>
                <a:lnTo>
                  <a:pt x="473356" y="31151"/>
                </a:lnTo>
                <a:lnTo>
                  <a:pt x="502494" y="60367"/>
                </a:lnTo>
                <a:lnTo>
                  <a:pt x="522866" y="96601"/>
                </a:lnTo>
                <a:lnTo>
                  <a:pt x="532740" y="138122"/>
                </a:lnTo>
                <a:lnTo>
                  <a:pt x="533399" y="152399"/>
                </a:lnTo>
                <a:lnTo>
                  <a:pt x="532700" y="167100"/>
                </a:lnTo>
                <a:lnTo>
                  <a:pt x="522715" y="208569"/>
                </a:lnTo>
                <a:lnTo>
                  <a:pt x="502248" y="244743"/>
                </a:lnTo>
                <a:lnTo>
                  <a:pt x="473032" y="273885"/>
                </a:lnTo>
                <a:lnTo>
                  <a:pt x="436798" y="294262"/>
                </a:lnTo>
                <a:lnTo>
                  <a:pt x="395277" y="304140"/>
                </a:lnTo>
                <a:lnTo>
                  <a:pt x="152399" y="304799"/>
                </a:lnTo>
                <a:lnTo>
                  <a:pt x="137699" y="304099"/>
                </a:lnTo>
                <a:lnTo>
                  <a:pt x="96230" y="294111"/>
                </a:lnTo>
                <a:lnTo>
                  <a:pt x="60056" y="273639"/>
                </a:lnTo>
                <a:lnTo>
                  <a:pt x="30914" y="244419"/>
                </a:lnTo>
                <a:lnTo>
                  <a:pt x="10537" y="208185"/>
                </a:lnTo>
                <a:lnTo>
                  <a:pt x="659" y="166672"/>
                </a:lnTo>
                <a:lnTo>
                  <a:pt x="0" y="15239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Se</a:t>
            </a:r>
            <a:r>
              <a:rPr spc="-10" dirty="0"/>
              <a:t>lect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5" dirty="0"/>
              <a:t>t</a:t>
            </a:r>
            <a:r>
              <a:rPr spc="-30" dirty="0"/>
              <a:t>h</a:t>
            </a:r>
            <a:r>
              <a:rPr dirty="0"/>
              <a:t>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refere</a:t>
            </a:r>
            <a:r>
              <a:rPr spc="-30" dirty="0"/>
              <a:t>n</a:t>
            </a:r>
            <a:r>
              <a:rPr dirty="0"/>
              <a:t>ce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30" dirty="0"/>
              <a:t>g</a:t>
            </a:r>
            <a:r>
              <a:rPr dirty="0"/>
              <a:t>e</a:t>
            </a:r>
            <a:r>
              <a:rPr spc="-30" dirty="0"/>
              <a:t>no</a:t>
            </a:r>
            <a:r>
              <a:rPr dirty="0"/>
              <a:t>me</a:t>
            </a:r>
          </a:p>
        </p:txBody>
      </p:sp>
      <p:sp>
        <p:nvSpPr>
          <p:cNvPr id="3" name="object 3"/>
          <p:cNvSpPr/>
          <p:nvPr/>
        </p:nvSpPr>
        <p:spPr>
          <a:xfrm>
            <a:off x="1528669" y="1676747"/>
            <a:ext cx="2887071" cy="1675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0566" y="1638638"/>
            <a:ext cx="2963545" cy="1751964"/>
          </a:xfrm>
          <a:custGeom>
            <a:avLst/>
            <a:gdLst/>
            <a:ahLst/>
            <a:cxnLst/>
            <a:rect l="l" t="t" r="r" b="b"/>
            <a:pathLst>
              <a:path w="2963545" h="1751964">
                <a:moveTo>
                  <a:pt x="0" y="1751408"/>
                </a:moveTo>
                <a:lnTo>
                  <a:pt x="2963466" y="1751408"/>
                </a:lnTo>
                <a:lnTo>
                  <a:pt x="2963466" y="0"/>
                </a:lnTo>
                <a:lnTo>
                  <a:pt x="0" y="0"/>
                </a:lnTo>
                <a:lnTo>
                  <a:pt x="0" y="1751408"/>
                </a:lnTo>
                <a:close/>
              </a:path>
            </a:pathLst>
          </a:custGeom>
          <a:ln w="76199">
            <a:solidFill>
              <a:srgbClr val="83C9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0260" y="2530193"/>
            <a:ext cx="997528" cy="461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4991" y="2742194"/>
            <a:ext cx="705485" cy="0"/>
          </a:xfrm>
          <a:custGeom>
            <a:avLst/>
            <a:gdLst/>
            <a:ahLst/>
            <a:cxnLst/>
            <a:rect l="l" t="t" r="r" b="b"/>
            <a:pathLst>
              <a:path w="705485">
                <a:moveTo>
                  <a:pt x="0" y="0"/>
                </a:moveTo>
                <a:lnTo>
                  <a:pt x="705279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10379" y="2614150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0" y="0"/>
                </a:moveTo>
                <a:lnTo>
                  <a:pt x="12024" y="4629"/>
                </a:lnTo>
                <a:lnTo>
                  <a:pt x="3758" y="13621"/>
                </a:lnTo>
                <a:lnTo>
                  <a:pt x="568" y="21707"/>
                </a:lnTo>
                <a:lnTo>
                  <a:pt x="417" y="33570"/>
                </a:lnTo>
                <a:lnTo>
                  <a:pt x="5048" y="44428"/>
                </a:lnTo>
                <a:lnTo>
                  <a:pt x="14045" y="52696"/>
                </a:lnTo>
                <a:lnTo>
                  <a:pt x="143180" y="128043"/>
                </a:lnTo>
                <a:lnTo>
                  <a:pt x="7283" y="208829"/>
                </a:lnTo>
                <a:lnTo>
                  <a:pt x="1312" y="219084"/>
                </a:lnTo>
                <a:lnTo>
                  <a:pt x="0" y="230814"/>
                </a:lnTo>
                <a:lnTo>
                  <a:pt x="3758" y="242434"/>
                </a:lnTo>
                <a:lnTo>
                  <a:pt x="9250" y="249227"/>
                </a:lnTo>
                <a:lnTo>
                  <a:pt x="19503" y="255195"/>
                </a:lnTo>
                <a:lnTo>
                  <a:pt x="31229" y="256502"/>
                </a:lnTo>
                <a:lnTo>
                  <a:pt x="42846" y="252737"/>
                </a:lnTo>
                <a:lnTo>
                  <a:pt x="256611" y="128043"/>
                </a:lnTo>
                <a:lnTo>
                  <a:pt x="34742" y="149"/>
                </a:lnTo>
                <a:lnTo>
                  <a:pt x="22880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68937" y="1599172"/>
            <a:ext cx="3429000" cy="831215"/>
          </a:xfrm>
          <a:custGeom>
            <a:avLst/>
            <a:gdLst/>
            <a:ahLst/>
            <a:cxnLst/>
            <a:rect l="l" t="t" r="r" b="b"/>
            <a:pathLst>
              <a:path w="3429000" h="831214">
                <a:moveTo>
                  <a:pt x="0" y="830997"/>
                </a:moveTo>
                <a:lnTo>
                  <a:pt x="3428999" y="830997"/>
                </a:lnTo>
                <a:lnTo>
                  <a:pt x="34289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68937" y="1599172"/>
            <a:ext cx="3429000" cy="831215"/>
          </a:xfrm>
          <a:custGeom>
            <a:avLst/>
            <a:gdLst/>
            <a:ahLst/>
            <a:cxnLst/>
            <a:rect l="l" t="t" r="r" b="b"/>
            <a:pathLst>
              <a:path w="3429000" h="831214">
                <a:moveTo>
                  <a:pt x="0" y="830997"/>
                </a:moveTo>
                <a:lnTo>
                  <a:pt x="3428999" y="830997"/>
                </a:lnTo>
                <a:lnTo>
                  <a:pt x="34289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347683" y="1690015"/>
            <a:ext cx="3244215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40"/>
              </a:lnSpc>
            </a:pPr>
            <a:r>
              <a:rPr sz="2400" spc="-28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oda</a:t>
            </a:r>
            <a:r>
              <a:rPr sz="2400" spc="-180" dirty="0">
                <a:latin typeface="Arial"/>
                <a:cs typeface="Arial"/>
              </a:rPr>
              <a:t>y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will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use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bo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40"/>
              </a:lnSpc>
            </a:pPr>
            <a:r>
              <a:rPr sz="2400" b="1" spc="-5" dirty="0">
                <a:latin typeface="Arial"/>
                <a:cs typeface="Arial"/>
              </a:rPr>
              <a:t>Huma</a:t>
            </a:r>
            <a:r>
              <a:rPr sz="2400" b="1" dirty="0">
                <a:latin typeface="Arial"/>
                <a:cs typeface="Arial"/>
              </a:rPr>
              <a:t>n</a:t>
            </a:r>
            <a:r>
              <a:rPr sz="2400" b="1" spc="7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hg18</a:t>
            </a:r>
            <a:r>
              <a:rPr sz="2400" b="1" spc="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an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hg19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21137" y="3961388"/>
            <a:ext cx="4876800" cy="83121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114300">
              <a:lnSpc>
                <a:spcPts val="2800"/>
              </a:lnSpc>
            </a:pPr>
            <a:r>
              <a:rPr sz="2400" spc="-10" dirty="0">
                <a:latin typeface="Arial"/>
                <a:cs typeface="Arial"/>
              </a:rPr>
              <a:t>If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Huma</a:t>
            </a:r>
            <a:r>
              <a:rPr sz="2400" b="1" dirty="0">
                <a:latin typeface="Arial"/>
                <a:cs typeface="Arial"/>
              </a:rPr>
              <a:t>n</a:t>
            </a:r>
            <a:r>
              <a:rPr sz="2400" b="1" spc="7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hg19</a:t>
            </a:r>
            <a:r>
              <a:rPr sz="2400" b="1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no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menu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i="1" spc="-20" dirty="0">
                <a:latin typeface="Arial"/>
                <a:cs typeface="Arial"/>
              </a:rPr>
              <a:t>Mo</a:t>
            </a:r>
            <a:r>
              <a:rPr sz="2400" b="1" i="1" dirty="0">
                <a:latin typeface="Arial"/>
                <a:cs typeface="Arial"/>
              </a:rPr>
              <a:t>re…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3737" y="2970794"/>
            <a:ext cx="4800600" cy="156972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325120">
              <a:lnSpc>
                <a:spcPct val="99000"/>
              </a:lnSpc>
            </a:pPr>
            <a:r>
              <a:rPr sz="2400" spc="-10" dirty="0">
                <a:latin typeface="Arial"/>
                <a:cs typeface="Arial"/>
              </a:rPr>
              <a:t>If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reads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are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dirty="0">
                <a:latin typeface="Arial"/>
                <a:cs typeface="Arial"/>
              </a:rPr>
              <a:t>ill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blue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&amp;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rom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</a:t>
            </a:r>
            <a:r>
              <a:rPr sz="2400" spc="-10" dirty="0">
                <a:latin typeface="Arial"/>
                <a:cs typeface="Arial"/>
              </a:rPr>
              <a:t>tt</a:t>
            </a:r>
            <a:r>
              <a:rPr sz="2400" dirty="0">
                <a:latin typeface="Arial"/>
                <a:cs typeface="Arial"/>
              </a:rPr>
              <a:t>ings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la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exercise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righ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-click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endParaRPr sz="2400">
              <a:latin typeface="Arial"/>
              <a:cs typeface="Arial"/>
            </a:endParaRPr>
          </a:p>
          <a:p>
            <a:pPr marL="86360">
              <a:lnSpc>
                <a:spcPct val="100000"/>
              </a:lnSpc>
              <a:spcBef>
                <a:spcPts val="20"/>
              </a:spcBef>
            </a:pP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spc="-10" dirty="0">
                <a:latin typeface="Arial"/>
                <a:cs typeface="Arial"/>
              </a:rPr>
              <a:t>l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r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0" dirty="0">
                <a:latin typeface="Arial"/>
                <a:cs typeface="Arial"/>
              </a:rPr>
              <a:t>li</a:t>
            </a:r>
            <a:r>
              <a:rPr sz="2400" b="1" spc="-20" dirty="0">
                <a:latin typeface="Arial"/>
                <a:cs typeface="Arial"/>
              </a:rPr>
              <a:t>gn</a:t>
            </a:r>
            <a:r>
              <a:rPr sz="2400" b="1" dirty="0">
                <a:latin typeface="Arial"/>
                <a:cs typeface="Arial"/>
              </a:rPr>
              <a:t>me</a:t>
            </a:r>
            <a:r>
              <a:rPr sz="2400" b="1" spc="-20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ts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b</a:t>
            </a:r>
            <a:r>
              <a:rPr sz="2400" b="1" dirty="0">
                <a:latin typeface="Arial"/>
                <a:cs typeface="Arial"/>
              </a:rPr>
              <a:t>y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&gt;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n</a:t>
            </a:r>
            <a:r>
              <a:rPr sz="2400" b="1" spc="-15" dirty="0">
                <a:latin typeface="Arial"/>
                <a:cs typeface="Arial"/>
              </a:rPr>
              <a:t>o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spc="-10" dirty="0">
                <a:latin typeface="Arial"/>
                <a:cs typeface="Arial"/>
              </a:rPr>
              <a:t>l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r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2337" y="3427979"/>
            <a:ext cx="990600" cy="46228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Hea</a:t>
            </a:r>
            <a:r>
              <a:rPr sz="2400" spc="-10" dirty="0">
                <a:latin typeface="Arial"/>
                <a:cs typeface="Arial"/>
              </a:rPr>
              <a:t>rt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2337" y="4875788"/>
            <a:ext cx="914400" cy="46228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Liver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8137" y="1975729"/>
            <a:ext cx="1600200" cy="462280"/>
          </a:xfrm>
          <a:custGeom>
            <a:avLst/>
            <a:gdLst/>
            <a:ahLst/>
            <a:cxnLst/>
            <a:rect l="l" t="t" r="r" b="b"/>
            <a:pathLst>
              <a:path w="1600200" h="462280">
                <a:moveTo>
                  <a:pt x="0" y="461665"/>
                </a:moveTo>
                <a:lnTo>
                  <a:pt x="1600199" y="461665"/>
                </a:lnTo>
                <a:lnTo>
                  <a:pt x="160019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8137" y="1975729"/>
            <a:ext cx="1600200" cy="462280"/>
          </a:xfrm>
          <a:custGeom>
            <a:avLst/>
            <a:gdLst/>
            <a:ahLst/>
            <a:cxnLst/>
            <a:rect l="l" t="t" r="r" b="b"/>
            <a:pathLst>
              <a:path w="1600200" h="462280">
                <a:moveTo>
                  <a:pt x="0" y="461665"/>
                </a:moveTo>
                <a:lnTo>
                  <a:pt x="1600199" y="461665"/>
                </a:lnTo>
                <a:lnTo>
                  <a:pt x="160019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56881" y="2066557"/>
            <a:ext cx="13474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Coverage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97137" y="2818394"/>
            <a:ext cx="6781800" cy="381000"/>
          </a:xfrm>
          <a:custGeom>
            <a:avLst/>
            <a:gdLst/>
            <a:ahLst/>
            <a:cxnLst/>
            <a:rect l="l" t="t" r="r" b="b"/>
            <a:pathLst>
              <a:path w="6781800" h="381000">
                <a:moveTo>
                  <a:pt x="0" y="63489"/>
                </a:moveTo>
                <a:lnTo>
                  <a:pt x="13689" y="24113"/>
                </a:lnTo>
                <a:lnTo>
                  <a:pt x="48103" y="1881"/>
                </a:lnTo>
                <a:lnTo>
                  <a:pt x="6718310" y="0"/>
                </a:lnTo>
                <a:lnTo>
                  <a:pt x="6732724" y="1645"/>
                </a:lnTo>
                <a:lnTo>
                  <a:pt x="6767500" y="23356"/>
                </a:lnTo>
                <a:lnTo>
                  <a:pt x="6781791" y="62451"/>
                </a:lnTo>
                <a:lnTo>
                  <a:pt x="6781799" y="317479"/>
                </a:lnTo>
                <a:lnTo>
                  <a:pt x="6780155" y="331902"/>
                </a:lnTo>
                <a:lnTo>
                  <a:pt x="6758453" y="366689"/>
                </a:lnTo>
                <a:lnTo>
                  <a:pt x="6719373" y="380991"/>
                </a:lnTo>
                <a:lnTo>
                  <a:pt x="63508" y="380999"/>
                </a:lnTo>
                <a:lnTo>
                  <a:pt x="49089" y="379356"/>
                </a:lnTo>
                <a:lnTo>
                  <a:pt x="14312" y="357654"/>
                </a:lnTo>
                <a:lnTo>
                  <a:pt x="8" y="318558"/>
                </a:lnTo>
                <a:lnTo>
                  <a:pt x="0" y="63489"/>
                </a:lnTo>
                <a:close/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78442" y="2397209"/>
            <a:ext cx="544482" cy="6899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44937" y="2437394"/>
            <a:ext cx="203200" cy="337820"/>
          </a:xfrm>
          <a:custGeom>
            <a:avLst/>
            <a:gdLst/>
            <a:ahLst/>
            <a:cxnLst/>
            <a:rect l="l" t="t" r="r" b="b"/>
            <a:pathLst>
              <a:path w="203200" h="337819">
                <a:moveTo>
                  <a:pt x="0" y="0"/>
                </a:moveTo>
                <a:lnTo>
                  <a:pt x="202670" y="33774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67736" y="2573334"/>
            <a:ext cx="206375" cy="245110"/>
          </a:xfrm>
          <a:custGeom>
            <a:avLst/>
            <a:gdLst/>
            <a:ahLst/>
            <a:cxnLst/>
            <a:rect l="l" t="t" r="r" b="b"/>
            <a:pathLst>
              <a:path w="206375" h="245110">
                <a:moveTo>
                  <a:pt x="22271" y="91653"/>
                </a:moveTo>
                <a:lnTo>
                  <a:pt x="11205" y="95701"/>
                </a:lnTo>
                <a:lnTo>
                  <a:pt x="2965" y="104668"/>
                </a:lnTo>
                <a:lnTo>
                  <a:pt x="1454" y="107945"/>
                </a:lnTo>
                <a:lnTo>
                  <a:pt x="0" y="119829"/>
                </a:lnTo>
                <a:lnTo>
                  <a:pt x="4042" y="130892"/>
                </a:lnTo>
                <a:lnTo>
                  <a:pt x="13002" y="139141"/>
                </a:lnTo>
                <a:lnTo>
                  <a:pt x="205800" y="245059"/>
                </a:lnTo>
                <a:lnTo>
                  <a:pt x="203691" y="158587"/>
                </a:lnTo>
                <a:lnTo>
                  <a:pt x="153938" y="158587"/>
                </a:lnTo>
                <a:lnTo>
                  <a:pt x="34164" y="93096"/>
                </a:lnTo>
                <a:lnTo>
                  <a:pt x="22271" y="91653"/>
                </a:lnTo>
                <a:close/>
              </a:path>
              <a:path w="206375" h="245110">
                <a:moveTo>
                  <a:pt x="177381" y="0"/>
                </a:moveTo>
                <a:lnTo>
                  <a:pt x="165813" y="2950"/>
                </a:lnTo>
                <a:lnTo>
                  <a:pt x="155954" y="12267"/>
                </a:lnTo>
                <a:lnTo>
                  <a:pt x="152296" y="25725"/>
                </a:lnTo>
                <a:lnTo>
                  <a:pt x="153938" y="158587"/>
                </a:lnTo>
                <a:lnTo>
                  <a:pt x="203691" y="158587"/>
                </a:lnTo>
                <a:lnTo>
                  <a:pt x="200152" y="13523"/>
                </a:lnTo>
                <a:lnTo>
                  <a:pt x="190842" y="3659"/>
                </a:lnTo>
                <a:lnTo>
                  <a:pt x="1773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05697" y="2208779"/>
            <a:ext cx="2758440" cy="462280"/>
          </a:xfrm>
          <a:custGeom>
            <a:avLst/>
            <a:gdLst/>
            <a:ahLst/>
            <a:cxnLst/>
            <a:rect l="l" t="t" r="r" b="b"/>
            <a:pathLst>
              <a:path w="2758440" h="462280">
                <a:moveTo>
                  <a:pt x="0" y="461665"/>
                </a:moveTo>
                <a:lnTo>
                  <a:pt x="2758439" y="461665"/>
                </a:lnTo>
                <a:lnTo>
                  <a:pt x="275843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05697" y="2208779"/>
            <a:ext cx="2758440" cy="462280"/>
          </a:xfrm>
          <a:custGeom>
            <a:avLst/>
            <a:gdLst/>
            <a:ahLst/>
            <a:cxnLst/>
            <a:rect l="l" t="t" r="r" b="b"/>
            <a:pathLst>
              <a:path w="2758440" h="462280">
                <a:moveTo>
                  <a:pt x="0" y="461665"/>
                </a:moveTo>
                <a:lnTo>
                  <a:pt x="2758439" y="461665"/>
                </a:lnTo>
                <a:lnTo>
                  <a:pt x="275843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84440" y="2299615"/>
            <a:ext cx="256730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Jun</a:t>
            </a:r>
            <a:r>
              <a:rPr sz="2400" spc="-10" dirty="0">
                <a:latin typeface="Arial"/>
                <a:cs typeface="Arial"/>
              </a:rPr>
              <a:t>ction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Coverage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20937" y="3046994"/>
            <a:ext cx="7010400" cy="381000"/>
          </a:xfrm>
          <a:custGeom>
            <a:avLst/>
            <a:gdLst/>
            <a:ahLst/>
            <a:cxnLst/>
            <a:rect l="l" t="t" r="r" b="b"/>
            <a:pathLst>
              <a:path w="7010400" h="381000">
                <a:moveTo>
                  <a:pt x="0" y="63489"/>
                </a:moveTo>
                <a:lnTo>
                  <a:pt x="13689" y="24113"/>
                </a:lnTo>
                <a:lnTo>
                  <a:pt x="48103" y="1881"/>
                </a:lnTo>
                <a:lnTo>
                  <a:pt x="6946910" y="0"/>
                </a:lnTo>
                <a:lnTo>
                  <a:pt x="6961324" y="1645"/>
                </a:lnTo>
                <a:lnTo>
                  <a:pt x="6996100" y="23356"/>
                </a:lnTo>
                <a:lnTo>
                  <a:pt x="7010391" y="62451"/>
                </a:lnTo>
                <a:lnTo>
                  <a:pt x="7010399" y="317479"/>
                </a:lnTo>
                <a:lnTo>
                  <a:pt x="7008755" y="331902"/>
                </a:lnTo>
                <a:lnTo>
                  <a:pt x="6987053" y="366689"/>
                </a:lnTo>
                <a:lnTo>
                  <a:pt x="6947973" y="380991"/>
                </a:lnTo>
                <a:lnTo>
                  <a:pt x="63508" y="380999"/>
                </a:lnTo>
                <a:lnTo>
                  <a:pt x="49089" y="379356"/>
                </a:lnTo>
                <a:lnTo>
                  <a:pt x="14312" y="357654"/>
                </a:lnTo>
                <a:lnTo>
                  <a:pt x="8" y="318558"/>
                </a:lnTo>
                <a:lnTo>
                  <a:pt x="0" y="63489"/>
                </a:lnTo>
                <a:close/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87002" y="2625809"/>
            <a:ext cx="544482" cy="6899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53497" y="2665994"/>
            <a:ext cx="203200" cy="337820"/>
          </a:xfrm>
          <a:custGeom>
            <a:avLst/>
            <a:gdLst/>
            <a:ahLst/>
            <a:cxnLst/>
            <a:rect l="l" t="t" r="r" b="b"/>
            <a:pathLst>
              <a:path w="203200" h="337819">
                <a:moveTo>
                  <a:pt x="0" y="0"/>
                </a:moveTo>
                <a:lnTo>
                  <a:pt x="202670" y="33774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76296" y="2801934"/>
            <a:ext cx="206375" cy="245110"/>
          </a:xfrm>
          <a:custGeom>
            <a:avLst/>
            <a:gdLst/>
            <a:ahLst/>
            <a:cxnLst/>
            <a:rect l="l" t="t" r="r" b="b"/>
            <a:pathLst>
              <a:path w="206375" h="245110">
                <a:moveTo>
                  <a:pt x="22271" y="91653"/>
                </a:moveTo>
                <a:lnTo>
                  <a:pt x="11205" y="95701"/>
                </a:lnTo>
                <a:lnTo>
                  <a:pt x="2965" y="104668"/>
                </a:lnTo>
                <a:lnTo>
                  <a:pt x="1454" y="107945"/>
                </a:lnTo>
                <a:lnTo>
                  <a:pt x="0" y="119829"/>
                </a:lnTo>
                <a:lnTo>
                  <a:pt x="4042" y="130892"/>
                </a:lnTo>
                <a:lnTo>
                  <a:pt x="13002" y="139141"/>
                </a:lnTo>
                <a:lnTo>
                  <a:pt x="205800" y="245059"/>
                </a:lnTo>
                <a:lnTo>
                  <a:pt x="203691" y="158587"/>
                </a:lnTo>
                <a:lnTo>
                  <a:pt x="153938" y="158587"/>
                </a:lnTo>
                <a:lnTo>
                  <a:pt x="34164" y="93096"/>
                </a:lnTo>
                <a:lnTo>
                  <a:pt x="22271" y="91653"/>
                </a:lnTo>
                <a:close/>
              </a:path>
              <a:path w="206375" h="245110">
                <a:moveTo>
                  <a:pt x="177381" y="0"/>
                </a:moveTo>
                <a:lnTo>
                  <a:pt x="165813" y="2950"/>
                </a:lnTo>
                <a:lnTo>
                  <a:pt x="155954" y="12267"/>
                </a:lnTo>
                <a:lnTo>
                  <a:pt x="152296" y="25725"/>
                </a:lnTo>
                <a:lnTo>
                  <a:pt x="153938" y="158587"/>
                </a:lnTo>
                <a:lnTo>
                  <a:pt x="203691" y="158587"/>
                </a:lnTo>
                <a:lnTo>
                  <a:pt x="200152" y="13523"/>
                </a:lnTo>
                <a:lnTo>
                  <a:pt x="190842" y="3659"/>
                </a:lnTo>
                <a:lnTo>
                  <a:pt x="1773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30537" y="2585329"/>
            <a:ext cx="1752600" cy="462280"/>
          </a:xfrm>
          <a:custGeom>
            <a:avLst/>
            <a:gdLst/>
            <a:ahLst/>
            <a:cxnLst/>
            <a:rect l="l" t="t" r="r" b="b"/>
            <a:pathLst>
              <a:path w="1752600" h="462280">
                <a:moveTo>
                  <a:pt x="0" y="461665"/>
                </a:moveTo>
                <a:lnTo>
                  <a:pt x="1752599" y="461665"/>
                </a:lnTo>
                <a:lnTo>
                  <a:pt x="175259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30537" y="2585329"/>
            <a:ext cx="1752600" cy="462280"/>
          </a:xfrm>
          <a:custGeom>
            <a:avLst/>
            <a:gdLst/>
            <a:ahLst/>
            <a:cxnLst/>
            <a:rect l="l" t="t" r="r" b="b"/>
            <a:pathLst>
              <a:path w="1752600" h="462280">
                <a:moveTo>
                  <a:pt x="0" y="461665"/>
                </a:moveTo>
                <a:lnTo>
                  <a:pt x="1752599" y="461665"/>
                </a:lnTo>
                <a:lnTo>
                  <a:pt x="175259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09281" y="2676158"/>
            <a:ext cx="153352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Alignmen</a:t>
            </a:r>
            <a:r>
              <a:rPr sz="2400" spc="-10" dirty="0">
                <a:latin typeface="Arial"/>
                <a:cs typeface="Arial"/>
              </a:rPr>
              <a:t>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97137" y="3457133"/>
            <a:ext cx="6858000" cy="1038225"/>
          </a:xfrm>
          <a:custGeom>
            <a:avLst/>
            <a:gdLst/>
            <a:ahLst/>
            <a:cxnLst/>
            <a:rect l="l" t="t" r="r" b="b"/>
            <a:pathLst>
              <a:path w="6858000" h="1038225">
                <a:moveTo>
                  <a:pt x="0" y="172973"/>
                </a:moveTo>
                <a:lnTo>
                  <a:pt x="5412" y="129877"/>
                </a:lnTo>
                <a:lnTo>
                  <a:pt x="20750" y="90757"/>
                </a:lnTo>
                <a:lnTo>
                  <a:pt x="44670" y="56962"/>
                </a:lnTo>
                <a:lnTo>
                  <a:pt x="75823" y="29836"/>
                </a:lnTo>
                <a:lnTo>
                  <a:pt x="112866" y="10726"/>
                </a:lnTo>
                <a:lnTo>
                  <a:pt x="154450" y="978"/>
                </a:lnTo>
                <a:lnTo>
                  <a:pt x="6685056" y="0"/>
                </a:lnTo>
                <a:lnTo>
                  <a:pt x="6699780" y="618"/>
                </a:lnTo>
                <a:lnTo>
                  <a:pt x="6741699" y="9490"/>
                </a:lnTo>
                <a:lnTo>
                  <a:pt x="6779188" y="27841"/>
                </a:lnTo>
                <a:lnTo>
                  <a:pt x="6810904" y="54326"/>
                </a:lnTo>
                <a:lnTo>
                  <a:pt x="6835500" y="87598"/>
                </a:lnTo>
                <a:lnTo>
                  <a:pt x="6851633" y="126310"/>
                </a:lnTo>
                <a:lnTo>
                  <a:pt x="6857957" y="169117"/>
                </a:lnTo>
                <a:lnTo>
                  <a:pt x="6857999" y="864717"/>
                </a:lnTo>
                <a:lnTo>
                  <a:pt x="6857381" y="879439"/>
                </a:lnTo>
                <a:lnTo>
                  <a:pt x="6848511" y="921353"/>
                </a:lnTo>
                <a:lnTo>
                  <a:pt x="6830162" y="958843"/>
                </a:lnTo>
                <a:lnTo>
                  <a:pt x="6803680" y="990562"/>
                </a:lnTo>
                <a:lnTo>
                  <a:pt x="6770410" y="1015163"/>
                </a:lnTo>
                <a:lnTo>
                  <a:pt x="6731698" y="1031298"/>
                </a:lnTo>
                <a:lnTo>
                  <a:pt x="6688888" y="1037619"/>
                </a:lnTo>
                <a:lnTo>
                  <a:pt x="172952" y="1037661"/>
                </a:lnTo>
                <a:lnTo>
                  <a:pt x="158228" y="1037042"/>
                </a:lnTo>
                <a:lnTo>
                  <a:pt x="116310" y="1028170"/>
                </a:lnTo>
                <a:lnTo>
                  <a:pt x="78817" y="1009817"/>
                </a:lnTo>
                <a:lnTo>
                  <a:pt x="47098" y="983332"/>
                </a:lnTo>
                <a:lnTo>
                  <a:pt x="22498" y="950062"/>
                </a:lnTo>
                <a:lnTo>
                  <a:pt x="6363" y="911354"/>
                </a:lnTo>
                <a:lnTo>
                  <a:pt x="41" y="868555"/>
                </a:lnTo>
                <a:lnTo>
                  <a:pt x="0" y="172973"/>
                </a:lnTo>
                <a:close/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87002" y="3008193"/>
            <a:ext cx="544482" cy="68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53497" y="3046994"/>
            <a:ext cx="203200" cy="337820"/>
          </a:xfrm>
          <a:custGeom>
            <a:avLst/>
            <a:gdLst/>
            <a:ahLst/>
            <a:cxnLst/>
            <a:rect l="l" t="t" r="r" b="b"/>
            <a:pathLst>
              <a:path w="203200" h="337820">
                <a:moveTo>
                  <a:pt x="0" y="0"/>
                </a:moveTo>
                <a:lnTo>
                  <a:pt x="202670" y="33774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76296" y="3182934"/>
            <a:ext cx="206375" cy="245110"/>
          </a:xfrm>
          <a:custGeom>
            <a:avLst/>
            <a:gdLst/>
            <a:ahLst/>
            <a:cxnLst/>
            <a:rect l="l" t="t" r="r" b="b"/>
            <a:pathLst>
              <a:path w="206375" h="245110">
                <a:moveTo>
                  <a:pt x="22271" y="91653"/>
                </a:moveTo>
                <a:lnTo>
                  <a:pt x="11205" y="95701"/>
                </a:lnTo>
                <a:lnTo>
                  <a:pt x="2965" y="104668"/>
                </a:lnTo>
                <a:lnTo>
                  <a:pt x="1454" y="107945"/>
                </a:lnTo>
                <a:lnTo>
                  <a:pt x="0" y="119829"/>
                </a:lnTo>
                <a:lnTo>
                  <a:pt x="4042" y="130892"/>
                </a:lnTo>
                <a:lnTo>
                  <a:pt x="13002" y="139141"/>
                </a:lnTo>
                <a:lnTo>
                  <a:pt x="205800" y="245059"/>
                </a:lnTo>
                <a:lnTo>
                  <a:pt x="203691" y="158587"/>
                </a:lnTo>
                <a:lnTo>
                  <a:pt x="153938" y="158587"/>
                </a:lnTo>
                <a:lnTo>
                  <a:pt x="34164" y="93096"/>
                </a:lnTo>
                <a:lnTo>
                  <a:pt x="22271" y="91653"/>
                </a:lnTo>
                <a:close/>
              </a:path>
              <a:path w="206375" h="245110">
                <a:moveTo>
                  <a:pt x="177381" y="0"/>
                </a:moveTo>
                <a:lnTo>
                  <a:pt x="165813" y="2950"/>
                </a:lnTo>
                <a:lnTo>
                  <a:pt x="155954" y="12267"/>
                </a:lnTo>
                <a:lnTo>
                  <a:pt x="152296" y="25725"/>
                </a:lnTo>
                <a:lnTo>
                  <a:pt x="153938" y="158587"/>
                </a:lnTo>
                <a:lnTo>
                  <a:pt x="203691" y="158587"/>
                </a:lnTo>
                <a:lnTo>
                  <a:pt x="200152" y="13523"/>
                </a:lnTo>
                <a:lnTo>
                  <a:pt x="190842" y="3659"/>
                </a:lnTo>
                <a:lnTo>
                  <a:pt x="1773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2479" y="690057"/>
            <a:ext cx="449707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latin typeface="Arial"/>
                <a:cs typeface="Arial"/>
              </a:rPr>
              <a:t>RNA-se</a:t>
            </a:r>
            <a:r>
              <a:rPr sz="3600" b="1" spc="-25" dirty="0">
                <a:latin typeface="Arial"/>
                <a:cs typeface="Arial"/>
              </a:rPr>
              <a:t>q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Arial"/>
                <a:cs typeface="Arial"/>
              </a:rPr>
              <a:t>a</a:t>
            </a:r>
            <a:r>
              <a:rPr sz="3600" b="1" spc="-10" dirty="0">
                <a:latin typeface="Arial"/>
                <a:cs typeface="Arial"/>
              </a:rPr>
              <a:t>li</a:t>
            </a:r>
            <a:r>
              <a:rPr sz="3600" b="1" spc="-30" dirty="0">
                <a:latin typeface="Arial"/>
                <a:cs typeface="Arial"/>
              </a:rPr>
              <a:t>gn</a:t>
            </a:r>
            <a:r>
              <a:rPr sz="3600" b="1" dirty="0">
                <a:latin typeface="Arial"/>
                <a:cs typeface="Arial"/>
              </a:rPr>
              <a:t>me</a:t>
            </a:r>
            <a:r>
              <a:rPr sz="3600" b="1" spc="-30" dirty="0">
                <a:latin typeface="Arial"/>
                <a:cs typeface="Arial"/>
              </a:rPr>
              <a:t>n</a:t>
            </a:r>
            <a:r>
              <a:rPr sz="3600" b="1" dirty="0">
                <a:latin typeface="Arial"/>
                <a:cs typeface="Arial"/>
              </a:rPr>
              <a:t>ts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1337" y="4189988"/>
            <a:ext cx="2377440" cy="120078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189865" algn="just">
              <a:lnSpc>
                <a:spcPct val="99000"/>
              </a:lnSpc>
            </a:pPr>
            <a:r>
              <a:rPr sz="2400" dirty="0">
                <a:latin typeface="Arial"/>
                <a:cs typeface="Arial"/>
              </a:rPr>
              <a:t>Righ</a:t>
            </a:r>
            <a:r>
              <a:rPr sz="2400" spc="-10" dirty="0">
                <a:latin typeface="Arial"/>
                <a:cs typeface="Arial"/>
              </a:rPr>
              <a:t>t-click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over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RefSe</a:t>
            </a:r>
            <a:r>
              <a:rPr sz="2400" b="1" spc="-15" dirty="0">
                <a:latin typeface="Arial"/>
                <a:cs typeface="Arial"/>
              </a:rPr>
              <a:t>q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Genes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rack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01937" y="6018788"/>
            <a:ext cx="457200" cy="304800"/>
          </a:xfrm>
          <a:custGeom>
            <a:avLst/>
            <a:gdLst/>
            <a:ahLst/>
            <a:cxnLst/>
            <a:rect l="l" t="t" r="r" b="b"/>
            <a:pathLst>
              <a:path w="457200" h="304800">
                <a:moveTo>
                  <a:pt x="0" y="152399"/>
                </a:moveTo>
                <a:lnTo>
                  <a:pt x="11655" y="104226"/>
                </a:lnTo>
                <a:lnTo>
                  <a:pt x="34251" y="72118"/>
                </a:lnTo>
                <a:lnTo>
                  <a:pt x="66959" y="44633"/>
                </a:lnTo>
                <a:lnTo>
                  <a:pt x="108187" y="22831"/>
                </a:lnTo>
                <a:lnTo>
                  <a:pt x="156348" y="7768"/>
                </a:lnTo>
                <a:lnTo>
                  <a:pt x="209852" y="505"/>
                </a:lnTo>
                <a:lnTo>
                  <a:pt x="228599" y="0"/>
                </a:lnTo>
                <a:lnTo>
                  <a:pt x="247349" y="505"/>
                </a:lnTo>
                <a:lnTo>
                  <a:pt x="300856" y="7768"/>
                </a:lnTo>
                <a:lnTo>
                  <a:pt x="349017" y="22831"/>
                </a:lnTo>
                <a:lnTo>
                  <a:pt x="390245" y="44633"/>
                </a:lnTo>
                <a:lnTo>
                  <a:pt x="422950" y="72118"/>
                </a:lnTo>
                <a:lnTo>
                  <a:pt x="445545" y="104226"/>
                </a:lnTo>
                <a:lnTo>
                  <a:pt x="457199" y="152399"/>
                </a:lnTo>
                <a:lnTo>
                  <a:pt x="456442" y="164898"/>
                </a:lnTo>
                <a:lnTo>
                  <a:pt x="439235" y="211719"/>
                </a:lnTo>
                <a:lnTo>
                  <a:pt x="413094" y="242403"/>
                </a:lnTo>
                <a:lnTo>
                  <a:pt x="377371" y="268113"/>
                </a:lnTo>
                <a:lnTo>
                  <a:pt x="333655" y="287788"/>
                </a:lnTo>
                <a:lnTo>
                  <a:pt x="283535" y="300370"/>
                </a:lnTo>
                <a:lnTo>
                  <a:pt x="228599" y="304799"/>
                </a:lnTo>
                <a:lnTo>
                  <a:pt x="209852" y="304294"/>
                </a:lnTo>
                <a:lnTo>
                  <a:pt x="156348" y="297030"/>
                </a:lnTo>
                <a:lnTo>
                  <a:pt x="108187" y="281966"/>
                </a:lnTo>
                <a:lnTo>
                  <a:pt x="66959" y="260161"/>
                </a:lnTo>
                <a:lnTo>
                  <a:pt x="34251" y="232676"/>
                </a:lnTo>
                <a:lnTo>
                  <a:pt x="11655" y="200568"/>
                </a:lnTo>
                <a:lnTo>
                  <a:pt x="0" y="15239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1162" y="5381472"/>
            <a:ext cx="498762" cy="906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54337" y="5409188"/>
            <a:ext cx="70485" cy="560070"/>
          </a:xfrm>
          <a:custGeom>
            <a:avLst/>
            <a:gdLst/>
            <a:ahLst/>
            <a:cxnLst/>
            <a:rect l="l" t="t" r="r" b="b"/>
            <a:pathLst>
              <a:path w="70485" h="560070">
                <a:moveTo>
                  <a:pt x="0" y="0"/>
                </a:moveTo>
                <a:lnTo>
                  <a:pt x="69951" y="559570"/>
                </a:lnTo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92125" y="5781646"/>
            <a:ext cx="226695" cy="237490"/>
          </a:xfrm>
          <a:custGeom>
            <a:avLst/>
            <a:gdLst/>
            <a:ahLst/>
            <a:cxnLst/>
            <a:rect l="l" t="t" r="r" b="b"/>
            <a:pathLst>
              <a:path w="226694" h="237489">
                <a:moveTo>
                  <a:pt x="20786" y="21875"/>
                </a:moveTo>
                <a:lnTo>
                  <a:pt x="9621" y="26735"/>
                </a:lnTo>
                <a:lnTo>
                  <a:pt x="6908" y="29130"/>
                </a:lnTo>
                <a:lnTo>
                  <a:pt x="774" y="39424"/>
                </a:lnTo>
                <a:lnTo>
                  <a:pt x="0" y="51181"/>
                </a:lnTo>
                <a:lnTo>
                  <a:pt x="4860" y="62345"/>
                </a:lnTo>
                <a:lnTo>
                  <a:pt x="138411" y="237141"/>
                </a:lnTo>
                <a:lnTo>
                  <a:pt x="181042" y="137094"/>
                </a:lnTo>
                <a:lnTo>
                  <a:pt x="125911" y="137094"/>
                </a:lnTo>
                <a:lnTo>
                  <a:pt x="42837" y="28782"/>
                </a:lnTo>
                <a:lnTo>
                  <a:pt x="32543" y="22649"/>
                </a:lnTo>
                <a:lnTo>
                  <a:pt x="20786" y="21875"/>
                </a:lnTo>
                <a:close/>
              </a:path>
              <a:path w="226694" h="237489">
                <a:moveTo>
                  <a:pt x="196307" y="0"/>
                </a:moveTo>
                <a:lnTo>
                  <a:pt x="185541" y="5085"/>
                </a:lnTo>
                <a:lnTo>
                  <a:pt x="178120" y="14887"/>
                </a:lnTo>
                <a:lnTo>
                  <a:pt x="125911" y="137094"/>
                </a:lnTo>
                <a:lnTo>
                  <a:pt x="181042" y="137094"/>
                </a:lnTo>
                <a:lnTo>
                  <a:pt x="225906" y="31805"/>
                </a:lnTo>
                <a:lnTo>
                  <a:pt x="226341" y="19692"/>
                </a:lnTo>
                <a:lnTo>
                  <a:pt x="221258" y="8926"/>
                </a:lnTo>
                <a:lnTo>
                  <a:pt x="211456" y="1504"/>
                </a:lnTo>
                <a:lnTo>
                  <a:pt x="208425" y="430"/>
                </a:lnTo>
                <a:lnTo>
                  <a:pt x="196307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1337" y="3885179"/>
            <a:ext cx="2514600" cy="462280"/>
          </a:xfrm>
          <a:custGeom>
            <a:avLst/>
            <a:gdLst/>
            <a:ahLst/>
            <a:cxnLst/>
            <a:rect l="l" t="t" r="r" b="b"/>
            <a:pathLst>
              <a:path w="2514600" h="462279">
                <a:moveTo>
                  <a:pt x="0" y="461665"/>
                </a:moveTo>
                <a:lnTo>
                  <a:pt x="2514599" y="461665"/>
                </a:lnTo>
                <a:lnTo>
                  <a:pt x="251459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1337" y="3885179"/>
            <a:ext cx="2514600" cy="462280"/>
          </a:xfrm>
          <a:custGeom>
            <a:avLst/>
            <a:gdLst/>
            <a:ahLst/>
            <a:cxnLst/>
            <a:rect l="l" t="t" r="r" b="b"/>
            <a:pathLst>
              <a:path w="2514600" h="462279">
                <a:moveTo>
                  <a:pt x="0" y="461665"/>
                </a:moveTo>
                <a:lnTo>
                  <a:pt x="2514599" y="461665"/>
                </a:lnTo>
                <a:lnTo>
                  <a:pt x="251459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0079" y="3976016"/>
            <a:ext cx="232918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Squ</a:t>
            </a:r>
            <a:r>
              <a:rPr sz="2400" b="1" spc="-10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s</a:t>
            </a:r>
            <a:r>
              <a:rPr sz="2400" b="1" spc="-20" dirty="0">
                <a:latin typeface="Arial"/>
                <a:cs typeface="Arial"/>
              </a:rPr>
              <a:t>h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-15" dirty="0">
                <a:latin typeface="Arial"/>
                <a:cs typeface="Arial"/>
              </a:rPr>
              <a:t>d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83137" y="2513588"/>
            <a:ext cx="3352799" cy="4571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45037" y="2475488"/>
            <a:ext cx="3429000" cy="4648200"/>
          </a:xfrm>
          <a:custGeom>
            <a:avLst/>
            <a:gdLst/>
            <a:ahLst/>
            <a:cxnLst/>
            <a:rect l="l" t="t" r="r" b="b"/>
            <a:pathLst>
              <a:path w="3429000" h="4648200">
                <a:moveTo>
                  <a:pt x="0" y="4648199"/>
                </a:moveTo>
                <a:lnTo>
                  <a:pt x="3428999" y="4648199"/>
                </a:lnTo>
                <a:lnTo>
                  <a:pt x="3428999" y="0"/>
                </a:lnTo>
                <a:lnTo>
                  <a:pt x="0" y="0"/>
                </a:lnTo>
                <a:lnTo>
                  <a:pt x="0" y="4648199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60832" y="4072219"/>
            <a:ext cx="768928" cy="8437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25937" y="4113794"/>
            <a:ext cx="424815" cy="495300"/>
          </a:xfrm>
          <a:custGeom>
            <a:avLst/>
            <a:gdLst/>
            <a:ahLst/>
            <a:cxnLst/>
            <a:rect l="l" t="t" r="r" b="b"/>
            <a:pathLst>
              <a:path w="424814" h="495300">
                <a:moveTo>
                  <a:pt x="0" y="0"/>
                </a:moveTo>
                <a:lnTo>
                  <a:pt x="424403" y="495117"/>
                </a:lnTo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58895" y="4410364"/>
            <a:ext cx="224790" cy="236854"/>
          </a:xfrm>
          <a:custGeom>
            <a:avLst/>
            <a:gdLst/>
            <a:ahLst/>
            <a:cxnLst/>
            <a:rect l="l" t="t" r="r" b="b"/>
            <a:pathLst>
              <a:path w="224789" h="236854">
                <a:moveTo>
                  <a:pt x="30492" y="115928"/>
                </a:moveTo>
                <a:lnTo>
                  <a:pt x="18186" y="116156"/>
                </a:lnTo>
                <a:lnTo>
                  <a:pt x="7604" y="121952"/>
                </a:lnTo>
                <a:lnTo>
                  <a:pt x="762" y="132344"/>
                </a:lnTo>
                <a:lnTo>
                  <a:pt x="0" y="134986"/>
                </a:lnTo>
                <a:lnTo>
                  <a:pt x="225" y="147280"/>
                </a:lnTo>
                <a:lnTo>
                  <a:pt x="6025" y="157849"/>
                </a:lnTo>
                <a:lnTo>
                  <a:pt x="16428" y="164683"/>
                </a:lnTo>
                <a:lnTo>
                  <a:pt x="224241" y="236829"/>
                </a:lnTo>
                <a:lnTo>
                  <a:pt x="210259" y="160263"/>
                </a:lnTo>
                <a:lnTo>
                  <a:pt x="158648" y="160263"/>
                </a:lnTo>
                <a:lnTo>
                  <a:pt x="30492" y="115928"/>
                </a:lnTo>
                <a:close/>
              </a:path>
              <a:path w="224789" h="236854">
                <a:moveTo>
                  <a:pt x="155204" y="0"/>
                </a:moveTo>
                <a:lnTo>
                  <a:pt x="154268" y="187"/>
                </a:lnTo>
                <a:lnTo>
                  <a:pt x="142762" y="6093"/>
                </a:lnTo>
                <a:lnTo>
                  <a:pt x="135774" y="16577"/>
                </a:lnTo>
                <a:lnTo>
                  <a:pt x="134752" y="29535"/>
                </a:lnTo>
                <a:lnTo>
                  <a:pt x="158648" y="160263"/>
                </a:lnTo>
                <a:lnTo>
                  <a:pt x="210259" y="160263"/>
                </a:lnTo>
                <a:lnTo>
                  <a:pt x="184547" y="19465"/>
                </a:lnTo>
                <a:lnTo>
                  <a:pt x="178637" y="7971"/>
                </a:lnTo>
                <a:lnTo>
                  <a:pt x="168155" y="999"/>
                </a:lnTo>
                <a:lnTo>
                  <a:pt x="155204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7537" y="5797390"/>
            <a:ext cx="2057400" cy="831215"/>
          </a:xfrm>
          <a:custGeom>
            <a:avLst/>
            <a:gdLst/>
            <a:ahLst/>
            <a:cxnLst/>
            <a:rect l="l" t="t" r="r" b="b"/>
            <a:pathLst>
              <a:path w="2057400" h="831215">
                <a:moveTo>
                  <a:pt x="0" y="830997"/>
                </a:moveTo>
                <a:lnTo>
                  <a:pt x="2057399" y="830997"/>
                </a:lnTo>
                <a:lnTo>
                  <a:pt x="20573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7537" y="5797390"/>
            <a:ext cx="2057400" cy="831215"/>
          </a:xfrm>
          <a:custGeom>
            <a:avLst/>
            <a:gdLst/>
            <a:ahLst/>
            <a:cxnLst/>
            <a:rect l="l" t="t" r="r" b="b"/>
            <a:pathLst>
              <a:path w="2057400" h="831215">
                <a:moveTo>
                  <a:pt x="0" y="830997"/>
                </a:moveTo>
                <a:lnTo>
                  <a:pt x="2057399" y="830997"/>
                </a:lnTo>
                <a:lnTo>
                  <a:pt x="20573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6279" y="5888232"/>
            <a:ext cx="1838325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00"/>
              </a:lnSpc>
            </a:pPr>
            <a:r>
              <a:rPr sz="2400" spc="-10" dirty="0">
                <a:latin typeface="Arial"/>
                <a:cs typeface="Arial"/>
              </a:rPr>
              <a:t>Isoforms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now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displayed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78337" y="5942588"/>
            <a:ext cx="4038600" cy="533400"/>
          </a:xfrm>
          <a:custGeom>
            <a:avLst/>
            <a:gdLst/>
            <a:ahLst/>
            <a:cxnLst/>
            <a:rect l="l" t="t" r="r" b="b"/>
            <a:pathLst>
              <a:path w="4038600" h="533400">
                <a:moveTo>
                  <a:pt x="0" y="88891"/>
                </a:moveTo>
                <a:lnTo>
                  <a:pt x="10117" y="47671"/>
                </a:lnTo>
                <a:lnTo>
                  <a:pt x="37075" y="16663"/>
                </a:lnTo>
                <a:lnTo>
                  <a:pt x="75776" y="963"/>
                </a:lnTo>
                <a:lnTo>
                  <a:pt x="3949720" y="0"/>
                </a:lnTo>
                <a:lnTo>
                  <a:pt x="3964278" y="1187"/>
                </a:lnTo>
                <a:lnTo>
                  <a:pt x="4002659" y="17487"/>
                </a:lnTo>
                <a:lnTo>
                  <a:pt x="4029129" y="48929"/>
                </a:lnTo>
                <a:lnTo>
                  <a:pt x="4038599" y="444495"/>
                </a:lnTo>
                <a:lnTo>
                  <a:pt x="4037412" y="459060"/>
                </a:lnTo>
                <a:lnTo>
                  <a:pt x="4021114" y="497452"/>
                </a:lnTo>
                <a:lnTo>
                  <a:pt x="3989679" y="523926"/>
                </a:lnTo>
                <a:lnTo>
                  <a:pt x="88910" y="533399"/>
                </a:lnTo>
                <a:lnTo>
                  <a:pt x="74346" y="532213"/>
                </a:lnTo>
                <a:lnTo>
                  <a:pt x="35957" y="515919"/>
                </a:lnTo>
                <a:lnTo>
                  <a:pt x="9481" y="484487"/>
                </a:lnTo>
                <a:lnTo>
                  <a:pt x="0" y="88891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99223" y="5979993"/>
            <a:ext cx="827117" cy="4987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44937" y="6209288"/>
            <a:ext cx="483234" cy="3810"/>
          </a:xfrm>
          <a:custGeom>
            <a:avLst/>
            <a:gdLst/>
            <a:ahLst/>
            <a:cxnLst/>
            <a:rect l="l" t="t" r="r" b="b"/>
            <a:pathLst>
              <a:path w="483235" h="3810">
                <a:moveTo>
                  <a:pt x="0" y="3596"/>
                </a:moveTo>
                <a:lnTo>
                  <a:pt x="483016" y="0"/>
                </a:lnTo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49492" y="6096137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6327" y="0"/>
                </a:moveTo>
                <a:lnTo>
                  <a:pt x="14790" y="2303"/>
                </a:lnTo>
                <a:lnTo>
                  <a:pt x="5396" y="9717"/>
                </a:lnTo>
                <a:lnTo>
                  <a:pt x="3353" y="12755"/>
                </a:lnTo>
                <a:lnTo>
                  <a:pt x="0" y="24445"/>
                </a:lnTo>
                <a:lnTo>
                  <a:pt x="2297" y="35988"/>
                </a:lnTo>
                <a:lnTo>
                  <a:pt x="9703" y="45383"/>
                </a:lnTo>
                <a:lnTo>
                  <a:pt x="128047" y="113531"/>
                </a:lnTo>
                <a:lnTo>
                  <a:pt x="13747" y="181337"/>
                </a:lnTo>
                <a:lnTo>
                  <a:pt x="5080" y="189855"/>
                </a:lnTo>
                <a:lnTo>
                  <a:pt x="1401" y="201021"/>
                </a:lnTo>
                <a:lnTo>
                  <a:pt x="3219" y="212838"/>
                </a:lnTo>
                <a:lnTo>
                  <a:pt x="4877" y="216151"/>
                </a:lnTo>
                <a:lnTo>
                  <a:pt x="13386" y="224820"/>
                </a:lnTo>
                <a:lnTo>
                  <a:pt x="24562" y="228499"/>
                </a:lnTo>
                <a:lnTo>
                  <a:pt x="36380" y="226675"/>
                </a:lnTo>
                <a:lnTo>
                  <a:pt x="228844" y="112782"/>
                </a:lnTo>
                <a:lnTo>
                  <a:pt x="38009" y="3352"/>
                </a:lnTo>
                <a:lnTo>
                  <a:pt x="26327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27070" y="2255882"/>
            <a:ext cx="1550322" cy="5611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8337" y="2284994"/>
            <a:ext cx="1447800" cy="457200"/>
          </a:xfrm>
          <a:custGeom>
            <a:avLst/>
            <a:gdLst/>
            <a:ahLst/>
            <a:cxnLst/>
            <a:rect l="l" t="t" r="r" b="b"/>
            <a:pathLst>
              <a:path w="1447800" h="457200">
                <a:moveTo>
                  <a:pt x="0" y="457199"/>
                </a:moveTo>
                <a:lnTo>
                  <a:pt x="1447799" y="457199"/>
                </a:lnTo>
                <a:lnTo>
                  <a:pt x="1447799" y="0"/>
                </a:lnTo>
                <a:lnTo>
                  <a:pt x="0" y="0"/>
                </a:lnTo>
                <a:lnTo>
                  <a:pt x="0" y="457199"/>
                </a:lnTo>
                <a:close/>
              </a:path>
            </a:pathLst>
          </a:custGeom>
          <a:solidFill>
            <a:srgbClr val="ACAE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78337" y="2284994"/>
            <a:ext cx="1447800" cy="457200"/>
          </a:xfrm>
          <a:custGeom>
            <a:avLst/>
            <a:gdLst/>
            <a:ahLst/>
            <a:cxnLst/>
            <a:rect l="l" t="t" r="r" b="b"/>
            <a:pathLst>
              <a:path w="1447800" h="457200">
                <a:moveTo>
                  <a:pt x="0" y="457199"/>
                </a:moveTo>
                <a:lnTo>
                  <a:pt x="1447799" y="457199"/>
                </a:lnTo>
                <a:lnTo>
                  <a:pt x="1447799" y="0"/>
                </a:lnTo>
                <a:lnTo>
                  <a:pt x="0" y="0"/>
                </a:lnTo>
                <a:lnTo>
                  <a:pt x="0" y="457199"/>
                </a:lnTo>
                <a:close/>
              </a:path>
            </a:pathLst>
          </a:custGeom>
          <a:ln w="9524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4937" y="3504197"/>
            <a:ext cx="2362200" cy="1200785"/>
          </a:xfrm>
          <a:custGeom>
            <a:avLst/>
            <a:gdLst/>
            <a:ahLst/>
            <a:cxnLst/>
            <a:rect l="l" t="t" r="r" b="b"/>
            <a:pathLst>
              <a:path w="2362200" h="1200785">
                <a:moveTo>
                  <a:pt x="0" y="1200329"/>
                </a:moveTo>
                <a:lnTo>
                  <a:pt x="2362199" y="1200329"/>
                </a:lnTo>
                <a:lnTo>
                  <a:pt x="2362199" y="0"/>
                </a:lnTo>
                <a:lnTo>
                  <a:pt x="0" y="0"/>
                </a:lnTo>
                <a:lnTo>
                  <a:pt x="0" y="1200329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44937" y="3504197"/>
            <a:ext cx="2362200" cy="1200785"/>
          </a:xfrm>
          <a:custGeom>
            <a:avLst/>
            <a:gdLst/>
            <a:ahLst/>
            <a:cxnLst/>
            <a:rect l="l" t="t" r="r" b="b"/>
            <a:pathLst>
              <a:path w="2362200" h="1200785">
                <a:moveTo>
                  <a:pt x="0" y="1200329"/>
                </a:moveTo>
                <a:lnTo>
                  <a:pt x="2362199" y="1200329"/>
                </a:lnTo>
                <a:lnTo>
                  <a:pt x="2362199" y="0"/>
                </a:lnTo>
                <a:lnTo>
                  <a:pt x="0" y="0"/>
                </a:lnTo>
                <a:lnTo>
                  <a:pt x="0" y="120032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823682" y="3595016"/>
            <a:ext cx="2126615" cy="1054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99000"/>
              </a:lnSpc>
            </a:pP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&amp;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drag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ruler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zoom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</a:t>
            </a:r>
            <a:r>
              <a:rPr sz="2400" spc="-10" dirty="0">
                <a:latin typeface="Arial"/>
                <a:cs typeface="Arial"/>
              </a:rPr>
              <a:t>rst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2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exons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15850" y="2455398"/>
            <a:ext cx="793866" cy="10889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44937" y="2713817"/>
            <a:ext cx="503555" cy="790575"/>
          </a:xfrm>
          <a:custGeom>
            <a:avLst/>
            <a:gdLst/>
            <a:ahLst/>
            <a:cxnLst/>
            <a:rect l="l" t="t" r="r" b="b"/>
            <a:pathLst>
              <a:path w="503555" h="790575">
                <a:moveTo>
                  <a:pt x="0" y="790376"/>
                </a:moveTo>
                <a:lnTo>
                  <a:pt x="50295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43321" y="2665994"/>
            <a:ext cx="235585" cy="274955"/>
          </a:xfrm>
          <a:custGeom>
            <a:avLst/>
            <a:gdLst/>
            <a:ahLst/>
            <a:cxnLst/>
            <a:rect l="l" t="t" r="r" b="b"/>
            <a:pathLst>
              <a:path w="235585" h="274955">
                <a:moveTo>
                  <a:pt x="231230" y="95676"/>
                </a:moveTo>
                <a:lnTo>
                  <a:pt x="174116" y="95676"/>
                </a:lnTo>
                <a:lnTo>
                  <a:pt x="168356" y="245059"/>
                </a:lnTo>
                <a:lnTo>
                  <a:pt x="171186" y="258637"/>
                </a:lnTo>
                <a:lnTo>
                  <a:pt x="179703" y="269003"/>
                </a:lnTo>
                <a:lnTo>
                  <a:pt x="192257" y="274368"/>
                </a:lnTo>
                <a:lnTo>
                  <a:pt x="195788" y="274716"/>
                </a:lnTo>
                <a:lnTo>
                  <a:pt x="209360" y="271885"/>
                </a:lnTo>
                <a:lnTo>
                  <a:pt x="219719" y="263368"/>
                </a:lnTo>
                <a:lnTo>
                  <a:pt x="225091" y="250815"/>
                </a:lnTo>
                <a:lnTo>
                  <a:pt x="231230" y="95676"/>
                </a:lnTo>
                <a:close/>
              </a:path>
              <a:path w="235585" h="274955">
                <a:moveTo>
                  <a:pt x="235015" y="0"/>
                </a:moveTo>
                <a:lnTo>
                  <a:pt x="15072" y="113385"/>
                </a:lnTo>
                <a:lnTo>
                  <a:pt x="5627" y="121198"/>
                </a:lnTo>
                <a:lnTo>
                  <a:pt x="435" y="131843"/>
                </a:lnTo>
                <a:lnTo>
                  <a:pt x="0" y="143741"/>
                </a:lnTo>
                <a:lnTo>
                  <a:pt x="2749" y="151881"/>
                </a:lnTo>
                <a:lnTo>
                  <a:pt x="10562" y="161318"/>
                </a:lnTo>
                <a:lnTo>
                  <a:pt x="21203" y="166507"/>
                </a:lnTo>
                <a:lnTo>
                  <a:pt x="33103" y="166943"/>
                </a:lnTo>
                <a:lnTo>
                  <a:pt x="174116" y="95676"/>
                </a:lnTo>
                <a:lnTo>
                  <a:pt x="231230" y="95676"/>
                </a:lnTo>
                <a:lnTo>
                  <a:pt x="235015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94763" y="2226792"/>
            <a:ext cx="644237" cy="13092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45217" y="2490795"/>
            <a:ext cx="361950" cy="1013460"/>
          </a:xfrm>
          <a:custGeom>
            <a:avLst/>
            <a:gdLst/>
            <a:ahLst/>
            <a:cxnLst/>
            <a:rect l="l" t="t" r="r" b="b"/>
            <a:pathLst>
              <a:path w="361950" h="1013460">
                <a:moveTo>
                  <a:pt x="361919" y="1013399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80123" y="2437394"/>
            <a:ext cx="245745" cy="277495"/>
          </a:xfrm>
          <a:custGeom>
            <a:avLst/>
            <a:gdLst/>
            <a:ahLst/>
            <a:cxnLst/>
            <a:rect l="l" t="t" r="r" b="b"/>
            <a:pathLst>
              <a:path w="245745" h="277494">
                <a:moveTo>
                  <a:pt x="46013" y="0"/>
                </a:moveTo>
                <a:lnTo>
                  <a:pt x="0" y="249362"/>
                </a:lnTo>
                <a:lnTo>
                  <a:pt x="3235" y="261700"/>
                </a:lnTo>
                <a:lnTo>
                  <a:pt x="11385" y="271324"/>
                </a:lnTo>
                <a:lnTo>
                  <a:pt x="23306" y="276575"/>
                </a:lnTo>
                <a:lnTo>
                  <a:pt x="29473" y="277061"/>
                </a:lnTo>
                <a:lnTo>
                  <a:pt x="41796" y="273828"/>
                </a:lnTo>
                <a:lnTo>
                  <a:pt x="51407" y="265676"/>
                </a:lnTo>
                <a:lnTo>
                  <a:pt x="56651" y="253745"/>
                </a:lnTo>
                <a:lnTo>
                  <a:pt x="84174" y="106801"/>
                </a:lnTo>
                <a:lnTo>
                  <a:pt x="172917" y="106801"/>
                </a:lnTo>
                <a:lnTo>
                  <a:pt x="46013" y="0"/>
                </a:lnTo>
                <a:close/>
              </a:path>
              <a:path w="245745" h="277494">
                <a:moveTo>
                  <a:pt x="172917" y="106801"/>
                </a:moveTo>
                <a:lnTo>
                  <a:pt x="84174" y="106801"/>
                </a:lnTo>
                <a:lnTo>
                  <a:pt x="205768" y="207530"/>
                </a:lnTo>
                <a:lnTo>
                  <a:pt x="217494" y="209784"/>
                </a:lnTo>
                <a:lnTo>
                  <a:pt x="229060" y="207097"/>
                </a:lnTo>
                <a:lnTo>
                  <a:pt x="238799" y="199613"/>
                </a:lnTo>
                <a:lnTo>
                  <a:pt x="243260" y="192372"/>
                </a:lnTo>
                <a:lnTo>
                  <a:pt x="245521" y="180657"/>
                </a:lnTo>
                <a:lnTo>
                  <a:pt x="242837" y="169098"/>
                </a:lnTo>
                <a:lnTo>
                  <a:pt x="235355" y="159349"/>
                </a:lnTo>
                <a:lnTo>
                  <a:pt x="172917" y="106801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Se</a:t>
            </a:r>
            <a:r>
              <a:rPr spc="-10" dirty="0"/>
              <a:t>lect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5" dirty="0"/>
              <a:t>t</a:t>
            </a:r>
            <a:r>
              <a:rPr spc="-30" dirty="0"/>
              <a:t>h</a:t>
            </a:r>
            <a:r>
              <a:rPr dirty="0"/>
              <a:t>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refere</a:t>
            </a:r>
            <a:r>
              <a:rPr spc="-30" dirty="0"/>
              <a:t>n</a:t>
            </a:r>
            <a:r>
              <a:rPr dirty="0"/>
              <a:t>ce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30" dirty="0"/>
              <a:t>g</a:t>
            </a:r>
            <a:r>
              <a:rPr dirty="0"/>
              <a:t>e</a:t>
            </a:r>
            <a:r>
              <a:rPr spc="-30" dirty="0"/>
              <a:t>no</a:t>
            </a:r>
            <a:r>
              <a:rPr dirty="0"/>
              <a:t>me</a:t>
            </a:r>
          </a:p>
        </p:txBody>
      </p:sp>
      <p:sp>
        <p:nvSpPr>
          <p:cNvPr id="3" name="object 3"/>
          <p:cNvSpPr/>
          <p:nvPr/>
        </p:nvSpPr>
        <p:spPr>
          <a:xfrm>
            <a:off x="5488137" y="1370588"/>
            <a:ext cx="3998213" cy="5943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07699" y="2738030"/>
            <a:ext cx="1350818" cy="3616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73322" y="2781757"/>
            <a:ext cx="1219200" cy="228600"/>
          </a:xfrm>
          <a:custGeom>
            <a:avLst/>
            <a:gdLst/>
            <a:ahLst/>
            <a:cxnLst/>
            <a:rect l="l" t="t" r="r" b="b"/>
            <a:pathLst>
              <a:path w="1219200" h="228600">
                <a:moveTo>
                  <a:pt x="0" y="114299"/>
                </a:moveTo>
                <a:lnTo>
                  <a:pt x="31076" y="78173"/>
                </a:lnTo>
                <a:lnTo>
                  <a:pt x="68040" y="61773"/>
                </a:lnTo>
                <a:lnTo>
                  <a:pt x="117614" y="46796"/>
                </a:lnTo>
                <a:lnTo>
                  <a:pt x="178544" y="33478"/>
                </a:lnTo>
                <a:lnTo>
                  <a:pt x="249574" y="22053"/>
                </a:lnTo>
                <a:lnTo>
                  <a:pt x="288484" y="17125"/>
                </a:lnTo>
                <a:lnTo>
                  <a:pt x="329449" y="12758"/>
                </a:lnTo>
                <a:lnTo>
                  <a:pt x="372312" y="8982"/>
                </a:lnTo>
                <a:lnTo>
                  <a:pt x="416915" y="5827"/>
                </a:lnTo>
                <a:lnTo>
                  <a:pt x="463103" y="3321"/>
                </a:lnTo>
                <a:lnTo>
                  <a:pt x="510717" y="1496"/>
                </a:lnTo>
                <a:lnTo>
                  <a:pt x="559602" y="378"/>
                </a:lnTo>
                <a:lnTo>
                  <a:pt x="609599" y="0"/>
                </a:lnTo>
                <a:lnTo>
                  <a:pt x="659597" y="378"/>
                </a:lnTo>
                <a:lnTo>
                  <a:pt x="708482" y="1496"/>
                </a:lnTo>
                <a:lnTo>
                  <a:pt x="756096" y="3321"/>
                </a:lnTo>
                <a:lnTo>
                  <a:pt x="802284" y="5827"/>
                </a:lnTo>
                <a:lnTo>
                  <a:pt x="846887" y="8982"/>
                </a:lnTo>
                <a:lnTo>
                  <a:pt x="889750" y="12758"/>
                </a:lnTo>
                <a:lnTo>
                  <a:pt x="930715" y="17125"/>
                </a:lnTo>
                <a:lnTo>
                  <a:pt x="969625" y="22053"/>
                </a:lnTo>
                <a:lnTo>
                  <a:pt x="1040655" y="33478"/>
                </a:lnTo>
                <a:lnTo>
                  <a:pt x="1101585" y="46796"/>
                </a:lnTo>
                <a:lnTo>
                  <a:pt x="1151159" y="61773"/>
                </a:lnTo>
                <a:lnTo>
                  <a:pt x="1188123" y="78173"/>
                </a:lnTo>
                <a:lnTo>
                  <a:pt x="1217179" y="104925"/>
                </a:lnTo>
                <a:lnTo>
                  <a:pt x="1219199" y="114299"/>
                </a:lnTo>
                <a:lnTo>
                  <a:pt x="1217179" y="123674"/>
                </a:lnTo>
                <a:lnTo>
                  <a:pt x="1188123" y="150426"/>
                </a:lnTo>
                <a:lnTo>
                  <a:pt x="1151159" y="166826"/>
                </a:lnTo>
                <a:lnTo>
                  <a:pt x="1101585" y="181803"/>
                </a:lnTo>
                <a:lnTo>
                  <a:pt x="1040655" y="195121"/>
                </a:lnTo>
                <a:lnTo>
                  <a:pt x="969625" y="206546"/>
                </a:lnTo>
                <a:lnTo>
                  <a:pt x="930715" y="211474"/>
                </a:lnTo>
                <a:lnTo>
                  <a:pt x="889750" y="215841"/>
                </a:lnTo>
                <a:lnTo>
                  <a:pt x="846887" y="219617"/>
                </a:lnTo>
                <a:lnTo>
                  <a:pt x="802284" y="222772"/>
                </a:lnTo>
                <a:lnTo>
                  <a:pt x="756096" y="225278"/>
                </a:lnTo>
                <a:lnTo>
                  <a:pt x="708482" y="227103"/>
                </a:lnTo>
                <a:lnTo>
                  <a:pt x="659597" y="228221"/>
                </a:lnTo>
                <a:lnTo>
                  <a:pt x="609599" y="228599"/>
                </a:lnTo>
                <a:lnTo>
                  <a:pt x="559602" y="228221"/>
                </a:lnTo>
                <a:lnTo>
                  <a:pt x="510717" y="227103"/>
                </a:lnTo>
                <a:lnTo>
                  <a:pt x="463103" y="225278"/>
                </a:lnTo>
                <a:lnTo>
                  <a:pt x="416915" y="222772"/>
                </a:lnTo>
                <a:lnTo>
                  <a:pt x="372312" y="219617"/>
                </a:lnTo>
                <a:lnTo>
                  <a:pt x="329449" y="215841"/>
                </a:lnTo>
                <a:lnTo>
                  <a:pt x="288484" y="211474"/>
                </a:lnTo>
                <a:lnTo>
                  <a:pt x="249574" y="206546"/>
                </a:lnTo>
                <a:lnTo>
                  <a:pt x="178544" y="195121"/>
                </a:lnTo>
                <a:lnTo>
                  <a:pt x="117614" y="181803"/>
                </a:lnTo>
                <a:lnTo>
                  <a:pt x="68040" y="166826"/>
                </a:lnTo>
                <a:lnTo>
                  <a:pt x="31076" y="150426"/>
                </a:lnTo>
                <a:lnTo>
                  <a:pt x="2020" y="123674"/>
                </a:lnTo>
                <a:lnTo>
                  <a:pt x="0" y="1142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51963" y="2683995"/>
            <a:ext cx="1226128" cy="4613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54737" y="28945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876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88738" y="2766549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9" y="0"/>
                </a:moveTo>
                <a:lnTo>
                  <a:pt x="12033" y="4629"/>
                </a:lnTo>
                <a:lnTo>
                  <a:pt x="3767" y="13622"/>
                </a:lnTo>
                <a:lnTo>
                  <a:pt x="568" y="21715"/>
                </a:lnTo>
                <a:lnTo>
                  <a:pt x="416" y="33575"/>
                </a:lnTo>
                <a:lnTo>
                  <a:pt x="5045" y="44431"/>
                </a:lnTo>
                <a:lnTo>
                  <a:pt x="14038" y="52697"/>
                </a:lnTo>
                <a:lnTo>
                  <a:pt x="143182" y="128044"/>
                </a:lnTo>
                <a:lnTo>
                  <a:pt x="7274" y="208835"/>
                </a:lnTo>
                <a:lnTo>
                  <a:pt x="1308" y="219089"/>
                </a:lnTo>
                <a:lnTo>
                  <a:pt x="0" y="230817"/>
                </a:lnTo>
                <a:lnTo>
                  <a:pt x="3767" y="242435"/>
                </a:lnTo>
                <a:lnTo>
                  <a:pt x="9251" y="249223"/>
                </a:lnTo>
                <a:lnTo>
                  <a:pt x="19503" y="255194"/>
                </a:lnTo>
                <a:lnTo>
                  <a:pt x="31227" y="256504"/>
                </a:lnTo>
                <a:lnTo>
                  <a:pt x="42842" y="252738"/>
                </a:lnTo>
                <a:lnTo>
                  <a:pt x="256598" y="128044"/>
                </a:lnTo>
                <a:lnTo>
                  <a:pt x="34749" y="152"/>
                </a:lnTo>
                <a:lnTo>
                  <a:pt x="22889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30737" y="4113788"/>
            <a:ext cx="3581400" cy="120078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139700">
              <a:lnSpc>
                <a:spcPct val="9900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Huma</a:t>
            </a:r>
            <a:r>
              <a:rPr sz="2400" b="1" dirty="0">
                <a:latin typeface="Arial"/>
                <a:cs typeface="Arial"/>
              </a:rPr>
              <a:t>n</a:t>
            </a:r>
            <a:r>
              <a:rPr sz="2400" b="1" spc="7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hg19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rom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li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genome</a:t>
            </a:r>
            <a:r>
              <a:rPr sz="2400" spc="-10" dirty="0">
                <a:latin typeface="Arial"/>
                <a:cs typeface="Arial"/>
              </a:rPr>
              <a:t>s,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OK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28669" y="1676747"/>
            <a:ext cx="2887071" cy="16750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0566" y="1638638"/>
            <a:ext cx="2963545" cy="1751964"/>
          </a:xfrm>
          <a:custGeom>
            <a:avLst/>
            <a:gdLst/>
            <a:ahLst/>
            <a:cxnLst/>
            <a:rect l="l" t="t" r="r" b="b"/>
            <a:pathLst>
              <a:path w="2963545" h="1751964">
                <a:moveTo>
                  <a:pt x="0" y="1751408"/>
                </a:moveTo>
                <a:lnTo>
                  <a:pt x="2963466" y="1751408"/>
                </a:lnTo>
                <a:lnTo>
                  <a:pt x="2963466" y="0"/>
                </a:lnTo>
                <a:lnTo>
                  <a:pt x="0" y="0"/>
                </a:lnTo>
                <a:lnTo>
                  <a:pt x="0" y="1751408"/>
                </a:lnTo>
                <a:close/>
              </a:path>
            </a:pathLst>
          </a:custGeom>
          <a:ln w="76199">
            <a:solidFill>
              <a:srgbClr val="83C9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0260" y="2530193"/>
            <a:ext cx="997528" cy="4613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4991" y="2742194"/>
            <a:ext cx="705485" cy="0"/>
          </a:xfrm>
          <a:custGeom>
            <a:avLst/>
            <a:gdLst/>
            <a:ahLst/>
            <a:cxnLst/>
            <a:rect l="l" t="t" r="r" b="b"/>
            <a:pathLst>
              <a:path w="705485">
                <a:moveTo>
                  <a:pt x="0" y="0"/>
                </a:moveTo>
                <a:lnTo>
                  <a:pt x="705279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10379" y="2614150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0" y="0"/>
                </a:moveTo>
                <a:lnTo>
                  <a:pt x="12024" y="4629"/>
                </a:lnTo>
                <a:lnTo>
                  <a:pt x="3758" y="13621"/>
                </a:lnTo>
                <a:lnTo>
                  <a:pt x="568" y="21707"/>
                </a:lnTo>
                <a:lnTo>
                  <a:pt x="417" y="33570"/>
                </a:lnTo>
                <a:lnTo>
                  <a:pt x="5048" y="44428"/>
                </a:lnTo>
                <a:lnTo>
                  <a:pt x="14045" y="52696"/>
                </a:lnTo>
                <a:lnTo>
                  <a:pt x="143180" y="128043"/>
                </a:lnTo>
                <a:lnTo>
                  <a:pt x="7283" y="208829"/>
                </a:lnTo>
                <a:lnTo>
                  <a:pt x="1312" y="219084"/>
                </a:lnTo>
                <a:lnTo>
                  <a:pt x="0" y="230814"/>
                </a:lnTo>
                <a:lnTo>
                  <a:pt x="3758" y="242434"/>
                </a:lnTo>
                <a:lnTo>
                  <a:pt x="9250" y="249227"/>
                </a:lnTo>
                <a:lnTo>
                  <a:pt x="19503" y="255195"/>
                </a:lnTo>
                <a:lnTo>
                  <a:pt x="31229" y="256502"/>
                </a:lnTo>
                <a:lnTo>
                  <a:pt x="42846" y="252737"/>
                </a:lnTo>
                <a:lnTo>
                  <a:pt x="256611" y="128043"/>
                </a:lnTo>
                <a:lnTo>
                  <a:pt x="34742" y="149"/>
                </a:lnTo>
                <a:lnTo>
                  <a:pt x="22880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2479" y="690057"/>
            <a:ext cx="449707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latin typeface="Arial"/>
                <a:cs typeface="Arial"/>
              </a:rPr>
              <a:t>RNA-se</a:t>
            </a:r>
            <a:r>
              <a:rPr sz="3600" b="1" spc="-25" dirty="0">
                <a:latin typeface="Arial"/>
                <a:cs typeface="Arial"/>
              </a:rPr>
              <a:t>q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Arial"/>
                <a:cs typeface="Arial"/>
              </a:rPr>
              <a:t>a</a:t>
            </a:r>
            <a:r>
              <a:rPr sz="3600" b="1" spc="-10" dirty="0">
                <a:latin typeface="Arial"/>
                <a:cs typeface="Arial"/>
              </a:rPr>
              <a:t>li</a:t>
            </a:r>
            <a:r>
              <a:rPr sz="3600" b="1" spc="-30" dirty="0">
                <a:latin typeface="Arial"/>
                <a:cs typeface="Arial"/>
              </a:rPr>
              <a:t>gn</a:t>
            </a:r>
            <a:r>
              <a:rPr sz="3600" b="1" dirty="0">
                <a:latin typeface="Arial"/>
                <a:cs typeface="Arial"/>
              </a:rPr>
              <a:t>me</a:t>
            </a:r>
            <a:r>
              <a:rPr sz="3600" b="1" spc="-30" dirty="0">
                <a:latin typeface="Arial"/>
                <a:cs typeface="Arial"/>
              </a:rPr>
              <a:t>n</a:t>
            </a:r>
            <a:r>
              <a:rPr sz="3600" b="1" dirty="0">
                <a:latin typeface="Arial"/>
                <a:cs typeface="Arial"/>
              </a:rPr>
              <a:t>ts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92937" y="2589794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>
                <a:moveTo>
                  <a:pt x="0" y="419099"/>
                </a:moveTo>
                <a:lnTo>
                  <a:pt x="5485" y="351119"/>
                </a:lnTo>
                <a:lnTo>
                  <a:pt x="21365" y="286630"/>
                </a:lnTo>
                <a:lnTo>
                  <a:pt x="46778" y="226498"/>
                </a:lnTo>
                <a:lnTo>
                  <a:pt x="80861" y="171583"/>
                </a:lnTo>
                <a:lnTo>
                  <a:pt x="122750" y="122750"/>
                </a:lnTo>
                <a:lnTo>
                  <a:pt x="171583" y="80861"/>
                </a:lnTo>
                <a:lnTo>
                  <a:pt x="226498" y="46778"/>
                </a:lnTo>
                <a:lnTo>
                  <a:pt x="286630" y="21365"/>
                </a:lnTo>
                <a:lnTo>
                  <a:pt x="351119" y="5485"/>
                </a:lnTo>
                <a:lnTo>
                  <a:pt x="419099" y="0"/>
                </a:lnTo>
                <a:lnTo>
                  <a:pt x="453473" y="1389"/>
                </a:lnTo>
                <a:lnTo>
                  <a:pt x="519815" y="12180"/>
                </a:lnTo>
                <a:lnTo>
                  <a:pt x="582233" y="32934"/>
                </a:lnTo>
                <a:lnTo>
                  <a:pt x="639865" y="62790"/>
                </a:lnTo>
                <a:lnTo>
                  <a:pt x="691846" y="100883"/>
                </a:lnTo>
                <a:lnTo>
                  <a:pt x="737315" y="146353"/>
                </a:lnTo>
                <a:lnTo>
                  <a:pt x="775409" y="198334"/>
                </a:lnTo>
                <a:lnTo>
                  <a:pt x="805265" y="255966"/>
                </a:lnTo>
                <a:lnTo>
                  <a:pt x="826019" y="318384"/>
                </a:lnTo>
                <a:lnTo>
                  <a:pt x="836810" y="384726"/>
                </a:lnTo>
                <a:lnTo>
                  <a:pt x="838199" y="419099"/>
                </a:lnTo>
                <a:lnTo>
                  <a:pt x="836810" y="453473"/>
                </a:lnTo>
                <a:lnTo>
                  <a:pt x="826019" y="519815"/>
                </a:lnTo>
                <a:lnTo>
                  <a:pt x="805265" y="582233"/>
                </a:lnTo>
                <a:lnTo>
                  <a:pt x="775409" y="639865"/>
                </a:lnTo>
                <a:lnTo>
                  <a:pt x="737315" y="691846"/>
                </a:lnTo>
                <a:lnTo>
                  <a:pt x="691846" y="737315"/>
                </a:lnTo>
                <a:lnTo>
                  <a:pt x="639865" y="775409"/>
                </a:lnTo>
                <a:lnTo>
                  <a:pt x="582233" y="805265"/>
                </a:lnTo>
                <a:lnTo>
                  <a:pt x="519815" y="826019"/>
                </a:lnTo>
                <a:lnTo>
                  <a:pt x="453473" y="836810"/>
                </a:lnTo>
                <a:lnTo>
                  <a:pt x="419099" y="838199"/>
                </a:lnTo>
                <a:lnTo>
                  <a:pt x="384726" y="836810"/>
                </a:lnTo>
                <a:lnTo>
                  <a:pt x="318384" y="826019"/>
                </a:lnTo>
                <a:lnTo>
                  <a:pt x="255966" y="805265"/>
                </a:lnTo>
                <a:lnTo>
                  <a:pt x="198334" y="775409"/>
                </a:lnTo>
                <a:lnTo>
                  <a:pt x="146353" y="737315"/>
                </a:lnTo>
                <a:lnTo>
                  <a:pt x="100883" y="691846"/>
                </a:lnTo>
                <a:lnTo>
                  <a:pt x="62790" y="639865"/>
                </a:lnTo>
                <a:lnTo>
                  <a:pt x="32934" y="582233"/>
                </a:lnTo>
                <a:lnTo>
                  <a:pt x="12180" y="519815"/>
                </a:lnTo>
                <a:lnTo>
                  <a:pt x="1389" y="453473"/>
                </a:lnTo>
                <a:lnTo>
                  <a:pt x="0" y="41909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45337" y="5942588"/>
            <a:ext cx="533400" cy="381000"/>
          </a:xfrm>
          <a:custGeom>
            <a:avLst/>
            <a:gdLst/>
            <a:ahLst/>
            <a:cxnLst/>
            <a:rect l="l" t="t" r="r" b="b"/>
            <a:pathLst>
              <a:path w="533400" h="381000">
                <a:moveTo>
                  <a:pt x="0" y="190499"/>
                </a:moveTo>
                <a:lnTo>
                  <a:pt x="7751" y="144718"/>
                </a:lnTo>
                <a:lnTo>
                  <a:pt x="29771" y="102951"/>
                </a:lnTo>
                <a:lnTo>
                  <a:pt x="64204" y="66521"/>
                </a:lnTo>
                <a:lnTo>
                  <a:pt x="109196" y="36753"/>
                </a:lnTo>
                <a:lnTo>
                  <a:pt x="144142" y="21261"/>
                </a:lnTo>
                <a:lnTo>
                  <a:pt x="182407" y="9711"/>
                </a:lnTo>
                <a:lnTo>
                  <a:pt x="223443" y="2493"/>
                </a:lnTo>
                <a:lnTo>
                  <a:pt x="266699" y="0"/>
                </a:lnTo>
                <a:lnTo>
                  <a:pt x="288575" y="631"/>
                </a:lnTo>
                <a:lnTo>
                  <a:pt x="330796" y="5536"/>
                </a:lnTo>
                <a:lnTo>
                  <a:pt x="370518" y="14969"/>
                </a:lnTo>
                <a:lnTo>
                  <a:pt x="407193" y="28539"/>
                </a:lnTo>
                <a:lnTo>
                  <a:pt x="455291" y="55793"/>
                </a:lnTo>
                <a:lnTo>
                  <a:pt x="493445" y="90149"/>
                </a:lnTo>
                <a:lnTo>
                  <a:pt x="519804" y="130284"/>
                </a:lnTo>
                <a:lnTo>
                  <a:pt x="532515" y="174875"/>
                </a:lnTo>
                <a:lnTo>
                  <a:pt x="533399" y="190499"/>
                </a:lnTo>
                <a:lnTo>
                  <a:pt x="532515" y="206123"/>
                </a:lnTo>
                <a:lnTo>
                  <a:pt x="519804" y="250710"/>
                </a:lnTo>
                <a:lnTo>
                  <a:pt x="493445" y="290844"/>
                </a:lnTo>
                <a:lnTo>
                  <a:pt x="455291" y="325201"/>
                </a:lnTo>
                <a:lnTo>
                  <a:pt x="407193" y="352457"/>
                </a:lnTo>
                <a:lnTo>
                  <a:pt x="370518" y="366028"/>
                </a:lnTo>
                <a:lnTo>
                  <a:pt x="330796" y="375463"/>
                </a:lnTo>
                <a:lnTo>
                  <a:pt x="288575" y="380368"/>
                </a:lnTo>
                <a:lnTo>
                  <a:pt x="266699" y="380999"/>
                </a:lnTo>
                <a:lnTo>
                  <a:pt x="244828" y="380368"/>
                </a:lnTo>
                <a:lnTo>
                  <a:pt x="202613" y="375463"/>
                </a:lnTo>
                <a:lnTo>
                  <a:pt x="162894" y="366028"/>
                </a:lnTo>
                <a:lnTo>
                  <a:pt x="126220" y="352457"/>
                </a:lnTo>
                <a:lnTo>
                  <a:pt x="78120" y="325201"/>
                </a:lnTo>
                <a:lnTo>
                  <a:pt x="39961" y="290844"/>
                </a:lnTo>
                <a:lnTo>
                  <a:pt x="13597" y="250710"/>
                </a:lnTo>
                <a:lnTo>
                  <a:pt x="884" y="206123"/>
                </a:lnTo>
                <a:lnTo>
                  <a:pt x="0" y="19049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26337" y="4113794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>
                <a:moveTo>
                  <a:pt x="0" y="419099"/>
                </a:moveTo>
                <a:lnTo>
                  <a:pt x="5485" y="351119"/>
                </a:lnTo>
                <a:lnTo>
                  <a:pt x="21365" y="286630"/>
                </a:lnTo>
                <a:lnTo>
                  <a:pt x="46778" y="226498"/>
                </a:lnTo>
                <a:lnTo>
                  <a:pt x="80861" y="171583"/>
                </a:lnTo>
                <a:lnTo>
                  <a:pt x="122750" y="122750"/>
                </a:lnTo>
                <a:lnTo>
                  <a:pt x="171583" y="80861"/>
                </a:lnTo>
                <a:lnTo>
                  <a:pt x="226498" y="46778"/>
                </a:lnTo>
                <a:lnTo>
                  <a:pt x="286630" y="21365"/>
                </a:lnTo>
                <a:lnTo>
                  <a:pt x="351119" y="5485"/>
                </a:lnTo>
                <a:lnTo>
                  <a:pt x="419099" y="0"/>
                </a:lnTo>
                <a:lnTo>
                  <a:pt x="453473" y="1389"/>
                </a:lnTo>
                <a:lnTo>
                  <a:pt x="519815" y="12180"/>
                </a:lnTo>
                <a:lnTo>
                  <a:pt x="582233" y="32934"/>
                </a:lnTo>
                <a:lnTo>
                  <a:pt x="639865" y="62790"/>
                </a:lnTo>
                <a:lnTo>
                  <a:pt x="691846" y="100883"/>
                </a:lnTo>
                <a:lnTo>
                  <a:pt x="737315" y="146353"/>
                </a:lnTo>
                <a:lnTo>
                  <a:pt x="775409" y="198334"/>
                </a:lnTo>
                <a:lnTo>
                  <a:pt x="805265" y="255966"/>
                </a:lnTo>
                <a:lnTo>
                  <a:pt x="826019" y="318384"/>
                </a:lnTo>
                <a:lnTo>
                  <a:pt x="836810" y="384726"/>
                </a:lnTo>
                <a:lnTo>
                  <a:pt x="838199" y="419099"/>
                </a:lnTo>
                <a:lnTo>
                  <a:pt x="836810" y="453470"/>
                </a:lnTo>
                <a:lnTo>
                  <a:pt x="826019" y="519810"/>
                </a:lnTo>
                <a:lnTo>
                  <a:pt x="805265" y="582226"/>
                </a:lnTo>
                <a:lnTo>
                  <a:pt x="775409" y="639856"/>
                </a:lnTo>
                <a:lnTo>
                  <a:pt x="737315" y="691838"/>
                </a:lnTo>
                <a:lnTo>
                  <a:pt x="691846" y="737307"/>
                </a:lnTo>
                <a:lnTo>
                  <a:pt x="639865" y="775401"/>
                </a:lnTo>
                <a:lnTo>
                  <a:pt x="582233" y="805258"/>
                </a:lnTo>
                <a:lnTo>
                  <a:pt x="519815" y="826013"/>
                </a:lnTo>
                <a:lnTo>
                  <a:pt x="453473" y="836804"/>
                </a:lnTo>
                <a:lnTo>
                  <a:pt x="419099" y="838193"/>
                </a:lnTo>
                <a:lnTo>
                  <a:pt x="384726" y="836804"/>
                </a:lnTo>
                <a:lnTo>
                  <a:pt x="318384" y="826013"/>
                </a:lnTo>
                <a:lnTo>
                  <a:pt x="255966" y="805258"/>
                </a:lnTo>
                <a:lnTo>
                  <a:pt x="198334" y="775401"/>
                </a:lnTo>
                <a:lnTo>
                  <a:pt x="146353" y="737307"/>
                </a:lnTo>
                <a:lnTo>
                  <a:pt x="100883" y="691838"/>
                </a:lnTo>
                <a:lnTo>
                  <a:pt x="62790" y="639856"/>
                </a:lnTo>
                <a:lnTo>
                  <a:pt x="32934" y="582226"/>
                </a:lnTo>
                <a:lnTo>
                  <a:pt x="12180" y="519810"/>
                </a:lnTo>
                <a:lnTo>
                  <a:pt x="1389" y="453470"/>
                </a:lnTo>
                <a:lnTo>
                  <a:pt x="0" y="419099"/>
                </a:lnTo>
                <a:close/>
              </a:path>
            </a:pathLst>
          </a:custGeom>
          <a:ln w="50800">
            <a:solidFill>
              <a:srgbClr val="008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78737" y="5866388"/>
            <a:ext cx="533400" cy="457200"/>
          </a:xfrm>
          <a:custGeom>
            <a:avLst/>
            <a:gdLst/>
            <a:ahLst/>
            <a:cxnLst/>
            <a:rect l="l" t="t" r="r" b="b"/>
            <a:pathLst>
              <a:path w="533400" h="457200">
                <a:moveTo>
                  <a:pt x="0" y="228599"/>
                </a:moveTo>
                <a:lnTo>
                  <a:pt x="7751" y="173664"/>
                </a:lnTo>
                <a:lnTo>
                  <a:pt x="29771" y="123544"/>
                </a:lnTo>
                <a:lnTo>
                  <a:pt x="64204" y="79828"/>
                </a:lnTo>
                <a:lnTo>
                  <a:pt x="93140" y="55027"/>
                </a:lnTo>
                <a:lnTo>
                  <a:pt x="126220" y="34249"/>
                </a:lnTo>
                <a:lnTo>
                  <a:pt x="162894" y="17964"/>
                </a:lnTo>
                <a:lnTo>
                  <a:pt x="202613" y="6643"/>
                </a:lnTo>
                <a:lnTo>
                  <a:pt x="244828" y="757"/>
                </a:lnTo>
                <a:lnTo>
                  <a:pt x="266699" y="0"/>
                </a:lnTo>
                <a:lnTo>
                  <a:pt x="288575" y="757"/>
                </a:lnTo>
                <a:lnTo>
                  <a:pt x="330796" y="6643"/>
                </a:lnTo>
                <a:lnTo>
                  <a:pt x="370518" y="17964"/>
                </a:lnTo>
                <a:lnTo>
                  <a:pt x="407193" y="34249"/>
                </a:lnTo>
                <a:lnTo>
                  <a:pt x="440271" y="55027"/>
                </a:lnTo>
                <a:lnTo>
                  <a:pt x="469205" y="79828"/>
                </a:lnTo>
                <a:lnTo>
                  <a:pt x="503634" y="123544"/>
                </a:lnTo>
                <a:lnTo>
                  <a:pt x="525649" y="173664"/>
                </a:lnTo>
                <a:lnTo>
                  <a:pt x="533399" y="228599"/>
                </a:lnTo>
                <a:lnTo>
                  <a:pt x="532515" y="247349"/>
                </a:lnTo>
                <a:lnTo>
                  <a:pt x="519804" y="300856"/>
                </a:lnTo>
                <a:lnTo>
                  <a:pt x="493445" y="349017"/>
                </a:lnTo>
                <a:lnTo>
                  <a:pt x="455291" y="390245"/>
                </a:lnTo>
                <a:lnTo>
                  <a:pt x="424216" y="413094"/>
                </a:lnTo>
                <a:lnTo>
                  <a:pt x="389270" y="431684"/>
                </a:lnTo>
                <a:lnTo>
                  <a:pt x="351003" y="445545"/>
                </a:lnTo>
                <a:lnTo>
                  <a:pt x="309963" y="454208"/>
                </a:lnTo>
                <a:lnTo>
                  <a:pt x="266699" y="457199"/>
                </a:lnTo>
                <a:lnTo>
                  <a:pt x="244828" y="456442"/>
                </a:lnTo>
                <a:lnTo>
                  <a:pt x="202613" y="450556"/>
                </a:lnTo>
                <a:lnTo>
                  <a:pt x="162894" y="439235"/>
                </a:lnTo>
                <a:lnTo>
                  <a:pt x="126220" y="422950"/>
                </a:lnTo>
                <a:lnTo>
                  <a:pt x="93140" y="402172"/>
                </a:lnTo>
                <a:lnTo>
                  <a:pt x="64204" y="377371"/>
                </a:lnTo>
                <a:lnTo>
                  <a:pt x="29771" y="333655"/>
                </a:lnTo>
                <a:lnTo>
                  <a:pt x="7751" y="283535"/>
                </a:lnTo>
                <a:lnTo>
                  <a:pt x="0" y="228599"/>
                </a:lnTo>
                <a:close/>
              </a:path>
            </a:pathLst>
          </a:custGeom>
          <a:ln w="50800">
            <a:solidFill>
              <a:srgbClr val="008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935937" y="2361179"/>
            <a:ext cx="2209800" cy="138557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247650">
              <a:lnSpc>
                <a:spcPct val="99700"/>
              </a:lnSpc>
            </a:pPr>
            <a:r>
              <a:rPr sz="2800" dirty="0">
                <a:latin typeface="Arial"/>
                <a:cs typeface="Arial"/>
              </a:rPr>
              <a:t>Evidence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</a:t>
            </a:r>
            <a:r>
              <a:rPr sz="2800" spc="-10" dirty="0">
                <a:latin typeface="Arial"/>
                <a:cs typeface="Arial"/>
              </a:rPr>
              <a:t>f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al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erna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ive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splicing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Sas</a:t>
            </a:r>
            <a:r>
              <a:rPr spc="-30" dirty="0"/>
              <a:t>h</a:t>
            </a:r>
            <a:r>
              <a:rPr spc="-10" dirty="0"/>
              <a:t>i</a:t>
            </a:r>
            <a:r>
              <a:rPr dirty="0"/>
              <a:t>m</a:t>
            </a:r>
            <a:r>
              <a:rPr spc="-10" dirty="0"/>
              <a:t>i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30" dirty="0"/>
              <a:t>p</a:t>
            </a:r>
            <a:r>
              <a:rPr spc="-10" dirty="0"/>
              <a:t>l</a:t>
            </a:r>
            <a:r>
              <a:rPr spc="-30" dirty="0"/>
              <a:t>o</a:t>
            </a:r>
            <a:r>
              <a:rPr dirty="0"/>
              <a:t>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3479" y="1852045"/>
            <a:ext cx="7056120" cy="263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75" dirty="0">
                <a:latin typeface="Arial"/>
                <a:cs typeface="Arial"/>
              </a:rPr>
              <a:t>V</a:t>
            </a:r>
            <a:r>
              <a:rPr sz="2800" dirty="0">
                <a:latin typeface="Arial"/>
                <a:cs typeface="Arial"/>
              </a:rPr>
              <a:t>iewing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RN</a:t>
            </a:r>
            <a:r>
              <a:rPr sz="2800" spc="-20" dirty="0">
                <a:latin typeface="Arial"/>
                <a:cs typeface="Arial"/>
              </a:rPr>
              <a:t>A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splicing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wi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h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Sashimi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Plo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 marR="5080">
              <a:lnSpc>
                <a:spcPct val="99800"/>
              </a:lnSpc>
              <a:tabLst>
                <a:tab pos="4382135" algn="l"/>
              </a:tabLst>
            </a:pPr>
            <a:r>
              <a:rPr sz="2400" dirty="0">
                <a:latin typeface="Arial"/>
                <a:cs typeface="Arial"/>
              </a:rPr>
              <a:t>Re</a:t>
            </a:r>
            <a:r>
              <a:rPr sz="2400" spc="-10" dirty="0">
                <a:latin typeface="Arial"/>
                <a:cs typeface="Arial"/>
              </a:rPr>
              <a:t>ference: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Ka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z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spc="-330" dirty="0">
                <a:latin typeface="Arial"/>
                <a:cs typeface="Arial"/>
              </a:rPr>
              <a:t>Y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14" dirty="0">
                <a:latin typeface="Arial"/>
                <a:cs typeface="Arial"/>
              </a:rPr>
              <a:t>W</a:t>
            </a:r>
            <a:r>
              <a:rPr sz="2400" dirty="0">
                <a:latin typeface="Arial"/>
                <a:cs typeface="Arial"/>
              </a:rPr>
              <a:t>ang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285" dirty="0">
                <a:latin typeface="Arial"/>
                <a:cs typeface="Arial"/>
              </a:rPr>
              <a:t>T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Sil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erra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J,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Schwa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z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Arial"/>
                <a:cs typeface="Arial"/>
              </a:rPr>
              <a:t>S,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70" dirty="0">
                <a:latin typeface="Arial"/>
                <a:cs typeface="Arial"/>
              </a:rPr>
              <a:t>W</a:t>
            </a:r>
            <a:r>
              <a:rPr sz="2400" dirty="0">
                <a:latin typeface="Arial"/>
                <a:cs typeface="Arial"/>
              </a:rPr>
              <a:t>ong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Arial"/>
                <a:cs typeface="Arial"/>
              </a:rPr>
              <a:t>B,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Mesirov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J</a:t>
            </a:r>
            <a:r>
              <a:rPr sz="2400" spc="-330" dirty="0">
                <a:latin typeface="Arial"/>
                <a:cs typeface="Arial"/>
              </a:rPr>
              <a:t>P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Airoldi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Arial"/>
                <a:cs typeface="Arial"/>
              </a:rPr>
              <a:t>EM,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Burge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</a:t>
            </a:r>
            <a:r>
              <a:rPr sz="2400" spc="-15" dirty="0">
                <a:latin typeface="Arial"/>
                <a:cs typeface="Arial"/>
              </a:rPr>
              <a:t>B.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b="1" i="1" dirty="0">
                <a:latin typeface="Arial"/>
                <a:cs typeface="Arial"/>
              </a:rPr>
              <a:t>Sas</a:t>
            </a:r>
            <a:r>
              <a:rPr sz="2400" b="1" i="1" spc="-20" dirty="0">
                <a:latin typeface="Arial"/>
                <a:cs typeface="Arial"/>
              </a:rPr>
              <a:t>h</a:t>
            </a:r>
            <a:r>
              <a:rPr sz="2400" b="1" i="1" spc="-10" dirty="0">
                <a:latin typeface="Arial"/>
                <a:cs typeface="Arial"/>
              </a:rPr>
              <a:t>i</a:t>
            </a:r>
            <a:r>
              <a:rPr sz="2400" b="1" i="1" dirty="0">
                <a:latin typeface="Arial"/>
                <a:cs typeface="Arial"/>
              </a:rPr>
              <a:t>m</a:t>
            </a:r>
            <a:r>
              <a:rPr sz="2400" b="1" i="1" spc="-10" dirty="0">
                <a:latin typeface="Arial"/>
                <a:cs typeface="Arial"/>
              </a:rPr>
              <a:t>i</a:t>
            </a:r>
            <a:r>
              <a:rPr sz="2400" b="1" i="1" spc="65" dirty="0">
                <a:latin typeface="Times New Roman"/>
                <a:cs typeface="Times New Roman"/>
              </a:rPr>
              <a:t> </a:t>
            </a:r>
            <a:r>
              <a:rPr sz="2400" b="1" i="1" spc="-20" dirty="0">
                <a:latin typeface="Arial"/>
                <a:cs typeface="Arial"/>
              </a:rPr>
              <a:t>p</a:t>
            </a:r>
            <a:r>
              <a:rPr sz="2400" b="1" i="1" spc="-10" dirty="0">
                <a:latin typeface="Arial"/>
                <a:cs typeface="Arial"/>
              </a:rPr>
              <a:t>l</a:t>
            </a:r>
            <a:r>
              <a:rPr sz="2400" b="1" i="1" spc="-20" dirty="0">
                <a:latin typeface="Arial"/>
                <a:cs typeface="Arial"/>
              </a:rPr>
              <a:t>o</a:t>
            </a:r>
            <a:r>
              <a:rPr sz="2400" b="1" i="1" dirty="0">
                <a:latin typeface="Arial"/>
                <a:cs typeface="Arial"/>
              </a:rPr>
              <a:t>ts:</a:t>
            </a:r>
            <a:r>
              <a:rPr sz="2400" b="1" i="1" spc="65" dirty="0">
                <a:latin typeface="Times New Roman"/>
                <a:cs typeface="Times New Roman"/>
              </a:rPr>
              <a:t> </a:t>
            </a:r>
            <a:r>
              <a:rPr sz="2400" b="1" i="1" spc="-20" dirty="0">
                <a:latin typeface="Arial"/>
                <a:cs typeface="Arial"/>
              </a:rPr>
              <a:t>Qu</a:t>
            </a:r>
            <a:r>
              <a:rPr sz="2400" b="1" i="1" dirty="0">
                <a:latin typeface="Arial"/>
                <a:cs typeface="Arial"/>
              </a:rPr>
              <a:t>a</a:t>
            </a:r>
            <a:r>
              <a:rPr sz="2400" b="1" i="1" spc="-20" dirty="0">
                <a:latin typeface="Arial"/>
                <a:cs typeface="Arial"/>
              </a:rPr>
              <a:t>n</a:t>
            </a:r>
            <a:r>
              <a:rPr sz="2400" b="1" i="1" spc="-10" dirty="0">
                <a:latin typeface="Arial"/>
                <a:cs typeface="Arial"/>
              </a:rPr>
              <a:t>t</a:t>
            </a:r>
            <a:r>
              <a:rPr sz="2400" b="1" i="1" spc="-15" dirty="0">
                <a:latin typeface="Arial"/>
                <a:cs typeface="Arial"/>
              </a:rPr>
              <a:t>i</a:t>
            </a:r>
            <a:r>
              <a:rPr sz="2400" b="1" i="1" dirty="0">
                <a:latin typeface="Arial"/>
                <a:cs typeface="Arial"/>
              </a:rPr>
              <a:t>ta</a:t>
            </a:r>
            <a:r>
              <a:rPr sz="2400" b="1" i="1" spc="-10" dirty="0">
                <a:latin typeface="Arial"/>
                <a:cs typeface="Arial"/>
              </a:rPr>
              <a:t>t</a:t>
            </a:r>
            <a:r>
              <a:rPr sz="2400" b="1" i="1" spc="-15" dirty="0">
                <a:latin typeface="Arial"/>
                <a:cs typeface="Arial"/>
              </a:rPr>
              <a:t>i</a:t>
            </a:r>
            <a:r>
              <a:rPr sz="2400" b="1" i="1" dirty="0">
                <a:latin typeface="Arial"/>
                <a:cs typeface="Arial"/>
              </a:rPr>
              <a:t>ve</a:t>
            </a:r>
            <a:r>
              <a:rPr sz="2400" b="1" i="1" spc="65" dirty="0">
                <a:latin typeface="Times New Roman"/>
                <a:cs typeface="Times New Roman"/>
              </a:rPr>
              <a:t> </a:t>
            </a:r>
            <a:r>
              <a:rPr sz="2400" b="1" i="1" dirty="0">
                <a:latin typeface="Arial"/>
                <a:cs typeface="Arial"/>
              </a:rPr>
              <a:t>v</a:t>
            </a:r>
            <a:r>
              <a:rPr sz="2400" b="1" i="1" spc="-10" dirty="0">
                <a:latin typeface="Arial"/>
                <a:cs typeface="Arial"/>
              </a:rPr>
              <a:t>i</a:t>
            </a:r>
            <a:r>
              <a:rPr sz="2400" b="1" i="1" dirty="0">
                <a:latin typeface="Arial"/>
                <a:cs typeface="Arial"/>
              </a:rPr>
              <a:t>s</a:t>
            </a:r>
            <a:r>
              <a:rPr sz="2400" b="1" i="1" spc="-20" dirty="0">
                <a:latin typeface="Arial"/>
                <a:cs typeface="Arial"/>
              </a:rPr>
              <a:t>u</a:t>
            </a:r>
            <a:r>
              <a:rPr sz="2400" b="1" i="1" dirty="0">
                <a:latin typeface="Arial"/>
                <a:cs typeface="Arial"/>
              </a:rPr>
              <a:t>a</a:t>
            </a:r>
            <a:r>
              <a:rPr sz="2400" b="1" i="1" spc="-10" dirty="0">
                <a:latin typeface="Arial"/>
                <a:cs typeface="Arial"/>
              </a:rPr>
              <a:t>li</a:t>
            </a:r>
            <a:r>
              <a:rPr sz="2400" b="1" i="1" dirty="0">
                <a:latin typeface="Arial"/>
                <a:cs typeface="Arial"/>
              </a:rPr>
              <a:t>za</a:t>
            </a:r>
            <a:r>
              <a:rPr sz="2400" b="1" i="1" spc="-10" dirty="0">
                <a:latin typeface="Arial"/>
                <a:cs typeface="Arial"/>
              </a:rPr>
              <a:t>t</a:t>
            </a:r>
            <a:r>
              <a:rPr sz="2400" b="1" i="1" spc="-20" dirty="0">
                <a:latin typeface="Arial"/>
                <a:cs typeface="Arial"/>
              </a:rPr>
              <a:t>io</a:t>
            </a:r>
            <a:r>
              <a:rPr sz="2400" b="1" i="1" spc="-15" dirty="0">
                <a:latin typeface="Arial"/>
                <a:cs typeface="Arial"/>
              </a:rPr>
              <a:t>n</a:t>
            </a:r>
            <a:r>
              <a:rPr sz="2400" b="1" i="1" spc="65" dirty="0">
                <a:latin typeface="Times New Roman"/>
                <a:cs typeface="Times New Roman"/>
              </a:rPr>
              <a:t> </a:t>
            </a:r>
            <a:r>
              <a:rPr sz="2400" b="1" i="1" spc="-20" dirty="0">
                <a:latin typeface="Arial"/>
                <a:cs typeface="Arial"/>
              </a:rPr>
              <a:t>o</a:t>
            </a:r>
            <a:r>
              <a:rPr sz="2400" b="1" i="1" dirty="0">
                <a:latin typeface="Arial"/>
                <a:cs typeface="Arial"/>
              </a:rPr>
              <a:t>f</a:t>
            </a:r>
            <a:r>
              <a:rPr sz="2400" b="1" i="1" spc="65" dirty="0">
                <a:latin typeface="Times New Roman"/>
                <a:cs typeface="Times New Roman"/>
              </a:rPr>
              <a:t> </a:t>
            </a:r>
            <a:r>
              <a:rPr sz="2400" b="1" i="1" dirty="0">
                <a:latin typeface="Arial"/>
                <a:cs typeface="Arial"/>
              </a:rPr>
              <a:t>RNA</a:t>
            </a:r>
            <a:r>
              <a:rPr sz="2400" b="1" i="1" dirty="0">
                <a:latin typeface="Times New Roman"/>
                <a:cs typeface="Times New Roman"/>
              </a:rPr>
              <a:t> </a:t>
            </a:r>
            <a:r>
              <a:rPr sz="2400" b="1" i="1" dirty="0">
                <a:latin typeface="Arial"/>
                <a:cs typeface="Arial"/>
              </a:rPr>
              <a:t>se</a:t>
            </a:r>
            <a:r>
              <a:rPr sz="2400" b="1" i="1" spc="-20" dirty="0">
                <a:latin typeface="Arial"/>
                <a:cs typeface="Arial"/>
              </a:rPr>
              <a:t>qu</a:t>
            </a:r>
            <a:r>
              <a:rPr sz="2400" b="1" i="1" dirty="0">
                <a:latin typeface="Arial"/>
                <a:cs typeface="Arial"/>
              </a:rPr>
              <a:t>e</a:t>
            </a:r>
            <a:r>
              <a:rPr sz="2400" b="1" i="1" spc="-20" dirty="0">
                <a:latin typeface="Arial"/>
                <a:cs typeface="Arial"/>
              </a:rPr>
              <a:t>n</a:t>
            </a:r>
            <a:r>
              <a:rPr sz="2400" b="1" i="1" dirty="0">
                <a:latin typeface="Arial"/>
                <a:cs typeface="Arial"/>
              </a:rPr>
              <a:t>c</a:t>
            </a:r>
            <a:r>
              <a:rPr sz="2400" b="1" i="1" spc="-10" dirty="0">
                <a:latin typeface="Arial"/>
                <a:cs typeface="Arial"/>
              </a:rPr>
              <a:t>i</a:t>
            </a:r>
            <a:r>
              <a:rPr sz="2400" b="1" i="1" spc="-20" dirty="0">
                <a:latin typeface="Arial"/>
                <a:cs typeface="Arial"/>
              </a:rPr>
              <a:t>n</a:t>
            </a:r>
            <a:r>
              <a:rPr sz="2400" b="1" i="1" spc="-15" dirty="0">
                <a:latin typeface="Arial"/>
                <a:cs typeface="Arial"/>
              </a:rPr>
              <a:t>g</a:t>
            </a:r>
            <a:r>
              <a:rPr sz="2400" b="1" i="1" spc="65" dirty="0">
                <a:latin typeface="Times New Roman"/>
                <a:cs typeface="Times New Roman"/>
              </a:rPr>
              <a:t> </a:t>
            </a:r>
            <a:r>
              <a:rPr sz="2400" b="1" i="1" dirty="0">
                <a:latin typeface="Arial"/>
                <a:cs typeface="Arial"/>
              </a:rPr>
              <a:t>rea</a:t>
            </a:r>
            <a:r>
              <a:rPr sz="2400" b="1" i="1" spc="-15" dirty="0">
                <a:latin typeface="Arial"/>
                <a:cs typeface="Arial"/>
              </a:rPr>
              <a:t>d</a:t>
            </a:r>
            <a:r>
              <a:rPr sz="2400" b="1" i="1" spc="65" dirty="0">
                <a:latin typeface="Times New Roman"/>
                <a:cs typeface="Times New Roman"/>
              </a:rPr>
              <a:t> </a:t>
            </a:r>
            <a:r>
              <a:rPr sz="2400" b="1" i="1" dirty="0">
                <a:latin typeface="Arial"/>
                <a:cs typeface="Arial"/>
              </a:rPr>
              <a:t>a</a:t>
            </a:r>
            <a:r>
              <a:rPr sz="2400" b="1" i="1" spc="-10" dirty="0">
                <a:latin typeface="Arial"/>
                <a:cs typeface="Arial"/>
              </a:rPr>
              <a:t>li</a:t>
            </a:r>
            <a:r>
              <a:rPr sz="2400" b="1" i="1" spc="-20" dirty="0">
                <a:latin typeface="Arial"/>
                <a:cs typeface="Arial"/>
              </a:rPr>
              <a:t>gn</a:t>
            </a:r>
            <a:r>
              <a:rPr sz="2400" b="1" i="1" dirty="0">
                <a:latin typeface="Arial"/>
                <a:cs typeface="Arial"/>
              </a:rPr>
              <a:t>me</a:t>
            </a:r>
            <a:r>
              <a:rPr sz="2400" b="1" i="1" spc="-20" dirty="0">
                <a:latin typeface="Arial"/>
                <a:cs typeface="Arial"/>
              </a:rPr>
              <a:t>n</a:t>
            </a:r>
            <a:r>
              <a:rPr sz="2400" b="1" i="1" dirty="0">
                <a:latin typeface="Arial"/>
                <a:cs typeface="Arial"/>
              </a:rPr>
              <a:t>ts</a:t>
            </a:r>
            <a:r>
              <a:rPr sz="2400" b="1" i="1" spc="-10" dirty="0">
                <a:latin typeface="Arial"/>
                <a:cs typeface="Arial"/>
              </a:rPr>
              <a:t>.</a:t>
            </a:r>
            <a:r>
              <a:rPr sz="2400" b="1" i="1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Arial"/>
                <a:cs typeface="Arial"/>
              </a:rPr>
              <a:t>arXi</a:t>
            </a:r>
            <a:r>
              <a:rPr sz="2400" spc="-10" dirty="0">
                <a:latin typeface="Arial"/>
                <a:cs typeface="Arial"/>
              </a:rPr>
              <a:t>v:</a:t>
            </a:r>
            <a:r>
              <a:rPr sz="2400" dirty="0">
                <a:latin typeface="Arial"/>
                <a:cs typeface="Arial"/>
              </a:rPr>
              <a:t>1306</a:t>
            </a:r>
            <a:r>
              <a:rPr sz="2400" spc="-10" dirty="0">
                <a:latin typeface="Arial"/>
                <a:cs typeface="Arial"/>
              </a:rPr>
              <a:t>.</a:t>
            </a:r>
            <a:r>
              <a:rPr sz="2400" dirty="0">
                <a:latin typeface="Arial"/>
                <a:cs typeface="Arial"/>
              </a:rPr>
              <a:t>3466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[</a:t>
            </a:r>
            <a:r>
              <a:rPr sz="2400" dirty="0">
                <a:latin typeface="Arial"/>
                <a:cs typeface="Arial"/>
              </a:rPr>
              <a:t>q-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bio.G</a:t>
            </a:r>
            <a:r>
              <a:rPr sz="2400" spc="-5" dirty="0">
                <a:latin typeface="Arial"/>
                <a:cs typeface="Arial"/>
              </a:rPr>
              <a:t>N</a:t>
            </a:r>
            <a:r>
              <a:rPr sz="2400" spc="-10" dirty="0">
                <a:latin typeface="Arial"/>
                <a:cs typeface="Arial"/>
              </a:rPr>
              <a:t>],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2013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3737" y="3504194"/>
            <a:ext cx="838200" cy="685800"/>
          </a:xfrm>
          <a:custGeom>
            <a:avLst/>
            <a:gdLst/>
            <a:ahLst/>
            <a:cxnLst/>
            <a:rect l="l" t="t" r="r" b="b"/>
            <a:pathLst>
              <a:path w="838200" h="685800">
                <a:moveTo>
                  <a:pt x="0" y="342899"/>
                </a:moveTo>
                <a:lnTo>
                  <a:pt x="5485" y="287281"/>
                </a:lnTo>
                <a:lnTo>
                  <a:pt x="21365" y="234519"/>
                </a:lnTo>
                <a:lnTo>
                  <a:pt x="46778" y="185320"/>
                </a:lnTo>
                <a:lnTo>
                  <a:pt x="80861" y="140390"/>
                </a:lnTo>
                <a:lnTo>
                  <a:pt x="122750" y="100435"/>
                </a:lnTo>
                <a:lnTo>
                  <a:pt x="171583" y="66161"/>
                </a:lnTo>
                <a:lnTo>
                  <a:pt x="226498" y="38275"/>
                </a:lnTo>
                <a:lnTo>
                  <a:pt x="286630" y="17481"/>
                </a:lnTo>
                <a:lnTo>
                  <a:pt x="351119" y="4488"/>
                </a:lnTo>
                <a:lnTo>
                  <a:pt x="419099" y="0"/>
                </a:lnTo>
                <a:lnTo>
                  <a:pt x="453473" y="1136"/>
                </a:lnTo>
                <a:lnTo>
                  <a:pt x="519815" y="9965"/>
                </a:lnTo>
                <a:lnTo>
                  <a:pt x="582233" y="26947"/>
                </a:lnTo>
                <a:lnTo>
                  <a:pt x="639865" y="51375"/>
                </a:lnTo>
                <a:lnTo>
                  <a:pt x="691846" y="82544"/>
                </a:lnTo>
                <a:lnTo>
                  <a:pt x="737315" y="119746"/>
                </a:lnTo>
                <a:lnTo>
                  <a:pt x="775409" y="162277"/>
                </a:lnTo>
                <a:lnTo>
                  <a:pt x="805265" y="209430"/>
                </a:lnTo>
                <a:lnTo>
                  <a:pt x="826019" y="260499"/>
                </a:lnTo>
                <a:lnTo>
                  <a:pt x="836810" y="314777"/>
                </a:lnTo>
                <a:lnTo>
                  <a:pt x="838199" y="342899"/>
                </a:lnTo>
                <a:lnTo>
                  <a:pt x="836810" y="371022"/>
                </a:lnTo>
                <a:lnTo>
                  <a:pt x="826019" y="425300"/>
                </a:lnTo>
                <a:lnTo>
                  <a:pt x="805265" y="476369"/>
                </a:lnTo>
                <a:lnTo>
                  <a:pt x="775409" y="523522"/>
                </a:lnTo>
                <a:lnTo>
                  <a:pt x="737315" y="566053"/>
                </a:lnTo>
                <a:lnTo>
                  <a:pt x="691846" y="603255"/>
                </a:lnTo>
                <a:lnTo>
                  <a:pt x="639865" y="634424"/>
                </a:lnTo>
                <a:lnTo>
                  <a:pt x="582233" y="658852"/>
                </a:lnTo>
                <a:lnTo>
                  <a:pt x="519815" y="675834"/>
                </a:lnTo>
                <a:lnTo>
                  <a:pt x="453473" y="684663"/>
                </a:lnTo>
                <a:lnTo>
                  <a:pt x="419099" y="685799"/>
                </a:lnTo>
                <a:lnTo>
                  <a:pt x="384726" y="684663"/>
                </a:lnTo>
                <a:lnTo>
                  <a:pt x="318384" y="675834"/>
                </a:lnTo>
                <a:lnTo>
                  <a:pt x="255966" y="658852"/>
                </a:lnTo>
                <a:lnTo>
                  <a:pt x="198334" y="634424"/>
                </a:lnTo>
                <a:lnTo>
                  <a:pt x="146353" y="603255"/>
                </a:lnTo>
                <a:lnTo>
                  <a:pt x="100883" y="566053"/>
                </a:lnTo>
                <a:lnTo>
                  <a:pt x="62790" y="523522"/>
                </a:lnTo>
                <a:lnTo>
                  <a:pt x="32934" y="476369"/>
                </a:lnTo>
                <a:lnTo>
                  <a:pt x="12180" y="425300"/>
                </a:lnTo>
                <a:lnTo>
                  <a:pt x="1389" y="371022"/>
                </a:lnTo>
                <a:lnTo>
                  <a:pt x="0" y="34289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20937" y="2589803"/>
            <a:ext cx="2667000" cy="954405"/>
          </a:xfrm>
          <a:custGeom>
            <a:avLst/>
            <a:gdLst/>
            <a:ahLst/>
            <a:cxnLst/>
            <a:rect l="l" t="t" r="r" b="b"/>
            <a:pathLst>
              <a:path w="2667000" h="954404">
                <a:moveTo>
                  <a:pt x="0" y="954106"/>
                </a:moveTo>
                <a:lnTo>
                  <a:pt x="2666999" y="954106"/>
                </a:lnTo>
                <a:lnTo>
                  <a:pt x="2666999" y="0"/>
                </a:lnTo>
                <a:lnTo>
                  <a:pt x="0" y="0"/>
                </a:lnTo>
                <a:lnTo>
                  <a:pt x="0" y="954106"/>
                </a:lnTo>
                <a:close/>
              </a:path>
            </a:pathLst>
          </a:custGeom>
          <a:solidFill>
            <a:srgbClr val="FFFD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20937" y="2589803"/>
            <a:ext cx="2667000" cy="954405"/>
          </a:xfrm>
          <a:custGeom>
            <a:avLst/>
            <a:gdLst/>
            <a:ahLst/>
            <a:cxnLst/>
            <a:rect l="l" t="t" r="r" b="b"/>
            <a:pathLst>
              <a:path w="2667000" h="954404">
                <a:moveTo>
                  <a:pt x="0" y="954106"/>
                </a:moveTo>
                <a:lnTo>
                  <a:pt x="2666999" y="954106"/>
                </a:lnTo>
                <a:lnTo>
                  <a:pt x="2666999" y="0"/>
                </a:lnTo>
                <a:lnTo>
                  <a:pt x="0" y="0"/>
                </a:lnTo>
                <a:lnTo>
                  <a:pt x="0" y="954106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99680" y="2690252"/>
            <a:ext cx="2456180" cy="800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300"/>
              </a:lnSpc>
            </a:pPr>
            <a:r>
              <a:rPr sz="2800" dirty="0">
                <a:latin typeface="Arial"/>
                <a:cs typeface="Arial"/>
              </a:rPr>
              <a:t>Righ</a:t>
            </a:r>
            <a:r>
              <a:rPr sz="2800" spc="-10" dirty="0">
                <a:latin typeface="Arial"/>
                <a:cs typeface="Arial"/>
              </a:rPr>
              <a:t>t-click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over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alignmen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29751" y="3020674"/>
            <a:ext cx="1113903" cy="8520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87937" y="3066836"/>
            <a:ext cx="767080" cy="510540"/>
          </a:xfrm>
          <a:custGeom>
            <a:avLst/>
            <a:gdLst/>
            <a:ahLst/>
            <a:cxnLst/>
            <a:rect l="l" t="t" r="r" b="b"/>
            <a:pathLst>
              <a:path w="767079" h="510539">
                <a:moveTo>
                  <a:pt x="0" y="0"/>
                </a:moveTo>
                <a:lnTo>
                  <a:pt x="766876" y="510235"/>
                </a:lnTo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53310" y="3393244"/>
            <a:ext cx="243840" cy="212090"/>
          </a:xfrm>
          <a:custGeom>
            <a:avLst/>
            <a:gdLst/>
            <a:ahLst/>
            <a:cxnLst/>
            <a:rect l="l" t="t" r="r" b="b"/>
            <a:pathLst>
              <a:path w="243839" h="212089">
                <a:moveTo>
                  <a:pt x="14530" y="150457"/>
                </a:moveTo>
                <a:lnTo>
                  <a:pt x="4439" y="159035"/>
                </a:lnTo>
                <a:lnTo>
                  <a:pt x="0" y="171940"/>
                </a:lnTo>
                <a:lnTo>
                  <a:pt x="2375" y="184242"/>
                </a:lnTo>
                <a:lnTo>
                  <a:pt x="10961" y="194337"/>
                </a:lnTo>
                <a:lnTo>
                  <a:pt x="23865" y="198763"/>
                </a:lnTo>
                <a:lnTo>
                  <a:pt x="243474" y="211747"/>
                </a:lnTo>
                <a:lnTo>
                  <a:pt x="216037" y="155908"/>
                </a:lnTo>
                <a:lnTo>
                  <a:pt x="159532" y="155908"/>
                </a:lnTo>
                <a:lnTo>
                  <a:pt x="14530" y="150457"/>
                </a:lnTo>
                <a:close/>
              </a:path>
              <a:path w="243839" h="212089">
                <a:moveTo>
                  <a:pt x="124621" y="0"/>
                </a:moveTo>
                <a:lnTo>
                  <a:pt x="112684" y="2593"/>
                </a:lnTo>
                <a:lnTo>
                  <a:pt x="109680" y="4324"/>
                </a:lnTo>
                <a:lnTo>
                  <a:pt x="101575" y="13216"/>
                </a:lnTo>
                <a:lnTo>
                  <a:pt x="98467" y="24636"/>
                </a:lnTo>
                <a:lnTo>
                  <a:pt x="101041" y="36579"/>
                </a:lnTo>
                <a:lnTo>
                  <a:pt x="159532" y="155908"/>
                </a:lnTo>
                <a:lnTo>
                  <a:pt x="216037" y="155908"/>
                </a:lnTo>
                <a:lnTo>
                  <a:pt x="144930" y="11189"/>
                </a:lnTo>
                <a:lnTo>
                  <a:pt x="136038" y="3094"/>
                </a:lnTo>
                <a:lnTo>
                  <a:pt x="124621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30537" y="5750481"/>
            <a:ext cx="2667000" cy="954405"/>
          </a:xfrm>
          <a:custGeom>
            <a:avLst/>
            <a:gdLst/>
            <a:ahLst/>
            <a:cxnLst/>
            <a:rect l="l" t="t" r="r" b="b"/>
            <a:pathLst>
              <a:path w="2667000" h="954404">
                <a:moveTo>
                  <a:pt x="0" y="954106"/>
                </a:moveTo>
                <a:lnTo>
                  <a:pt x="2666999" y="954106"/>
                </a:lnTo>
                <a:lnTo>
                  <a:pt x="2666999" y="0"/>
                </a:lnTo>
                <a:lnTo>
                  <a:pt x="0" y="0"/>
                </a:lnTo>
                <a:lnTo>
                  <a:pt x="0" y="954106"/>
                </a:lnTo>
                <a:close/>
              </a:path>
            </a:pathLst>
          </a:custGeom>
          <a:solidFill>
            <a:srgbClr val="FFFD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30537" y="5750481"/>
            <a:ext cx="2667000" cy="954405"/>
          </a:xfrm>
          <a:custGeom>
            <a:avLst/>
            <a:gdLst/>
            <a:ahLst/>
            <a:cxnLst/>
            <a:rect l="l" t="t" r="r" b="b"/>
            <a:pathLst>
              <a:path w="2667000" h="954404">
                <a:moveTo>
                  <a:pt x="0" y="954106"/>
                </a:moveTo>
                <a:lnTo>
                  <a:pt x="2666999" y="954106"/>
                </a:lnTo>
                <a:lnTo>
                  <a:pt x="2666999" y="0"/>
                </a:lnTo>
                <a:lnTo>
                  <a:pt x="0" y="0"/>
                </a:lnTo>
                <a:lnTo>
                  <a:pt x="0" y="954106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09281" y="5850941"/>
            <a:ext cx="2159635" cy="800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2800" dirty="0">
                <a:latin typeface="Arial"/>
                <a:cs typeface="Arial"/>
              </a:rPr>
              <a:t>Sele</a:t>
            </a:r>
            <a:r>
              <a:rPr sz="2800" spc="-15" dirty="0">
                <a:latin typeface="Arial"/>
                <a:cs typeface="Arial"/>
              </a:rPr>
              <a:t>ct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ts val="3329"/>
              </a:lnSpc>
            </a:pPr>
            <a:r>
              <a:rPr sz="2800" b="1" dirty="0">
                <a:latin typeface="Arial"/>
                <a:cs typeface="Arial"/>
              </a:rPr>
              <a:t>Sas</a:t>
            </a:r>
            <a:r>
              <a:rPr sz="2800" b="1" spc="-15" dirty="0">
                <a:latin typeface="Arial"/>
                <a:cs typeface="Arial"/>
              </a:rPr>
              <a:t>him</a:t>
            </a:r>
            <a:r>
              <a:rPr sz="2800" b="1" spc="-10" dirty="0">
                <a:latin typeface="Arial"/>
                <a:cs typeface="Arial"/>
              </a:rPr>
              <a:t>i</a:t>
            </a:r>
            <a:r>
              <a:rPr sz="2800" b="1" spc="75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Arial"/>
                <a:cs typeface="Arial"/>
              </a:rPr>
              <a:t>Plo</a:t>
            </a:r>
            <a:r>
              <a:rPr sz="2800" b="1" dirty="0">
                <a:latin typeface="Arial"/>
                <a:cs typeface="Arial"/>
              </a:rPr>
              <a:t>t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40527" y="760988"/>
            <a:ext cx="2562224" cy="60388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02427" y="722888"/>
            <a:ext cx="2638425" cy="6115050"/>
          </a:xfrm>
          <a:custGeom>
            <a:avLst/>
            <a:gdLst/>
            <a:ahLst/>
            <a:cxnLst/>
            <a:rect l="l" t="t" r="r" b="b"/>
            <a:pathLst>
              <a:path w="2638425" h="6115050">
                <a:moveTo>
                  <a:pt x="0" y="6115049"/>
                </a:moveTo>
                <a:lnTo>
                  <a:pt x="2638424" y="6115049"/>
                </a:lnTo>
                <a:lnTo>
                  <a:pt x="2638424" y="0"/>
                </a:lnTo>
                <a:lnTo>
                  <a:pt x="0" y="0"/>
                </a:lnTo>
                <a:lnTo>
                  <a:pt x="0" y="6115049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53219" y="5884395"/>
            <a:ext cx="1251063" cy="4987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97537" y="6094988"/>
            <a:ext cx="911225" cy="18415"/>
          </a:xfrm>
          <a:custGeom>
            <a:avLst/>
            <a:gdLst/>
            <a:ahLst/>
            <a:cxnLst/>
            <a:rect l="l" t="t" r="r" b="b"/>
            <a:pathLst>
              <a:path w="911225" h="18414">
                <a:moveTo>
                  <a:pt x="0" y="0"/>
                </a:moveTo>
                <a:lnTo>
                  <a:pt x="910833" y="18050"/>
                </a:lnTo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28840" y="5995798"/>
            <a:ext cx="230504" cy="228600"/>
          </a:xfrm>
          <a:custGeom>
            <a:avLst/>
            <a:gdLst/>
            <a:ahLst/>
            <a:cxnLst/>
            <a:rect l="l" t="t" r="r" b="b"/>
            <a:pathLst>
              <a:path w="230504" h="228600">
                <a:moveTo>
                  <a:pt x="27073" y="0"/>
                </a:moveTo>
                <a:lnTo>
                  <a:pt x="15864" y="3545"/>
                </a:lnTo>
                <a:lnTo>
                  <a:pt x="7258" y="12108"/>
                </a:lnTo>
                <a:lnTo>
                  <a:pt x="5558" y="15399"/>
                </a:lnTo>
                <a:lnTo>
                  <a:pt x="3598" y="27185"/>
                </a:lnTo>
                <a:lnTo>
                  <a:pt x="7141" y="38395"/>
                </a:lnTo>
                <a:lnTo>
                  <a:pt x="15701" y="47017"/>
                </a:lnTo>
                <a:lnTo>
                  <a:pt x="129147" y="116240"/>
                </a:lnTo>
                <a:lnTo>
                  <a:pt x="9991" y="182912"/>
                </a:lnTo>
                <a:lnTo>
                  <a:pt x="2454" y="192213"/>
                </a:lnTo>
                <a:lnTo>
                  <a:pt x="0" y="203729"/>
                </a:lnTo>
                <a:lnTo>
                  <a:pt x="3204" y="215464"/>
                </a:lnTo>
                <a:lnTo>
                  <a:pt x="5200" y="218515"/>
                </a:lnTo>
                <a:lnTo>
                  <a:pt x="14508" y="226048"/>
                </a:lnTo>
                <a:lnTo>
                  <a:pt x="26032" y="228494"/>
                </a:lnTo>
                <a:lnTo>
                  <a:pt x="37768" y="225288"/>
                </a:lnTo>
                <a:lnTo>
                  <a:pt x="229945" y="118239"/>
                </a:lnTo>
                <a:lnTo>
                  <a:pt x="38868" y="1957"/>
                </a:lnTo>
                <a:lnTo>
                  <a:pt x="27073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4" name="object 4"/>
          <p:cNvSpPr/>
          <p:nvPr/>
        </p:nvSpPr>
        <p:spPr>
          <a:xfrm>
            <a:off x="2897343" y="2285000"/>
            <a:ext cx="3644889" cy="3213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81550" y="3141189"/>
            <a:ext cx="1255221" cy="4987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81351" y="3351794"/>
            <a:ext cx="910590" cy="18415"/>
          </a:xfrm>
          <a:custGeom>
            <a:avLst/>
            <a:gdLst/>
            <a:ahLst/>
            <a:cxnLst/>
            <a:rect l="l" t="t" r="r" b="b"/>
            <a:pathLst>
              <a:path w="910589" h="18414">
                <a:moveTo>
                  <a:pt x="910529" y="0"/>
                </a:moveTo>
                <a:lnTo>
                  <a:pt x="0" y="18013"/>
                </a:lnTo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30937" y="3252579"/>
            <a:ext cx="230504" cy="228600"/>
          </a:xfrm>
          <a:custGeom>
            <a:avLst/>
            <a:gdLst/>
            <a:ahLst/>
            <a:cxnLst/>
            <a:rect l="l" t="t" r="r" b="b"/>
            <a:pathLst>
              <a:path w="230504" h="228600">
                <a:moveTo>
                  <a:pt x="202871" y="0"/>
                </a:moveTo>
                <a:lnTo>
                  <a:pt x="191076" y="1963"/>
                </a:lnTo>
                <a:lnTo>
                  <a:pt x="0" y="118234"/>
                </a:lnTo>
                <a:lnTo>
                  <a:pt x="192176" y="225280"/>
                </a:lnTo>
                <a:lnTo>
                  <a:pt x="203912" y="228491"/>
                </a:lnTo>
                <a:lnTo>
                  <a:pt x="215428" y="226042"/>
                </a:lnTo>
                <a:lnTo>
                  <a:pt x="224727" y="218499"/>
                </a:lnTo>
                <a:lnTo>
                  <a:pt x="226710" y="215465"/>
                </a:lnTo>
                <a:lnTo>
                  <a:pt x="229934" y="203739"/>
                </a:lnTo>
                <a:lnTo>
                  <a:pt x="227495" y="192224"/>
                </a:lnTo>
                <a:lnTo>
                  <a:pt x="219972" y="182916"/>
                </a:lnTo>
                <a:lnTo>
                  <a:pt x="100797" y="116222"/>
                </a:lnTo>
                <a:lnTo>
                  <a:pt x="214243" y="47002"/>
                </a:lnTo>
                <a:lnTo>
                  <a:pt x="222804" y="38395"/>
                </a:lnTo>
                <a:lnTo>
                  <a:pt x="226346" y="27187"/>
                </a:lnTo>
                <a:lnTo>
                  <a:pt x="224383" y="15392"/>
                </a:lnTo>
                <a:lnTo>
                  <a:pt x="222686" y="12102"/>
                </a:lnTo>
                <a:lnTo>
                  <a:pt x="214080" y="3541"/>
                </a:lnTo>
                <a:lnTo>
                  <a:pt x="202871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871945" y="2259584"/>
          <a:ext cx="5803890" cy="3552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36891"/>
                <a:gridCol w="533387"/>
                <a:gridCol w="2133612"/>
              </a:tblGrid>
              <a:tr h="546119">
                <a:tc gridSpan="2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5399">
                      <a:solidFill>
                        <a:srgbClr val="2BB6B8"/>
                      </a:solidFill>
                      <a:prstDash val="solid"/>
                    </a:lnL>
                    <a:lnR w="25399">
                      <a:solidFill>
                        <a:srgbClr val="2BB6B8"/>
                      </a:solidFill>
                      <a:prstDash val="solid"/>
                    </a:lnR>
                    <a:lnT w="25399">
                      <a:solidFill>
                        <a:srgbClr val="2BB6B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5399">
                      <a:solidFill>
                        <a:srgbClr val="2BB6B8"/>
                      </a:solidFill>
                      <a:prstDash val="solid"/>
                    </a:lnL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54106"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5399">
                      <a:solidFill>
                        <a:srgbClr val="2BB6B8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3329"/>
                        </a:lnSpc>
                      </a:pPr>
                      <a:r>
                        <a:rPr sz="2800" dirty="0">
                          <a:latin typeface="Arial"/>
                          <a:cs typeface="Arial"/>
                        </a:rPr>
                        <a:t>Se</a:t>
                      </a:r>
                      <a:endParaRPr sz="2800">
                        <a:latin typeface="Arial"/>
                        <a:cs typeface="Arial"/>
                      </a:endParaRPr>
                    </a:p>
                    <a:p>
                      <a:pPr marL="86360">
                        <a:lnSpc>
                          <a:spcPts val="3329"/>
                        </a:lnSpc>
                      </a:pPr>
                      <a:r>
                        <a:rPr sz="2800" b="1" dirty="0">
                          <a:latin typeface="Arial"/>
                          <a:cs typeface="Arial"/>
                        </a:rPr>
                        <a:t>Re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25399">
                      <a:solidFill>
                        <a:srgbClr val="2BB6B8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FFFD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29"/>
                        </a:lnSpc>
                      </a:pPr>
                      <a:r>
                        <a:rPr sz="2800" dirty="0">
                          <a:latin typeface="Arial"/>
                          <a:cs typeface="Arial"/>
                        </a:rPr>
                        <a:t>lect</a:t>
                      </a:r>
                      <a:endParaRPr sz="28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ts val="3329"/>
                        </a:lnSpc>
                      </a:pPr>
                      <a:r>
                        <a:rPr sz="2800" b="1" dirty="0">
                          <a:latin typeface="Arial"/>
                          <a:cs typeface="Arial"/>
                        </a:rPr>
                        <a:t>fSeq</a:t>
                      </a:r>
                      <a:r>
                        <a:rPr sz="2800" b="1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b="1" dirty="0">
                          <a:latin typeface="Arial"/>
                          <a:cs typeface="Arial"/>
                        </a:rPr>
                        <a:t>Genes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399">
                      <a:solidFill>
                        <a:srgbClr val="2BB6B8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FFFDC0"/>
                    </a:solidFill>
                  </a:tcPr>
                </a:tc>
              </a:tr>
              <a:tr h="1738274">
                <a:tc gridSpan="2">
                  <a:txBody>
                    <a:bodyPr/>
                    <a:lstStyle/>
                    <a:p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399">
                      <a:solidFill>
                        <a:srgbClr val="2BB6B8"/>
                      </a:solidFill>
                      <a:prstDash val="solid"/>
                    </a:lnL>
                    <a:lnR w="25399">
                      <a:solidFill>
                        <a:srgbClr val="2BB6B8"/>
                      </a:solidFill>
                      <a:prstDash val="solid"/>
                    </a:lnR>
                    <a:lnB w="25399">
                      <a:solidFill>
                        <a:srgbClr val="2BB6B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399">
                      <a:solidFill>
                        <a:srgbClr val="2BB6B8"/>
                      </a:solidFill>
                      <a:prstDash val="solid"/>
                    </a:lnL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9295" y="1370588"/>
            <a:ext cx="7423153" cy="563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4" name="object 4"/>
          <p:cNvSpPr/>
          <p:nvPr/>
        </p:nvSpPr>
        <p:spPr>
          <a:xfrm>
            <a:off x="3125937" y="2285000"/>
            <a:ext cx="3644889" cy="3213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20952" y="2754642"/>
            <a:ext cx="2094805" cy="4987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19229" y="2970794"/>
            <a:ext cx="1749425" cy="13335"/>
          </a:xfrm>
          <a:custGeom>
            <a:avLst/>
            <a:gdLst/>
            <a:ahLst/>
            <a:cxnLst/>
            <a:rect l="l" t="t" r="r" b="b"/>
            <a:pathLst>
              <a:path w="1749425" h="13335">
                <a:moveTo>
                  <a:pt x="1748850" y="0"/>
                </a:moveTo>
                <a:lnTo>
                  <a:pt x="0" y="13045"/>
                </a:lnTo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68815" y="2868484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04320" y="0"/>
                </a:moveTo>
                <a:lnTo>
                  <a:pt x="192506" y="1805"/>
                </a:lnTo>
                <a:lnTo>
                  <a:pt x="0" y="115720"/>
                </a:lnTo>
                <a:lnTo>
                  <a:pt x="190835" y="225143"/>
                </a:lnTo>
                <a:lnTo>
                  <a:pt x="202518" y="228498"/>
                </a:lnTo>
                <a:lnTo>
                  <a:pt x="214066" y="226204"/>
                </a:lnTo>
                <a:lnTo>
                  <a:pt x="223468" y="218804"/>
                </a:lnTo>
                <a:lnTo>
                  <a:pt x="225521" y="215756"/>
                </a:lnTo>
                <a:lnTo>
                  <a:pt x="228862" y="204054"/>
                </a:lnTo>
                <a:lnTo>
                  <a:pt x="226562" y="192507"/>
                </a:lnTo>
                <a:lnTo>
                  <a:pt x="219146" y="183112"/>
                </a:lnTo>
                <a:lnTo>
                  <a:pt x="100827" y="114958"/>
                </a:lnTo>
                <a:lnTo>
                  <a:pt x="215127" y="47140"/>
                </a:lnTo>
                <a:lnTo>
                  <a:pt x="223785" y="38631"/>
                </a:lnTo>
                <a:lnTo>
                  <a:pt x="227464" y="27455"/>
                </a:lnTo>
                <a:lnTo>
                  <a:pt x="225640" y="15638"/>
                </a:lnTo>
                <a:lnTo>
                  <a:pt x="223997" y="12362"/>
                </a:lnTo>
                <a:lnTo>
                  <a:pt x="215484" y="3691"/>
                </a:lnTo>
                <a:lnTo>
                  <a:pt x="20432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100557" y="2259584"/>
          <a:ext cx="5727677" cy="36619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4479"/>
                <a:gridCol w="685799"/>
                <a:gridCol w="2057399"/>
              </a:tblGrid>
              <a:tr h="165119">
                <a:tc gridSpan="2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5399">
                      <a:solidFill>
                        <a:srgbClr val="2BB6B8"/>
                      </a:solidFill>
                      <a:prstDash val="solid"/>
                    </a:lnL>
                    <a:lnR w="25399">
                      <a:solidFill>
                        <a:srgbClr val="2BB6B8"/>
                      </a:solidFill>
                      <a:prstDash val="solid"/>
                    </a:lnR>
                    <a:lnT w="25399">
                      <a:solidFill>
                        <a:srgbClr val="2BB6B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5399">
                      <a:solidFill>
                        <a:srgbClr val="2BB6B8"/>
                      </a:solidFill>
                      <a:prstDash val="solid"/>
                    </a:lnL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54106"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5399">
                      <a:solidFill>
                        <a:srgbClr val="2BB6B8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3329"/>
                        </a:lnSpc>
                      </a:pPr>
                      <a:r>
                        <a:rPr sz="2800" dirty="0">
                          <a:latin typeface="Arial"/>
                          <a:cs typeface="Arial"/>
                        </a:rPr>
                        <a:t>Sel</a:t>
                      </a:r>
                      <a:endParaRPr sz="2800">
                        <a:latin typeface="Arial"/>
                        <a:cs typeface="Arial"/>
                      </a:endParaRPr>
                    </a:p>
                    <a:p>
                      <a:pPr marL="86360">
                        <a:lnSpc>
                          <a:spcPts val="3329"/>
                        </a:lnSpc>
                      </a:pPr>
                      <a:r>
                        <a:rPr sz="2800" b="1" dirty="0">
                          <a:latin typeface="Arial"/>
                          <a:cs typeface="Arial"/>
                        </a:rPr>
                        <a:t>He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25399">
                      <a:solidFill>
                        <a:srgbClr val="2BB6B8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FFFD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29"/>
                        </a:lnSpc>
                      </a:pPr>
                      <a:r>
                        <a:rPr sz="2800" dirty="0">
                          <a:latin typeface="Arial"/>
                          <a:cs typeface="Arial"/>
                        </a:rPr>
                        <a:t>ect</a:t>
                      </a:r>
                      <a:r>
                        <a:rPr sz="2800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dirty="0">
                          <a:latin typeface="Arial"/>
                          <a:cs typeface="Arial"/>
                        </a:rPr>
                        <a:t>both</a:t>
                      </a:r>
                      <a:endParaRPr sz="28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ts val="3329"/>
                        </a:lnSpc>
                      </a:pPr>
                      <a:r>
                        <a:rPr sz="2800" b="1" dirty="0">
                          <a:latin typeface="Arial"/>
                          <a:cs typeface="Arial"/>
                        </a:rPr>
                        <a:t>art</a:t>
                      </a:r>
                      <a:r>
                        <a:rPr sz="2800" b="1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2800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b="1" dirty="0">
                          <a:latin typeface="Arial"/>
                          <a:cs typeface="Arial"/>
                        </a:rPr>
                        <a:t>Liver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399">
                      <a:solidFill>
                        <a:srgbClr val="2BB6B8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FFFDC0"/>
                    </a:solidFill>
                  </a:tcPr>
                </a:tc>
              </a:tr>
              <a:tr h="2119274">
                <a:tc gridSpan="2">
                  <a:txBody>
                    <a:bodyPr/>
                    <a:lstStyle/>
                    <a:p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399">
                      <a:solidFill>
                        <a:srgbClr val="2BB6B8"/>
                      </a:solidFill>
                      <a:prstDash val="solid"/>
                    </a:lnL>
                    <a:lnR w="25399">
                      <a:solidFill>
                        <a:srgbClr val="2BB6B8"/>
                      </a:solidFill>
                      <a:prstDash val="solid"/>
                    </a:lnR>
                    <a:lnB w="25399">
                      <a:solidFill>
                        <a:srgbClr val="2BB6B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399">
                      <a:solidFill>
                        <a:srgbClr val="2BB6B8"/>
                      </a:solidFill>
                      <a:prstDash val="solid"/>
                    </a:lnL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218178"/>
            <a:ext cx="9143993" cy="5922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2479" y="690057"/>
            <a:ext cx="449707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latin typeface="Arial"/>
                <a:cs typeface="Arial"/>
              </a:rPr>
              <a:t>RNA-se</a:t>
            </a:r>
            <a:r>
              <a:rPr sz="3600" b="1" spc="-25" dirty="0">
                <a:latin typeface="Arial"/>
                <a:cs typeface="Arial"/>
              </a:rPr>
              <a:t>q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Arial"/>
                <a:cs typeface="Arial"/>
              </a:rPr>
              <a:t>a</a:t>
            </a:r>
            <a:r>
              <a:rPr sz="3600" b="1" spc="-10" dirty="0">
                <a:latin typeface="Arial"/>
                <a:cs typeface="Arial"/>
              </a:rPr>
              <a:t>li</a:t>
            </a:r>
            <a:r>
              <a:rPr sz="3600" b="1" spc="-30" dirty="0">
                <a:latin typeface="Arial"/>
                <a:cs typeface="Arial"/>
              </a:rPr>
              <a:t>gn</a:t>
            </a:r>
            <a:r>
              <a:rPr sz="3600" b="1" dirty="0">
                <a:latin typeface="Arial"/>
                <a:cs typeface="Arial"/>
              </a:rPr>
              <a:t>me</a:t>
            </a:r>
            <a:r>
              <a:rPr sz="3600" b="1" spc="-30" dirty="0">
                <a:latin typeface="Arial"/>
                <a:cs typeface="Arial"/>
              </a:rPr>
              <a:t>n</a:t>
            </a:r>
            <a:r>
              <a:rPr sz="3600" b="1" dirty="0">
                <a:latin typeface="Arial"/>
                <a:cs typeface="Arial"/>
              </a:rPr>
              <a:t>ts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8943" y="1218178"/>
            <a:ext cx="9143993" cy="5922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26137" y="5409188"/>
            <a:ext cx="2514600" cy="1200785"/>
          </a:xfrm>
          <a:prstGeom prst="rect">
            <a:avLst/>
          </a:prstGeom>
          <a:solidFill>
            <a:srgbClr val="FFFDC0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123189">
              <a:lnSpc>
                <a:spcPct val="99000"/>
              </a:lnSpc>
            </a:pP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li</a:t>
            </a:r>
            <a:r>
              <a:rPr sz="2400" spc="-10" dirty="0">
                <a:latin typeface="Arial"/>
                <a:cs typeface="Arial"/>
              </a:rPr>
              <a:t>tt</a:t>
            </a:r>
            <a:r>
              <a:rPr sz="2400" dirty="0">
                <a:latin typeface="Arial"/>
                <a:cs typeface="Arial"/>
              </a:rPr>
              <a:t>le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bus</a:t>
            </a:r>
            <a:r>
              <a:rPr sz="2400" spc="-180" dirty="0">
                <a:latin typeface="Arial"/>
                <a:cs typeface="Arial"/>
              </a:rPr>
              <a:t>y</a:t>
            </a:r>
            <a:r>
              <a:rPr sz="2400" spc="-10" dirty="0">
                <a:latin typeface="Arial"/>
                <a:cs typeface="Arial"/>
              </a:rPr>
              <a:t>.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Le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-45" dirty="0">
                <a:latin typeface="Arial"/>
                <a:cs typeface="Arial"/>
              </a:rPr>
              <a:t>’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ou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low-coun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even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2479" y="690057"/>
            <a:ext cx="449707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latin typeface="Arial"/>
                <a:cs typeface="Arial"/>
              </a:rPr>
              <a:t>RNA-se</a:t>
            </a:r>
            <a:r>
              <a:rPr sz="3600" b="1" spc="-25" dirty="0">
                <a:latin typeface="Arial"/>
                <a:cs typeface="Arial"/>
              </a:rPr>
              <a:t>q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Arial"/>
                <a:cs typeface="Arial"/>
              </a:rPr>
              <a:t>a</a:t>
            </a:r>
            <a:r>
              <a:rPr sz="3600" b="1" spc="-10" dirty="0">
                <a:latin typeface="Arial"/>
                <a:cs typeface="Arial"/>
              </a:rPr>
              <a:t>li</a:t>
            </a:r>
            <a:r>
              <a:rPr sz="3600" b="1" spc="-30" dirty="0">
                <a:latin typeface="Arial"/>
                <a:cs typeface="Arial"/>
              </a:rPr>
              <a:t>gn</a:t>
            </a:r>
            <a:r>
              <a:rPr sz="3600" b="1" dirty="0">
                <a:latin typeface="Arial"/>
                <a:cs typeface="Arial"/>
              </a:rPr>
              <a:t>me</a:t>
            </a:r>
            <a:r>
              <a:rPr sz="3600" b="1" spc="-30" dirty="0">
                <a:latin typeface="Arial"/>
                <a:cs typeface="Arial"/>
              </a:rPr>
              <a:t>n</a:t>
            </a:r>
            <a:r>
              <a:rPr sz="3600" b="1" dirty="0">
                <a:latin typeface="Arial"/>
                <a:cs typeface="Arial"/>
              </a:rPr>
              <a:t>ts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8943" y="1218178"/>
            <a:ext cx="9143993" cy="5922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45137" y="2894572"/>
            <a:ext cx="3048000" cy="831215"/>
          </a:xfrm>
          <a:prstGeom prst="rect">
            <a:avLst/>
          </a:prstGeom>
          <a:solidFill>
            <a:srgbClr val="FFFDC0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132080">
              <a:lnSpc>
                <a:spcPts val="2800"/>
              </a:lnSpc>
            </a:pPr>
            <a:r>
              <a:rPr sz="2400" dirty="0">
                <a:latin typeface="Arial"/>
                <a:cs typeface="Arial"/>
              </a:rPr>
              <a:t>Righ</a:t>
            </a:r>
            <a:r>
              <a:rPr sz="2400" spc="-10" dirty="0">
                <a:latin typeface="Arial"/>
                <a:cs typeface="Arial"/>
              </a:rPr>
              <a:t>t-click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anywhere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over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plo</a:t>
            </a:r>
            <a:r>
              <a:rPr sz="2400" spc="-10" dirty="0">
                <a:latin typeface="Arial"/>
                <a:cs typeface="Arial"/>
              </a:rPr>
              <a:t>t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215130"/>
            <a:ext cx="9143993" cy="5922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1737" y="2589782"/>
            <a:ext cx="3581399" cy="13461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73637" y="2551682"/>
            <a:ext cx="3657600" cy="1422400"/>
          </a:xfrm>
          <a:custGeom>
            <a:avLst/>
            <a:gdLst/>
            <a:ahLst/>
            <a:cxnLst/>
            <a:rect l="l" t="t" r="r" b="b"/>
            <a:pathLst>
              <a:path w="3657600" h="1422400">
                <a:moveTo>
                  <a:pt x="0" y="1422391"/>
                </a:moveTo>
                <a:lnTo>
                  <a:pt x="3657599" y="1422391"/>
                </a:lnTo>
                <a:lnTo>
                  <a:pt x="3657599" y="0"/>
                </a:lnTo>
                <a:lnTo>
                  <a:pt x="0" y="0"/>
                </a:lnTo>
                <a:lnTo>
                  <a:pt x="0" y="1422391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82937" y="2742194"/>
            <a:ext cx="1143000" cy="523240"/>
          </a:xfrm>
          <a:custGeom>
            <a:avLst/>
            <a:gdLst/>
            <a:ahLst/>
            <a:cxnLst/>
            <a:rect l="l" t="t" r="r" b="b"/>
            <a:pathLst>
              <a:path w="1143000" h="523239">
                <a:moveTo>
                  <a:pt x="0" y="523219"/>
                </a:moveTo>
                <a:lnTo>
                  <a:pt x="1142999" y="523219"/>
                </a:lnTo>
                <a:lnTo>
                  <a:pt x="1142999" y="0"/>
                </a:lnTo>
                <a:lnTo>
                  <a:pt x="0" y="0"/>
                </a:lnTo>
                <a:lnTo>
                  <a:pt x="0" y="523219"/>
                </a:lnTo>
                <a:close/>
              </a:path>
            </a:pathLst>
          </a:custGeom>
          <a:solidFill>
            <a:srgbClr val="FFFD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82937" y="2742194"/>
            <a:ext cx="1143000" cy="523240"/>
          </a:xfrm>
          <a:custGeom>
            <a:avLst/>
            <a:gdLst/>
            <a:ahLst/>
            <a:cxnLst/>
            <a:rect l="l" t="t" r="r" b="b"/>
            <a:pathLst>
              <a:path w="1143000" h="523239">
                <a:moveTo>
                  <a:pt x="0" y="523219"/>
                </a:moveTo>
                <a:lnTo>
                  <a:pt x="1142999" y="523219"/>
                </a:lnTo>
                <a:lnTo>
                  <a:pt x="1142999" y="0"/>
                </a:lnTo>
                <a:lnTo>
                  <a:pt x="0" y="0"/>
                </a:lnTo>
                <a:lnTo>
                  <a:pt x="0" y="52321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61681" y="2883816"/>
            <a:ext cx="87312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81619" y="2821158"/>
            <a:ext cx="976743" cy="4946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25937" y="3046994"/>
            <a:ext cx="635635" cy="0"/>
          </a:xfrm>
          <a:custGeom>
            <a:avLst/>
            <a:gdLst/>
            <a:ahLst/>
            <a:cxnLst/>
            <a:rect l="l" t="t" r="r" b="b"/>
            <a:pathLst>
              <a:path w="635635">
                <a:moveTo>
                  <a:pt x="0" y="0"/>
                </a:moveTo>
                <a:lnTo>
                  <a:pt x="635416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83564" y="2932779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3035" y="0"/>
                </a:moveTo>
                <a:lnTo>
                  <a:pt x="11886" y="3761"/>
                </a:lnTo>
                <a:lnTo>
                  <a:pt x="3443" y="12503"/>
                </a:lnTo>
                <a:lnTo>
                  <a:pt x="1815" y="15820"/>
                </a:lnTo>
                <a:lnTo>
                  <a:pt x="85" y="27656"/>
                </a:lnTo>
                <a:lnTo>
                  <a:pt x="3849" y="38798"/>
                </a:lnTo>
                <a:lnTo>
                  <a:pt x="12587" y="47250"/>
                </a:lnTo>
                <a:lnTo>
                  <a:pt x="127374" y="114214"/>
                </a:lnTo>
                <a:lnTo>
                  <a:pt x="9554" y="183243"/>
                </a:lnTo>
                <a:lnTo>
                  <a:pt x="2211" y="192684"/>
                </a:lnTo>
                <a:lnTo>
                  <a:pt x="0" y="204242"/>
                </a:lnTo>
                <a:lnTo>
                  <a:pt x="3443" y="215896"/>
                </a:lnTo>
                <a:lnTo>
                  <a:pt x="5507" y="218928"/>
                </a:lnTo>
                <a:lnTo>
                  <a:pt x="14948" y="226271"/>
                </a:lnTo>
                <a:lnTo>
                  <a:pt x="26505" y="228483"/>
                </a:lnTo>
                <a:lnTo>
                  <a:pt x="38159" y="225040"/>
                </a:lnTo>
                <a:lnTo>
                  <a:pt x="228172" y="114214"/>
                </a:lnTo>
                <a:lnTo>
                  <a:pt x="34870" y="1740"/>
                </a:lnTo>
                <a:lnTo>
                  <a:pt x="230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Se</a:t>
            </a:r>
            <a:r>
              <a:rPr spc="-10" dirty="0"/>
              <a:t>lect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5" dirty="0"/>
              <a:t>t</a:t>
            </a:r>
            <a:r>
              <a:rPr spc="-30" dirty="0"/>
              <a:t>h</a:t>
            </a:r>
            <a:r>
              <a:rPr dirty="0"/>
              <a:t>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refere</a:t>
            </a:r>
            <a:r>
              <a:rPr spc="-30" dirty="0"/>
              <a:t>n</a:t>
            </a:r>
            <a:r>
              <a:rPr dirty="0"/>
              <a:t>ce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30" dirty="0"/>
              <a:t>g</a:t>
            </a:r>
            <a:r>
              <a:rPr dirty="0"/>
              <a:t>e</a:t>
            </a:r>
            <a:r>
              <a:rPr spc="-30" dirty="0"/>
              <a:t>no</a:t>
            </a:r>
            <a:r>
              <a:rPr dirty="0"/>
              <a:t>me</a:t>
            </a:r>
          </a:p>
        </p:txBody>
      </p:sp>
      <p:sp>
        <p:nvSpPr>
          <p:cNvPr id="3" name="object 3"/>
          <p:cNvSpPr/>
          <p:nvPr/>
        </p:nvSpPr>
        <p:spPr>
          <a:xfrm>
            <a:off x="1528669" y="1676747"/>
            <a:ext cx="2887071" cy="1675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0566" y="1638638"/>
            <a:ext cx="2963545" cy="1751964"/>
          </a:xfrm>
          <a:custGeom>
            <a:avLst/>
            <a:gdLst/>
            <a:ahLst/>
            <a:cxnLst/>
            <a:rect l="l" t="t" r="r" b="b"/>
            <a:pathLst>
              <a:path w="2963545" h="1751964">
                <a:moveTo>
                  <a:pt x="0" y="1751408"/>
                </a:moveTo>
                <a:lnTo>
                  <a:pt x="2963466" y="1751408"/>
                </a:lnTo>
                <a:lnTo>
                  <a:pt x="2963466" y="0"/>
                </a:lnTo>
                <a:lnTo>
                  <a:pt x="0" y="0"/>
                </a:lnTo>
                <a:lnTo>
                  <a:pt x="0" y="1751408"/>
                </a:lnTo>
                <a:close/>
              </a:path>
            </a:pathLst>
          </a:custGeom>
          <a:ln w="76199">
            <a:solidFill>
              <a:srgbClr val="83C9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0260" y="2530193"/>
            <a:ext cx="997528" cy="461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4991" y="2742194"/>
            <a:ext cx="705485" cy="0"/>
          </a:xfrm>
          <a:custGeom>
            <a:avLst/>
            <a:gdLst/>
            <a:ahLst/>
            <a:cxnLst/>
            <a:rect l="l" t="t" r="r" b="b"/>
            <a:pathLst>
              <a:path w="705485">
                <a:moveTo>
                  <a:pt x="0" y="0"/>
                </a:moveTo>
                <a:lnTo>
                  <a:pt x="705279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10379" y="2614150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0" y="0"/>
                </a:moveTo>
                <a:lnTo>
                  <a:pt x="12024" y="4629"/>
                </a:lnTo>
                <a:lnTo>
                  <a:pt x="3758" y="13621"/>
                </a:lnTo>
                <a:lnTo>
                  <a:pt x="568" y="21707"/>
                </a:lnTo>
                <a:lnTo>
                  <a:pt x="417" y="33570"/>
                </a:lnTo>
                <a:lnTo>
                  <a:pt x="5048" y="44428"/>
                </a:lnTo>
                <a:lnTo>
                  <a:pt x="14045" y="52696"/>
                </a:lnTo>
                <a:lnTo>
                  <a:pt x="143180" y="128043"/>
                </a:lnTo>
                <a:lnTo>
                  <a:pt x="7283" y="208829"/>
                </a:lnTo>
                <a:lnTo>
                  <a:pt x="1312" y="219084"/>
                </a:lnTo>
                <a:lnTo>
                  <a:pt x="0" y="230814"/>
                </a:lnTo>
                <a:lnTo>
                  <a:pt x="3758" y="242434"/>
                </a:lnTo>
                <a:lnTo>
                  <a:pt x="9250" y="249227"/>
                </a:lnTo>
                <a:lnTo>
                  <a:pt x="19503" y="255195"/>
                </a:lnTo>
                <a:lnTo>
                  <a:pt x="31229" y="256502"/>
                </a:lnTo>
                <a:lnTo>
                  <a:pt x="42846" y="252737"/>
                </a:lnTo>
                <a:lnTo>
                  <a:pt x="256611" y="128043"/>
                </a:lnTo>
                <a:lnTo>
                  <a:pt x="34742" y="149"/>
                </a:lnTo>
                <a:lnTo>
                  <a:pt x="22880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88137" y="1370588"/>
            <a:ext cx="3998213" cy="5943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07699" y="2738030"/>
            <a:ext cx="1350818" cy="3616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73322" y="2781757"/>
            <a:ext cx="1219200" cy="228600"/>
          </a:xfrm>
          <a:custGeom>
            <a:avLst/>
            <a:gdLst/>
            <a:ahLst/>
            <a:cxnLst/>
            <a:rect l="l" t="t" r="r" b="b"/>
            <a:pathLst>
              <a:path w="1219200" h="228600">
                <a:moveTo>
                  <a:pt x="0" y="114299"/>
                </a:moveTo>
                <a:lnTo>
                  <a:pt x="31076" y="78173"/>
                </a:lnTo>
                <a:lnTo>
                  <a:pt x="68040" y="61773"/>
                </a:lnTo>
                <a:lnTo>
                  <a:pt x="117614" y="46796"/>
                </a:lnTo>
                <a:lnTo>
                  <a:pt x="178544" y="33478"/>
                </a:lnTo>
                <a:lnTo>
                  <a:pt x="249574" y="22053"/>
                </a:lnTo>
                <a:lnTo>
                  <a:pt x="288484" y="17125"/>
                </a:lnTo>
                <a:lnTo>
                  <a:pt x="329449" y="12758"/>
                </a:lnTo>
                <a:lnTo>
                  <a:pt x="372312" y="8982"/>
                </a:lnTo>
                <a:lnTo>
                  <a:pt x="416915" y="5827"/>
                </a:lnTo>
                <a:lnTo>
                  <a:pt x="463103" y="3321"/>
                </a:lnTo>
                <a:lnTo>
                  <a:pt x="510717" y="1496"/>
                </a:lnTo>
                <a:lnTo>
                  <a:pt x="559602" y="378"/>
                </a:lnTo>
                <a:lnTo>
                  <a:pt x="609599" y="0"/>
                </a:lnTo>
                <a:lnTo>
                  <a:pt x="659597" y="378"/>
                </a:lnTo>
                <a:lnTo>
                  <a:pt x="708482" y="1496"/>
                </a:lnTo>
                <a:lnTo>
                  <a:pt x="756096" y="3321"/>
                </a:lnTo>
                <a:lnTo>
                  <a:pt x="802284" y="5827"/>
                </a:lnTo>
                <a:lnTo>
                  <a:pt x="846887" y="8982"/>
                </a:lnTo>
                <a:lnTo>
                  <a:pt x="889750" y="12758"/>
                </a:lnTo>
                <a:lnTo>
                  <a:pt x="930715" y="17125"/>
                </a:lnTo>
                <a:lnTo>
                  <a:pt x="969625" y="22053"/>
                </a:lnTo>
                <a:lnTo>
                  <a:pt x="1040655" y="33478"/>
                </a:lnTo>
                <a:lnTo>
                  <a:pt x="1101585" y="46796"/>
                </a:lnTo>
                <a:lnTo>
                  <a:pt x="1151159" y="61773"/>
                </a:lnTo>
                <a:lnTo>
                  <a:pt x="1188123" y="78173"/>
                </a:lnTo>
                <a:lnTo>
                  <a:pt x="1217179" y="104925"/>
                </a:lnTo>
                <a:lnTo>
                  <a:pt x="1219199" y="114299"/>
                </a:lnTo>
                <a:lnTo>
                  <a:pt x="1217179" y="123674"/>
                </a:lnTo>
                <a:lnTo>
                  <a:pt x="1188123" y="150426"/>
                </a:lnTo>
                <a:lnTo>
                  <a:pt x="1151159" y="166826"/>
                </a:lnTo>
                <a:lnTo>
                  <a:pt x="1101585" y="181803"/>
                </a:lnTo>
                <a:lnTo>
                  <a:pt x="1040655" y="195121"/>
                </a:lnTo>
                <a:lnTo>
                  <a:pt x="969625" y="206546"/>
                </a:lnTo>
                <a:lnTo>
                  <a:pt x="930715" y="211474"/>
                </a:lnTo>
                <a:lnTo>
                  <a:pt x="889750" y="215841"/>
                </a:lnTo>
                <a:lnTo>
                  <a:pt x="846887" y="219617"/>
                </a:lnTo>
                <a:lnTo>
                  <a:pt x="802284" y="222772"/>
                </a:lnTo>
                <a:lnTo>
                  <a:pt x="756096" y="225278"/>
                </a:lnTo>
                <a:lnTo>
                  <a:pt x="708482" y="227103"/>
                </a:lnTo>
                <a:lnTo>
                  <a:pt x="659597" y="228221"/>
                </a:lnTo>
                <a:lnTo>
                  <a:pt x="609599" y="228599"/>
                </a:lnTo>
                <a:lnTo>
                  <a:pt x="559602" y="228221"/>
                </a:lnTo>
                <a:lnTo>
                  <a:pt x="510717" y="227103"/>
                </a:lnTo>
                <a:lnTo>
                  <a:pt x="463103" y="225278"/>
                </a:lnTo>
                <a:lnTo>
                  <a:pt x="416915" y="222772"/>
                </a:lnTo>
                <a:lnTo>
                  <a:pt x="372312" y="219617"/>
                </a:lnTo>
                <a:lnTo>
                  <a:pt x="329449" y="215841"/>
                </a:lnTo>
                <a:lnTo>
                  <a:pt x="288484" y="211474"/>
                </a:lnTo>
                <a:lnTo>
                  <a:pt x="249574" y="206546"/>
                </a:lnTo>
                <a:lnTo>
                  <a:pt x="178544" y="195121"/>
                </a:lnTo>
                <a:lnTo>
                  <a:pt x="117614" y="181803"/>
                </a:lnTo>
                <a:lnTo>
                  <a:pt x="68040" y="166826"/>
                </a:lnTo>
                <a:lnTo>
                  <a:pt x="31076" y="150426"/>
                </a:lnTo>
                <a:lnTo>
                  <a:pt x="2020" y="123674"/>
                </a:lnTo>
                <a:lnTo>
                  <a:pt x="0" y="1142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51963" y="2683995"/>
            <a:ext cx="1226128" cy="4613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54737" y="28945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876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88738" y="2766549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9" y="0"/>
                </a:moveTo>
                <a:lnTo>
                  <a:pt x="12033" y="4629"/>
                </a:lnTo>
                <a:lnTo>
                  <a:pt x="3767" y="13622"/>
                </a:lnTo>
                <a:lnTo>
                  <a:pt x="568" y="21715"/>
                </a:lnTo>
                <a:lnTo>
                  <a:pt x="416" y="33575"/>
                </a:lnTo>
                <a:lnTo>
                  <a:pt x="5045" y="44431"/>
                </a:lnTo>
                <a:lnTo>
                  <a:pt x="14038" y="52697"/>
                </a:lnTo>
                <a:lnTo>
                  <a:pt x="143182" y="128044"/>
                </a:lnTo>
                <a:lnTo>
                  <a:pt x="7274" y="208835"/>
                </a:lnTo>
                <a:lnTo>
                  <a:pt x="1308" y="219089"/>
                </a:lnTo>
                <a:lnTo>
                  <a:pt x="0" y="230817"/>
                </a:lnTo>
                <a:lnTo>
                  <a:pt x="3767" y="242435"/>
                </a:lnTo>
                <a:lnTo>
                  <a:pt x="9251" y="249223"/>
                </a:lnTo>
                <a:lnTo>
                  <a:pt x="19503" y="255194"/>
                </a:lnTo>
                <a:lnTo>
                  <a:pt x="31227" y="256504"/>
                </a:lnTo>
                <a:lnTo>
                  <a:pt x="42842" y="252738"/>
                </a:lnTo>
                <a:lnTo>
                  <a:pt x="256598" y="128044"/>
                </a:lnTo>
                <a:lnTo>
                  <a:pt x="34749" y="152"/>
                </a:lnTo>
                <a:lnTo>
                  <a:pt x="22889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25743" y="4266184"/>
            <a:ext cx="2999914" cy="18731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87637" y="4228088"/>
            <a:ext cx="3076575" cy="1949450"/>
          </a:xfrm>
          <a:custGeom>
            <a:avLst/>
            <a:gdLst/>
            <a:ahLst/>
            <a:cxnLst/>
            <a:rect l="l" t="t" r="r" b="b"/>
            <a:pathLst>
              <a:path w="3076575" h="1949450">
                <a:moveTo>
                  <a:pt x="0" y="1949445"/>
                </a:moveTo>
                <a:lnTo>
                  <a:pt x="3076193" y="1949445"/>
                </a:lnTo>
                <a:lnTo>
                  <a:pt x="3076193" y="0"/>
                </a:lnTo>
                <a:lnTo>
                  <a:pt x="0" y="0"/>
                </a:lnTo>
                <a:lnTo>
                  <a:pt x="0" y="1949445"/>
                </a:lnTo>
                <a:close/>
              </a:path>
            </a:pathLst>
          </a:custGeom>
          <a:ln w="76199">
            <a:solidFill>
              <a:srgbClr val="83C9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69592" y="5198592"/>
            <a:ext cx="1226128" cy="4613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59060" y="5409188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933876" y="0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02337" y="5281148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33748" y="0"/>
                </a:moveTo>
                <a:lnTo>
                  <a:pt x="221883" y="143"/>
                </a:lnTo>
                <a:lnTo>
                  <a:pt x="0" y="128039"/>
                </a:lnTo>
                <a:lnTo>
                  <a:pt x="213756" y="252733"/>
                </a:lnTo>
                <a:lnTo>
                  <a:pt x="225385" y="256496"/>
                </a:lnTo>
                <a:lnTo>
                  <a:pt x="237115" y="255190"/>
                </a:lnTo>
                <a:lnTo>
                  <a:pt x="247369" y="249230"/>
                </a:lnTo>
                <a:lnTo>
                  <a:pt x="252862" y="242446"/>
                </a:lnTo>
                <a:lnTo>
                  <a:pt x="256615" y="230818"/>
                </a:lnTo>
                <a:lnTo>
                  <a:pt x="255302" y="219086"/>
                </a:lnTo>
                <a:lnTo>
                  <a:pt x="249326" y="208834"/>
                </a:lnTo>
                <a:lnTo>
                  <a:pt x="113446" y="128039"/>
                </a:lnTo>
                <a:lnTo>
                  <a:pt x="242559" y="52708"/>
                </a:lnTo>
                <a:lnTo>
                  <a:pt x="251567" y="44440"/>
                </a:lnTo>
                <a:lnTo>
                  <a:pt x="256198" y="33580"/>
                </a:lnTo>
                <a:lnTo>
                  <a:pt x="256047" y="21712"/>
                </a:lnTo>
                <a:lnTo>
                  <a:pt x="252862" y="13620"/>
                </a:lnTo>
                <a:lnTo>
                  <a:pt x="244600" y="4632"/>
                </a:lnTo>
                <a:lnTo>
                  <a:pt x="233748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2479" y="690057"/>
            <a:ext cx="449707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latin typeface="Arial"/>
                <a:cs typeface="Arial"/>
              </a:rPr>
              <a:t>RNA-se</a:t>
            </a:r>
            <a:r>
              <a:rPr sz="3600" b="1" spc="-25" dirty="0">
                <a:latin typeface="Arial"/>
                <a:cs typeface="Arial"/>
              </a:rPr>
              <a:t>q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Arial"/>
                <a:cs typeface="Arial"/>
              </a:rPr>
              <a:t>a</a:t>
            </a:r>
            <a:r>
              <a:rPr sz="3600" b="1" spc="-10" dirty="0">
                <a:latin typeface="Arial"/>
                <a:cs typeface="Arial"/>
              </a:rPr>
              <a:t>li</a:t>
            </a:r>
            <a:r>
              <a:rPr sz="3600" b="1" spc="-30" dirty="0">
                <a:latin typeface="Arial"/>
                <a:cs typeface="Arial"/>
              </a:rPr>
              <a:t>gn</a:t>
            </a:r>
            <a:r>
              <a:rPr sz="3600" b="1" dirty="0">
                <a:latin typeface="Arial"/>
                <a:cs typeface="Arial"/>
              </a:rPr>
              <a:t>me</a:t>
            </a:r>
            <a:r>
              <a:rPr sz="3600" b="1" spc="-30" dirty="0">
                <a:latin typeface="Arial"/>
                <a:cs typeface="Arial"/>
              </a:rPr>
              <a:t>n</a:t>
            </a:r>
            <a:r>
              <a:rPr sz="3600" b="1" dirty="0">
                <a:latin typeface="Arial"/>
                <a:cs typeface="Arial"/>
              </a:rPr>
              <a:t>ts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8943" y="1215130"/>
            <a:ext cx="9143993" cy="5922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05144" y="2094494"/>
            <a:ext cx="6438896" cy="35686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82937" y="3275579"/>
            <a:ext cx="1371600" cy="462280"/>
          </a:xfrm>
          <a:prstGeom prst="rect">
            <a:avLst/>
          </a:prstGeom>
          <a:solidFill>
            <a:srgbClr val="FFFDC0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En</a:t>
            </a:r>
            <a:r>
              <a:rPr sz="2400" spc="-10" dirty="0">
                <a:latin typeface="Arial"/>
                <a:cs typeface="Arial"/>
              </a:rPr>
              <a:t>ter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20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85017" y="3353156"/>
            <a:ext cx="901930" cy="4946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30737" y="3580394"/>
            <a:ext cx="559435" cy="0"/>
          </a:xfrm>
          <a:custGeom>
            <a:avLst/>
            <a:gdLst/>
            <a:ahLst/>
            <a:cxnLst/>
            <a:rect l="l" t="t" r="r" b="b"/>
            <a:pathLst>
              <a:path w="559435">
                <a:moveTo>
                  <a:pt x="0" y="0"/>
                </a:moveTo>
                <a:lnTo>
                  <a:pt x="559216" y="0"/>
                </a:lnTo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12164" y="3466179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3035" y="0"/>
                </a:moveTo>
                <a:lnTo>
                  <a:pt x="11886" y="3761"/>
                </a:lnTo>
                <a:lnTo>
                  <a:pt x="3443" y="12503"/>
                </a:lnTo>
                <a:lnTo>
                  <a:pt x="1815" y="15820"/>
                </a:lnTo>
                <a:lnTo>
                  <a:pt x="85" y="27656"/>
                </a:lnTo>
                <a:lnTo>
                  <a:pt x="3849" y="38798"/>
                </a:lnTo>
                <a:lnTo>
                  <a:pt x="12587" y="47250"/>
                </a:lnTo>
                <a:lnTo>
                  <a:pt x="127374" y="114214"/>
                </a:lnTo>
                <a:lnTo>
                  <a:pt x="9554" y="183243"/>
                </a:lnTo>
                <a:lnTo>
                  <a:pt x="2211" y="192684"/>
                </a:lnTo>
                <a:lnTo>
                  <a:pt x="0" y="204242"/>
                </a:lnTo>
                <a:lnTo>
                  <a:pt x="3443" y="215896"/>
                </a:lnTo>
                <a:lnTo>
                  <a:pt x="5507" y="218928"/>
                </a:lnTo>
                <a:lnTo>
                  <a:pt x="14948" y="226271"/>
                </a:lnTo>
                <a:lnTo>
                  <a:pt x="26505" y="228483"/>
                </a:lnTo>
                <a:lnTo>
                  <a:pt x="38159" y="225040"/>
                </a:lnTo>
                <a:lnTo>
                  <a:pt x="228172" y="114214"/>
                </a:lnTo>
                <a:lnTo>
                  <a:pt x="34870" y="1740"/>
                </a:lnTo>
                <a:lnTo>
                  <a:pt x="23035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RNA-se</a:t>
            </a:r>
            <a:r>
              <a:rPr spc="-25" dirty="0"/>
              <a:t>q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215130"/>
            <a:ext cx="9143993" cy="5922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543" y="6683947"/>
            <a:ext cx="1295393" cy="3254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2737" y="6323588"/>
            <a:ext cx="1428749" cy="8858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32786" y="3054440"/>
            <a:ext cx="197294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25" dirty="0">
                <a:latin typeface="Arial"/>
                <a:cs typeface="Arial"/>
              </a:rPr>
              <a:t>ig</a:t>
            </a:r>
            <a:r>
              <a:rPr sz="4000" b="1" dirty="0">
                <a:latin typeface="Arial"/>
                <a:cs typeface="Arial"/>
              </a:rPr>
              <a:t>v</a:t>
            </a:r>
            <a:r>
              <a:rPr sz="4000" b="1" spc="-15" dirty="0">
                <a:latin typeface="Arial"/>
                <a:cs typeface="Arial"/>
              </a:rPr>
              <a:t>t</a:t>
            </a:r>
            <a:r>
              <a:rPr sz="4000" b="1" spc="-25" dirty="0">
                <a:latin typeface="Arial"/>
                <a:cs typeface="Arial"/>
              </a:rPr>
              <a:t>ool</a:t>
            </a:r>
            <a:r>
              <a:rPr sz="4000" b="1" dirty="0">
                <a:latin typeface="Arial"/>
                <a:cs typeface="Arial"/>
              </a:rPr>
              <a:t>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4879" y="1690015"/>
            <a:ext cx="71640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u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ili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preparing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-55" dirty="0">
                <a:latin typeface="Arial"/>
                <a:cs typeface="Arial"/>
              </a:rPr>
              <a:t>f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icien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displa</a:t>
            </a:r>
            <a:r>
              <a:rPr sz="2400" spc="-180" dirty="0">
                <a:latin typeface="Arial"/>
                <a:cs typeface="Arial"/>
              </a:rPr>
              <a:t>y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09787" y="2278644"/>
          <a:ext cx="8229599" cy="42386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4729"/>
                <a:gridCol w="7254870"/>
              </a:tblGrid>
              <a:tr h="1020744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b="1" spc="-5" dirty="0">
                          <a:latin typeface="Arial"/>
                          <a:cs typeface="Arial"/>
                        </a:rPr>
                        <a:t>oT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DF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0515" indent="-22542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10515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Conver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sor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ed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da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ile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binary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iled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da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ile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).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310515" indent="-225425">
                        <a:lnSpc>
                          <a:spcPct val="100000"/>
                        </a:lnSpc>
                        <a:spcBef>
                          <a:spcPts val="900"/>
                        </a:spcBef>
                        <a:buFont typeface="Arial"/>
                        <a:buChar char="•"/>
                        <a:tabLst>
                          <a:tab pos="310515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Suppor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ed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ile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orma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s: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wig,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cn,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.snp,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.i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2000" spc="-150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.gct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65255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2000" b="1" spc="-5" dirty="0">
                          <a:latin typeface="Arial"/>
                          <a:cs typeface="Arial"/>
                        </a:rPr>
                        <a:t>oun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0990" marR="795655" indent="-21590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10515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Compu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es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average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alignment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ea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ure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densi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over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speci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ied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window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size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across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he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genome.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310515" indent="-225425">
                        <a:lnSpc>
                          <a:spcPct val="100000"/>
                        </a:lnSpc>
                        <a:spcBef>
                          <a:spcPts val="900"/>
                        </a:spcBef>
                        <a:buFont typeface="Arial"/>
                        <a:buChar char="•"/>
                        <a:tabLst>
                          <a:tab pos="310515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Suppor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ed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ile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orma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s: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sam,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bam,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aligned,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sor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ed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.t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xt,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.bed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76304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0" b="1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rt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0515" indent="-22542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10515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Sor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ile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genomic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start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posi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ion.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310515" indent="-225425">
                        <a:lnSpc>
                          <a:spcPct val="100000"/>
                        </a:lnSpc>
                        <a:spcBef>
                          <a:spcPts val="900"/>
                        </a:spcBef>
                        <a:buFont typeface="Arial"/>
                        <a:buChar char="•"/>
                        <a:tabLst>
                          <a:tab pos="310515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Suppor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ed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ile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orma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s: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cn,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ig</a:t>
                      </a:r>
                      <a:r>
                        <a:rPr sz="2000" spc="-150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sam,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aligned,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bed.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76314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index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0515" indent="-22542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10515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Crea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es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index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ile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alignment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ea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ure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ile.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310515" indent="-225425">
                        <a:lnSpc>
                          <a:spcPct val="100000"/>
                        </a:lnSpc>
                        <a:spcBef>
                          <a:spcPts val="900"/>
                        </a:spcBef>
                        <a:buFont typeface="Arial"/>
                        <a:buChar char="•"/>
                        <a:tabLst>
                          <a:tab pos="310515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Suppor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ed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ile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orma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s: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sam,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.aligned,</a:t>
                      </a:r>
                      <a:r>
                        <a:rPr sz="2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sor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ed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.t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xt,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.bed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7279" y="2579015"/>
            <a:ext cx="3250565" cy="2159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0" marR="5080" indent="-215900" algn="just">
              <a:lnSpc>
                <a:spcPct val="100699"/>
              </a:lnSpc>
              <a:buFont typeface="Arial"/>
              <a:buChar char="•"/>
              <a:tabLst>
                <a:tab pos="238125" algn="l"/>
              </a:tabLst>
            </a:pPr>
            <a:r>
              <a:rPr sz="2400" dirty="0">
                <a:latin typeface="Arial"/>
                <a:cs typeface="Arial"/>
              </a:rPr>
              <a:t>Can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launched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rom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Arial"/>
                <a:cs typeface="Arial"/>
              </a:rPr>
              <a:t>IGV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user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ace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i="1" spc="-20" dirty="0">
                <a:latin typeface="Arial"/>
                <a:cs typeface="Arial"/>
              </a:rPr>
              <a:t>F</a:t>
            </a:r>
            <a:r>
              <a:rPr sz="2400" i="1" dirty="0">
                <a:latin typeface="Arial"/>
                <a:cs typeface="Arial"/>
              </a:rPr>
              <a:t>ile</a:t>
            </a:r>
            <a:r>
              <a:rPr sz="2400" i="1" spc="65" dirty="0">
                <a:latin typeface="Times New Roman"/>
                <a:cs typeface="Times New Roman"/>
              </a:rPr>
              <a:t> </a:t>
            </a:r>
            <a:r>
              <a:rPr sz="2400" i="1" spc="-15" dirty="0">
                <a:latin typeface="Arial"/>
                <a:cs typeface="Arial"/>
              </a:rPr>
              <a:t>&gt;</a:t>
            </a:r>
            <a:r>
              <a:rPr sz="2400" i="1" spc="6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Arial"/>
                <a:cs typeface="Arial"/>
              </a:rPr>
              <a:t>Run</a:t>
            </a:r>
            <a:r>
              <a:rPr sz="2400" i="1" spc="6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Arial"/>
                <a:cs typeface="Arial"/>
              </a:rPr>
              <a:t>ig</a:t>
            </a:r>
            <a:r>
              <a:rPr sz="2400" i="1" spc="-10" dirty="0">
                <a:latin typeface="Arial"/>
                <a:cs typeface="Arial"/>
              </a:rPr>
              <a:t>vt</a:t>
            </a:r>
            <a:r>
              <a:rPr sz="2400" i="1" dirty="0">
                <a:latin typeface="Arial"/>
                <a:cs typeface="Arial"/>
              </a:rPr>
              <a:t>ool</a:t>
            </a:r>
            <a:r>
              <a:rPr sz="2400" i="1" spc="-5" dirty="0">
                <a:latin typeface="Arial"/>
                <a:cs typeface="Arial"/>
              </a:rPr>
              <a:t>s</a:t>
            </a:r>
            <a:r>
              <a:rPr sz="2400" i="1" dirty="0">
                <a:latin typeface="Arial"/>
                <a:cs typeface="Arial"/>
              </a:rPr>
              <a:t>…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2"/>
              </a:spcBef>
              <a:buFont typeface="Arial"/>
              <a:buChar char="•"/>
            </a:pPr>
            <a:endParaRPr sz="2650">
              <a:latin typeface="Times New Roman"/>
              <a:cs typeface="Times New Roman"/>
            </a:endParaRPr>
          </a:p>
          <a:p>
            <a:pPr marL="228600" marR="937260" indent="-215900">
              <a:lnSpc>
                <a:spcPts val="2800"/>
              </a:lnSpc>
              <a:buFont typeface="Arial"/>
              <a:buChar char="•"/>
              <a:tabLst>
                <a:tab pos="238125" algn="l"/>
              </a:tabLst>
            </a:pPr>
            <a:r>
              <a:rPr sz="2400" spc="-20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run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rom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command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line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97537" y="1675388"/>
            <a:ext cx="4904018" cy="3886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5" dirty="0"/>
              <a:t>t</a:t>
            </a:r>
            <a:r>
              <a:rPr spc="-30" dirty="0"/>
              <a:t>oT</a:t>
            </a:r>
            <a:r>
              <a:rPr dirty="0"/>
              <a:t>D</a:t>
            </a:r>
            <a:r>
              <a:rPr spc="-25" dirty="0"/>
              <a:t>F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71061" y="1766216"/>
            <a:ext cx="7251700" cy="434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17804">
              <a:lnSpc>
                <a:spcPts val="2800"/>
              </a:lnSpc>
            </a:pPr>
            <a:r>
              <a:rPr sz="2400" dirty="0">
                <a:latin typeface="Arial"/>
                <a:cs typeface="Arial"/>
              </a:rPr>
              <a:t>The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Arial"/>
                <a:cs typeface="Arial"/>
              </a:rPr>
              <a:t>t</a:t>
            </a:r>
            <a:r>
              <a:rPr sz="2400" b="1" spc="-20" dirty="0">
                <a:latin typeface="Arial"/>
                <a:cs typeface="Arial"/>
              </a:rPr>
              <a:t>oT</a:t>
            </a:r>
            <a:r>
              <a:rPr sz="2400" b="1" dirty="0">
                <a:latin typeface="Arial"/>
                <a:cs typeface="Arial"/>
              </a:rPr>
              <a:t>D</a:t>
            </a:r>
            <a:r>
              <a:rPr sz="2400" b="1" spc="-15" dirty="0">
                <a:latin typeface="Arial"/>
                <a:cs typeface="Arial"/>
              </a:rPr>
              <a:t>F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u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ili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conve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large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ASC</a:t>
            </a:r>
            <a:r>
              <a:rPr sz="2400" spc="-10" dirty="0">
                <a:latin typeface="Arial"/>
                <a:cs typeface="Arial"/>
              </a:rPr>
              <a:t>II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iled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orma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(</a:t>
            </a:r>
            <a:r>
              <a:rPr sz="2400" spc="-15" dirty="0">
                <a:latin typeface="Arial"/>
                <a:cs typeface="Arial"/>
              </a:rPr>
              <a:t>.</a:t>
            </a:r>
            <a:r>
              <a:rPr sz="2400" spc="-10" dirty="0">
                <a:latin typeface="Arial"/>
                <a:cs typeface="Arial"/>
              </a:rPr>
              <a:t>tdf</a:t>
            </a:r>
            <a:r>
              <a:rPr sz="2400" dirty="0">
                <a:latin typeface="Arial"/>
                <a:cs typeface="Arial"/>
              </a:rPr>
              <a:t>)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</a:t>
            </a:r>
            <a:r>
              <a:rPr sz="2400" spc="-10" dirty="0">
                <a:latin typeface="Arial"/>
                <a:cs typeface="Arial"/>
              </a:rPr>
              <a:t>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2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-15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have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ollowing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advan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age</a:t>
            </a:r>
            <a:r>
              <a:rPr sz="2400" spc="-10" dirty="0">
                <a:latin typeface="Arial"/>
                <a:cs typeface="Arial"/>
              </a:rPr>
              <a:t>s: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500">
              <a:latin typeface="Times New Roman"/>
              <a:cs typeface="Times New Roman"/>
            </a:endParaRPr>
          </a:p>
          <a:p>
            <a:pPr marL="469900" indent="-241300">
              <a:lnSpc>
                <a:spcPct val="100000"/>
              </a:lnSpc>
              <a:buFont typeface="Arial"/>
              <a:buChar char="•"/>
              <a:tabLst>
                <a:tab pos="462280" algn="l"/>
              </a:tabLst>
            </a:pPr>
            <a:r>
              <a:rPr sz="2400" dirty="0">
                <a:latin typeface="Arial"/>
                <a:cs typeface="Arial"/>
              </a:rPr>
              <a:t>Da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indexed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-55" dirty="0">
                <a:latin typeface="Arial"/>
                <a:cs typeface="Arial"/>
              </a:rPr>
              <a:t>f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icien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rieval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"/>
              </a:spcBef>
              <a:buFont typeface="Arial"/>
              <a:buChar char="•"/>
            </a:pPr>
            <a:endParaRPr sz="2450">
              <a:latin typeface="Times New Roman"/>
              <a:cs typeface="Times New Roman"/>
            </a:endParaRPr>
          </a:p>
          <a:p>
            <a:pPr marL="461645" indent="-233045">
              <a:lnSpc>
                <a:spcPct val="100000"/>
              </a:lnSpc>
              <a:buFont typeface="Arial"/>
              <a:buChar char="•"/>
              <a:tabLst>
                <a:tab pos="462280" algn="l"/>
              </a:tabLst>
            </a:pPr>
            <a:r>
              <a:rPr sz="2400" dirty="0">
                <a:latin typeface="Arial"/>
                <a:cs typeface="Arial"/>
              </a:rPr>
              <a:t>Da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preprocessed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zoomed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ou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view</a:t>
            </a:r>
            <a:r>
              <a:rPr sz="2400" spc="-10" dirty="0">
                <a:latin typeface="Arial"/>
                <a:cs typeface="Arial"/>
              </a:rPr>
              <a:t>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"/>
              </a:spcBef>
              <a:buFont typeface="Arial"/>
              <a:buChar char="•"/>
            </a:pPr>
            <a:endParaRPr sz="2550">
              <a:latin typeface="Times New Roman"/>
              <a:cs typeface="Times New Roman"/>
            </a:endParaRPr>
          </a:p>
          <a:p>
            <a:pPr marL="469900" marR="5080" indent="-241300">
              <a:lnSpc>
                <a:spcPct val="99000"/>
              </a:lnSpc>
              <a:buFont typeface="Arial"/>
              <a:buChar char="•"/>
              <a:tabLst>
                <a:tab pos="462280" algn="l"/>
              </a:tabLst>
            </a:pPr>
            <a:r>
              <a:rPr sz="2400" spc="-2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-15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are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web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riendly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large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can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shared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over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web</a:t>
            </a:r>
            <a:r>
              <a:rPr sz="2400" spc="-10" dirty="0">
                <a:latin typeface="Arial"/>
                <a:cs typeface="Arial"/>
              </a:rPr>
              <a:t>.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nly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small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slices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are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dirty="0">
                <a:latin typeface="Arial"/>
                <a:cs typeface="Arial"/>
              </a:rPr>
              <a:t>ually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ran</a:t>
            </a:r>
            <a:r>
              <a:rPr sz="2400" spc="-10" dirty="0">
                <a:latin typeface="Arial"/>
                <a:cs typeface="Arial"/>
              </a:rPr>
              <a:t>sf</a:t>
            </a:r>
            <a:r>
              <a:rPr sz="2400" dirty="0">
                <a:latin typeface="Arial"/>
                <a:cs typeface="Arial"/>
              </a:rPr>
              <a:t>erred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needed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c</a:t>
            </a:r>
            <a:r>
              <a:rPr spc="-30" dirty="0"/>
              <a:t>oun</a:t>
            </a:r>
            <a:r>
              <a:rPr dirty="0"/>
              <a:t>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2475" y="1515387"/>
            <a:ext cx="7981950" cy="1054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9000"/>
              </a:lnSpc>
            </a:pPr>
            <a:r>
              <a:rPr sz="2400" dirty="0">
                <a:latin typeface="Arial"/>
                <a:cs typeface="Arial"/>
              </a:rPr>
              <a:t>The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count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command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used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ran</a:t>
            </a:r>
            <a:r>
              <a:rPr sz="2400" spc="-10" dirty="0">
                <a:latin typeface="Arial"/>
                <a:cs typeface="Arial"/>
              </a:rPr>
              <a:t>sf</a:t>
            </a:r>
            <a:r>
              <a:rPr sz="2400" dirty="0">
                <a:latin typeface="Arial"/>
                <a:cs typeface="Arial"/>
              </a:rPr>
              <a:t>orm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alignmen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iles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read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densi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y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-15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</a:t>
            </a:r>
            <a:r>
              <a:rPr sz="2400" spc="-10" dirty="0">
                <a:latin typeface="Arial"/>
                <a:cs typeface="Arial"/>
              </a:rPr>
              <a:t>s,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.</a:t>
            </a:r>
            <a:r>
              <a:rPr sz="2400" dirty="0">
                <a:latin typeface="Arial"/>
                <a:cs typeface="Arial"/>
              </a:rPr>
              <a:t>g</a:t>
            </a:r>
            <a:r>
              <a:rPr sz="2400" spc="-10" dirty="0">
                <a:latin typeface="Arial"/>
                <a:cs typeface="Arial"/>
              </a:rPr>
              <a:t>.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Ch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P-Se</a:t>
            </a:r>
            <a:r>
              <a:rPr sz="2400" spc="-5" dirty="0">
                <a:latin typeface="Arial"/>
                <a:cs typeface="Arial"/>
              </a:rPr>
              <a:t>q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RNA-Se</a:t>
            </a:r>
            <a:r>
              <a:rPr sz="2400" spc="-5" dirty="0">
                <a:latin typeface="Arial"/>
                <a:cs typeface="Arial"/>
              </a:rPr>
              <a:t>q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and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similar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alignmen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coun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ing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experimen</a:t>
            </a:r>
            <a:r>
              <a:rPr sz="2400" spc="-10" dirty="0">
                <a:latin typeface="Arial"/>
                <a:cs typeface="Arial"/>
              </a:rPr>
              <a:t>ts.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02537" y="3283528"/>
            <a:ext cx="1854198" cy="12700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49543" y="3283531"/>
            <a:ext cx="1384297" cy="13207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11737" y="3359718"/>
            <a:ext cx="1600200" cy="1295400"/>
          </a:xfrm>
          <a:custGeom>
            <a:avLst/>
            <a:gdLst/>
            <a:ahLst/>
            <a:cxnLst/>
            <a:rect l="l" t="t" r="r" b="b"/>
            <a:pathLst>
              <a:path w="1600200" h="1295400">
                <a:moveTo>
                  <a:pt x="0" y="215920"/>
                </a:moveTo>
                <a:lnTo>
                  <a:pt x="6275" y="164026"/>
                </a:lnTo>
                <a:lnTo>
                  <a:pt x="24102" y="116684"/>
                </a:lnTo>
                <a:lnTo>
                  <a:pt x="51979" y="75394"/>
                </a:lnTo>
                <a:lnTo>
                  <a:pt x="88405" y="41654"/>
                </a:lnTo>
                <a:lnTo>
                  <a:pt x="131879" y="16965"/>
                </a:lnTo>
                <a:lnTo>
                  <a:pt x="180899" y="2825"/>
                </a:lnTo>
                <a:lnTo>
                  <a:pt x="215920" y="0"/>
                </a:lnTo>
                <a:lnTo>
                  <a:pt x="1384310" y="0"/>
                </a:lnTo>
                <a:lnTo>
                  <a:pt x="1436192" y="6274"/>
                </a:lnTo>
                <a:lnTo>
                  <a:pt x="1483526" y="24097"/>
                </a:lnTo>
                <a:lnTo>
                  <a:pt x="1524811" y="51969"/>
                </a:lnTo>
                <a:lnTo>
                  <a:pt x="1558547" y="88392"/>
                </a:lnTo>
                <a:lnTo>
                  <a:pt x="1583234" y="131866"/>
                </a:lnTo>
                <a:lnTo>
                  <a:pt x="1597374" y="180892"/>
                </a:lnTo>
                <a:lnTo>
                  <a:pt x="1600199" y="215920"/>
                </a:lnTo>
                <a:lnTo>
                  <a:pt x="1600199" y="1079510"/>
                </a:lnTo>
                <a:lnTo>
                  <a:pt x="1593925" y="1131392"/>
                </a:lnTo>
                <a:lnTo>
                  <a:pt x="1576103" y="1178726"/>
                </a:lnTo>
                <a:lnTo>
                  <a:pt x="1548233" y="1220011"/>
                </a:lnTo>
                <a:lnTo>
                  <a:pt x="1511814" y="1253747"/>
                </a:lnTo>
                <a:lnTo>
                  <a:pt x="1468346" y="1278434"/>
                </a:lnTo>
                <a:lnTo>
                  <a:pt x="1419329" y="1292574"/>
                </a:lnTo>
                <a:lnTo>
                  <a:pt x="1384310" y="1295399"/>
                </a:lnTo>
                <a:lnTo>
                  <a:pt x="215920" y="1295399"/>
                </a:lnTo>
                <a:lnTo>
                  <a:pt x="164035" y="1289125"/>
                </a:lnTo>
                <a:lnTo>
                  <a:pt x="116697" y="1271303"/>
                </a:lnTo>
                <a:lnTo>
                  <a:pt x="75406" y="1243433"/>
                </a:lnTo>
                <a:lnTo>
                  <a:pt x="41663" y="1207014"/>
                </a:lnTo>
                <a:lnTo>
                  <a:pt x="16969" y="1163546"/>
                </a:lnTo>
                <a:lnTo>
                  <a:pt x="2826" y="1114529"/>
                </a:lnTo>
                <a:lnTo>
                  <a:pt x="0" y="1079510"/>
                </a:lnTo>
                <a:lnTo>
                  <a:pt x="0" y="21592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164053" y="3900920"/>
            <a:ext cx="9017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i</a:t>
            </a:r>
            <a:r>
              <a:rPr sz="1800" b="1" spc="-20" dirty="0">
                <a:latin typeface="Arial"/>
                <a:cs typeface="Arial"/>
              </a:rPr>
              <a:t>g</a:t>
            </a:r>
            <a:r>
              <a:rPr sz="1800" b="1" dirty="0">
                <a:latin typeface="Arial"/>
                <a:cs typeface="Arial"/>
              </a:rPr>
              <a:t>v</a:t>
            </a:r>
            <a:r>
              <a:rPr sz="1800" b="1" spc="-10" dirty="0">
                <a:latin typeface="Arial"/>
                <a:cs typeface="Arial"/>
              </a:rPr>
              <a:t>to</a:t>
            </a:r>
            <a:r>
              <a:rPr sz="1800" b="1" spc="-20" dirty="0">
                <a:latin typeface="Arial"/>
                <a:cs typeface="Arial"/>
              </a:rPr>
              <a:t>o</a:t>
            </a:r>
            <a:r>
              <a:rPr sz="1800" b="1" spc="-5" dirty="0">
                <a:latin typeface="Arial"/>
                <a:cs typeface="Arial"/>
              </a:rPr>
              <a:t>l</a:t>
            </a:r>
            <a:r>
              <a:rPr sz="1800" b="1" dirty="0">
                <a:latin typeface="Arial"/>
                <a:cs typeface="Arial"/>
              </a:rPr>
              <a:t>s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04481" y="5041119"/>
            <a:ext cx="140843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-15" dirty="0">
                <a:latin typeface="Arial"/>
                <a:cs typeface="Arial"/>
              </a:rPr>
              <a:t>lign</a:t>
            </a:r>
            <a:r>
              <a:rPr sz="2000" b="1" dirty="0">
                <a:latin typeface="Arial"/>
                <a:cs typeface="Arial"/>
              </a:rPr>
              <a:t>me</a:t>
            </a:r>
            <a:r>
              <a:rPr sz="2000" b="1" spc="-20" dirty="0">
                <a:latin typeface="Arial"/>
                <a:cs typeface="Arial"/>
              </a:rPr>
              <a:t>n</a:t>
            </a:r>
            <a:r>
              <a:rPr sz="2000" b="1" dirty="0">
                <a:latin typeface="Arial"/>
                <a:cs typeface="Arial"/>
              </a:rPr>
              <a:t>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33676" y="5041119"/>
            <a:ext cx="163512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Rea</a:t>
            </a:r>
            <a:r>
              <a:rPr sz="2000" b="1" spc="-15" dirty="0">
                <a:latin typeface="Arial"/>
                <a:cs typeface="Arial"/>
              </a:rPr>
              <a:t>d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-20" dirty="0">
                <a:latin typeface="Arial"/>
                <a:cs typeface="Arial"/>
              </a:rPr>
              <a:t>n</a:t>
            </a:r>
            <a:r>
              <a:rPr sz="2000" b="1" dirty="0">
                <a:latin typeface="Arial"/>
                <a:cs typeface="Arial"/>
              </a:rPr>
              <a:t>s</a:t>
            </a:r>
            <a:r>
              <a:rPr sz="2000" b="1" spc="-15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ty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76485" y="5645901"/>
            <a:ext cx="2896870" cy="800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9500"/>
              </a:lnSpc>
            </a:pPr>
            <a:r>
              <a:rPr sz="1800" spc="-2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-15" dirty="0">
                <a:latin typeface="Arial"/>
                <a:cs typeface="Arial"/>
              </a:rPr>
              <a:t>F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f</a:t>
            </a:r>
            <a:r>
              <a:rPr sz="1800" dirty="0">
                <a:latin typeface="Arial"/>
                <a:cs typeface="Arial"/>
              </a:rPr>
              <a:t>orma</a:t>
            </a:r>
            <a:r>
              <a:rPr sz="1800" spc="-5" dirty="0">
                <a:latin typeface="Arial"/>
                <a:cs typeface="Arial"/>
              </a:rPr>
              <a:t>t,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indexed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op</a:t>
            </a:r>
            <a:r>
              <a:rPr sz="1800" spc="-5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imized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f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f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st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rieval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t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mul</a:t>
            </a:r>
            <a:r>
              <a:rPr sz="1800" spc="-5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iple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resolu</a:t>
            </a:r>
            <a:r>
              <a:rPr sz="1800" spc="-5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ion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scales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99680" y="5645901"/>
            <a:ext cx="24650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30"/>
              </a:lnSpc>
            </a:pPr>
            <a:r>
              <a:rPr sz="1800" dirty="0">
                <a:latin typeface="Arial"/>
                <a:cs typeface="Arial"/>
              </a:rPr>
              <a:t>Alignmen</a:t>
            </a:r>
            <a:r>
              <a:rPr sz="1800" spc="-5" dirty="0">
                <a:latin typeface="Arial"/>
                <a:cs typeface="Arial"/>
              </a:rPr>
              <a:t>ts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ba</a:t>
            </a:r>
            <a:r>
              <a:rPr sz="1800" spc="-15" dirty="0">
                <a:latin typeface="Arial"/>
                <a:cs typeface="Arial"/>
              </a:rPr>
              <a:t>m</a:t>
            </a:r>
            <a:r>
              <a:rPr sz="1800" spc="-10" dirty="0">
                <a:latin typeface="Arial"/>
                <a:cs typeface="Arial"/>
              </a:rPr>
              <a:t>/</a:t>
            </a:r>
            <a:r>
              <a:rPr sz="1800" dirty="0">
                <a:latin typeface="Arial"/>
                <a:cs typeface="Arial"/>
              </a:rPr>
              <a:t>sa</a:t>
            </a:r>
            <a:r>
              <a:rPr sz="1800" spc="-5" dirty="0">
                <a:latin typeface="Arial"/>
                <a:cs typeface="Arial"/>
              </a:rPr>
              <a:t>m,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30"/>
              </a:lnSpc>
            </a:pPr>
            <a:r>
              <a:rPr sz="1800" spc="-5" dirty="0">
                <a:latin typeface="Arial"/>
                <a:cs typeface="Arial"/>
              </a:rPr>
              <a:t>.aligned,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bed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f</a:t>
            </a:r>
            <a:r>
              <a:rPr sz="1800" dirty="0">
                <a:latin typeface="Arial"/>
                <a:cs typeface="Arial"/>
              </a:rPr>
              <a:t>orma</a:t>
            </a:r>
            <a:r>
              <a:rPr sz="1800" spc="-5" dirty="0"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49737" y="3893118"/>
            <a:ext cx="609600" cy="228600"/>
          </a:xfrm>
          <a:custGeom>
            <a:avLst/>
            <a:gdLst/>
            <a:ahLst/>
            <a:cxnLst/>
            <a:rect l="l" t="t" r="r" b="b"/>
            <a:pathLst>
              <a:path w="609600" h="228600">
                <a:moveTo>
                  <a:pt x="495299" y="0"/>
                </a:moveTo>
                <a:lnTo>
                  <a:pt x="495299" y="57149"/>
                </a:lnTo>
                <a:lnTo>
                  <a:pt x="0" y="57149"/>
                </a:lnTo>
                <a:lnTo>
                  <a:pt x="0" y="171449"/>
                </a:lnTo>
                <a:lnTo>
                  <a:pt x="495299" y="171449"/>
                </a:lnTo>
                <a:lnTo>
                  <a:pt x="495299" y="228599"/>
                </a:lnTo>
                <a:lnTo>
                  <a:pt x="609599" y="114299"/>
                </a:lnTo>
                <a:lnTo>
                  <a:pt x="495299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49737" y="3893118"/>
            <a:ext cx="609600" cy="228600"/>
          </a:xfrm>
          <a:custGeom>
            <a:avLst/>
            <a:gdLst/>
            <a:ahLst/>
            <a:cxnLst/>
            <a:rect l="l" t="t" r="r" b="b"/>
            <a:pathLst>
              <a:path w="609600" h="228600">
                <a:moveTo>
                  <a:pt x="0" y="57149"/>
                </a:moveTo>
                <a:lnTo>
                  <a:pt x="495299" y="57149"/>
                </a:lnTo>
                <a:lnTo>
                  <a:pt x="495299" y="0"/>
                </a:lnTo>
                <a:lnTo>
                  <a:pt x="609599" y="114299"/>
                </a:lnTo>
                <a:lnTo>
                  <a:pt x="495299" y="228599"/>
                </a:lnTo>
                <a:lnTo>
                  <a:pt x="495299" y="171449"/>
                </a:lnTo>
                <a:lnTo>
                  <a:pt x="0" y="171449"/>
                </a:lnTo>
                <a:lnTo>
                  <a:pt x="0" y="5714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40537" y="3893118"/>
            <a:ext cx="609600" cy="228600"/>
          </a:xfrm>
          <a:custGeom>
            <a:avLst/>
            <a:gdLst/>
            <a:ahLst/>
            <a:cxnLst/>
            <a:rect l="l" t="t" r="r" b="b"/>
            <a:pathLst>
              <a:path w="609600" h="228600">
                <a:moveTo>
                  <a:pt x="495299" y="0"/>
                </a:moveTo>
                <a:lnTo>
                  <a:pt x="495299" y="57149"/>
                </a:lnTo>
                <a:lnTo>
                  <a:pt x="0" y="57149"/>
                </a:lnTo>
                <a:lnTo>
                  <a:pt x="0" y="171449"/>
                </a:lnTo>
                <a:lnTo>
                  <a:pt x="495299" y="171449"/>
                </a:lnTo>
                <a:lnTo>
                  <a:pt x="495299" y="228599"/>
                </a:lnTo>
                <a:lnTo>
                  <a:pt x="609599" y="114299"/>
                </a:lnTo>
                <a:lnTo>
                  <a:pt x="495299" y="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40537" y="3893118"/>
            <a:ext cx="609600" cy="228600"/>
          </a:xfrm>
          <a:custGeom>
            <a:avLst/>
            <a:gdLst/>
            <a:ahLst/>
            <a:cxnLst/>
            <a:rect l="l" t="t" r="r" b="b"/>
            <a:pathLst>
              <a:path w="609600" h="228600">
                <a:moveTo>
                  <a:pt x="0" y="57149"/>
                </a:moveTo>
                <a:lnTo>
                  <a:pt x="495299" y="57149"/>
                </a:lnTo>
                <a:lnTo>
                  <a:pt x="495299" y="0"/>
                </a:lnTo>
                <a:lnTo>
                  <a:pt x="609599" y="114299"/>
                </a:lnTo>
                <a:lnTo>
                  <a:pt x="495299" y="228599"/>
                </a:lnTo>
                <a:lnTo>
                  <a:pt x="495299" y="171449"/>
                </a:lnTo>
                <a:lnTo>
                  <a:pt x="0" y="171449"/>
                </a:lnTo>
                <a:lnTo>
                  <a:pt x="0" y="5714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</a:t>
            </a:r>
            <a:r>
              <a:rPr spc="-30" dirty="0"/>
              <a:t>o</a:t>
            </a:r>
            <a:r>
              <a:rPr dirty="0"/>
              <a:t>rt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8680" y="1613815"/>
            <a:ext cx="8348345" cy="4787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So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Arial"/>
                <a:cs typeface="Arial"/>
              </a:rPr>
              <a:t>IG</a:t>
            </a:r>
            <a:r>
              <a:rPr sz="2400" spc="-155" dirty="0">
                <a:latin typeface="Arial"/>
                <a:cs typeface="Arial"/>
              </a:rPr>
              <a:t>V</a:t>
            </a:r>
            <a:r>
              <a:rPr sz="2400" dirty="0">
                <a:latin typeface="Arial"/>
                <a:cs typeface="Arial"/>
              </a:rPr>
              <a:t>-suppo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genomic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orma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rt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posi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20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2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index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command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requires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so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</a:t>
            </a:r>
            <a:r>
              <a:rPr sz="2400" spc="-10" dirty="0">
                <a:latin typeface="Arial"/>
                <a:cs typeface="Arial"/>
              </a:rPr>
              <a:t>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Exam</a:t>
            </a:r>
            <a:r>
              <a:rPr sz="2400" b="1" spc="-20" dirty="0">
                <a:latin typeface="Arial"/>
                <a:cs typeface="Arial"/>
              </a:rPr>
              <a:t>p</a:t>
            </a:r>
            <a:r>
              <a:rPr sz="2400" b="1" spc="-10" dirty="0">
                <a:latin typeface="Arial"/>
                <a:cs typeface="Arial"/>
              </a:rPr>
              <a:t>l</a:t>
            </a:r>
            <a:r>
              <a:rPr sz="2400" b="1" dirty="0">
                <a:latin typeface="Arial"/>
                <a:cs typeface="Arial"/>
              </a:rPr>
              <a:t>e:</a:t>
            </a:r>
            <a:endParaRPr sz="2400">
              <a:latin typeface="Arial"/>
              <a:cs typeface="Arial"/>
            </a:endParaRPr>
          </a:p>
          <a:p>
            <a:pPr marL="12700" marR="916305">
              <a:lnSpc>
                <a:spcPct val="100699"/>
              </a:lnSpc>
              <a:tabLst>
                <a:tab pos="1807845" algn="l"/>
              </a:tabLst>
            </a:pPr>
            <a:r>
              <a:rPr sz="2400" dirty="0">
                <a:latin typeface="Arial"/>
                <a:cs typeface="Arial"/>
              </a:rPr>
              <a:t>ig</a:t>
            </a:r>
            <a:r>
              <a:rPr sz="2400" spc="-10" dirty="0">
                <a:latin typeface="Arial"/>
                <a:cs typeface="Arial"/>
              </a:rPr>
              <a:t>vtools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so</a:t>
            </a:r>
            <a:r>
              <a:rPr sz="2400" spc="-10" dirty="0">
                <a:latin typeface="Arial"/>
                <a:cs typeface="Arial"/>
              </a:rPr>
              <a:t>rt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Arial"/>
                <a:cs typeface="Arial"/>
              </a:rPr>
              <a:t>-m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1000000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Arial"/>
                <a:cs typeface="Arial"/>
              </a:rPr>
              <a:t>~/</a:t>
            </a:r>
            <a:r>
              <a:rPr sz="2400" spc="-20" dirty="0">
                <a:latin typeface="Arial"/>
                <a:cs typeface="Arial"/>
              </a:rPr>
              <a:t>myT</a:t>
            </a:r>
            <a:r>
              <a:rPr sz="2400" dirty="0">
                <a:latin typeface="Arial"/>
                <a:cs typeface="Arial"/>
              </a:rPr>
              <a:t>mpDir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inpu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-2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</a:t>
            </a:r>
            <a:r>
              <a:rPr sz="2400" spc="-10" dirty="0">
                <a:latin typeface="Arial"/>
                <a:cs typeface="Arial"/>
              </a:rPr>
              <a:t>.</a:t>
            </a:r>
            <a:r>
              <a:rPr sz="2400" dirty="0">
                <a:latin typeface="Arial"/>
                <a:cs typeface="Arial"/>
              </a:rPr>
              <a:t>sam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ou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pu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-2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</a:t>
            </a:r>
            <a:r>
              <a:rPr sz="2400" spc="-10" dirty="0">
                <a:latin typeface="Arial"/>
                <a:cs typeface="Arial"/>
              </a:rPr>
              <a:t>.</a:t>
            </a:r>
            <a:r>
              <a:rPr sz="2400" dirty="0">
                <a:latin typeface="Arial"/>
                <a:cs typeface="Arial"/>
              </a:rPr>
              <a:t>so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ed</a:t>
            </a:r>
            <a:r>
              <a:rPr sz="2400" spc="-10" dirty="0">
                <a:latin typeface="Arial"/>
                <a:cs typeface="Arial"/>
              </a:rPr>
              <a:t>.</a:t>
            </a:r>
            <a:r>
              <a:rPr sz="2400" dirty="0">
                <a:latin typeface="Arial"/>
                <a:cs typeface="Arial"/>
              </a:rPr>
              <a:t>sam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24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Uses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combina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memory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disk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handle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large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</a:t>
            </a:r>
            <a:r>
              <a:rPr sz="2400" spc="-10" dirty="0">
                <a:latin typeface="Arial"/>
                <a:cs typeface="Arial"/>
              </a:rPr>
              <a:t>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"/>
              </a:spcBef>
            </a:pPr>
            <a:endParaRPr sz="2500">
              <a:latin typeface="Times New Roman"/>
              <a:cs typeface="Times New Roman"/>
            </a:endParaRPr>
          </a:p>
          <a:p>
            <a:pPr marL="469900" marR="448309">
              <a:lnSpc>
                <a:spcPct val="100699"/>
              </a:lnSpc>
              <a:tabLst>
                <a:tab pos="6536690" algn="l"/>
              </a:tabLst>
            </a:pPr>
            <a:r>
              <a:rPr sz="2400" dirty="0">
                <a:latin typeface="Arial"/>
                <a:cs typeface="Arial"/>
              </a:rPr>
              <a:t>-m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Arial"/>
                <a:cs typeface="Arial"/>
              </a:rPr>
              <a:t>=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maximum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#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lines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hold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memor</a:t>
            </a:r>
            <a:r>
              <a:rPr sz="2400" spc="-180" dirty="0">
                <a:latin typeface="Arial"/>
                <a:cs typeface="Arial"/>
              </a:rPr>
              <a:t>y</a:t>
            </a:r>
            <a:r>
              <a:rPr sz="2400" spc="-10" dirty="0">
                <a:latin typeface="Arial"/>
                <a:cs typeface="Arial"/>
              </a:rPr>
              <a:t>.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30" dirty="0">
                <a:latin typeface="Arial"/>
                <a:cs typeface="Arial"/>
              </a:rPr>
              <a:t>W</a:t>
            </a:r>
            <a:r>
              <a:rPr sz="2400" dirty="0">
                <a:latin typeface="Arial"/>
                <a:cs typeface="Arial"/>
              </a:rPr>
              <a:t>hen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his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number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exceeded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emporary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crea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ed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245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</a:pPr>
            <a:r>
              <a:rPr sz="2400" spc="-10" dirty="0">
                <a:latin typeface="Arial"/>
                <a:cs typeface="Arial"/>
              </a:rPr>
              <a:t>-t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Arial"/>
                <a:cs typeface="Arial"/>
              </a:rPr>
              <a:t>=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dire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dirty="0">
                <a:latin typeface="Arial"/>
                <a:cs typeface="Arial"/>
              </a:rPr>
              <a:t>ory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used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crea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emporary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during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so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ing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i</a:t>
            </a:r>
            <a:r>
              <a:rPr spc="-30" dirty="0"/>
              <a:t>nd</a:t>
            </a:r>
            <a:r>
              <a:rPr dirty="0"/>
              <a:t>ex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4879" y="1908979"/>
            <a:ext cx="7715250" cy="180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Crea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an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index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ile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viewing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large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iles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bed</a:t>
            </a:r>
            <a:r>
              <a:rPr sz="2000" spc="-10" dirty="0">
                <a:latin typeface="Arial"/>
                <a:cs typeface="Arial"/>
              </a:rPr>
              <a:t>,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g</a:t>
            </a:r>
            <a:r>
              <a:rPr sz="2000" spc="-50" dirty="0">
                <a:latin typeface="Arial"/>
                <a:cs typeface="Arial"/>
              </a:rPr>
              <a:t>f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spc="-10" dirty="0">
                <a:latin typeface="Arial"/>
                <a:cs typeface="Arial"/>
              </a:rPr>
              <a:t>,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vcf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orma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spc="-10" dirty="0">
                <a:latin typeface="Arial"/>
                <a:cs typeface="Arial"/>
              </a:rPr>
              <a:t>s.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An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index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op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ional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bed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g</a:t>
            </a:r>
            <a:r>
              <a:rPr sz="2000" spc="-50" dirty="0">
                <a:latin typeface="Arial"/>
                <a:cs typeface="Arial"/>
              </a:rPr>
              <a:t>f</a:t>
            </a:r>
            <a:r>
              <a:rPr sz="2000" spc="-10" dirty="0">
                <a:latin typeface="Arial"/>
                <a:cs typeface="Arial"/>
              </a:rPr>
              <a:t>f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ile</a:t>
            </a:r>
            <a:r>
              <a:rPr sz="2000" spc="-10" dirty="0">
                <a:latin typeface="Arial"/>
                <a:cs typeface="Arial"/>
              </a:rPr>
              <a:t>s,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bu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required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vcf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ile</a:t>
            </a:r>
            <a:r>
              <a:rPr sz="2000" spc="-10" dirty="0">
                <a:latin typeface="Arial"/>
                <a:cs typeface="Arial"/>
              </a:rPr>
              <a:t>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27940">
              <a:lnSpc>
                <a:spcPct val="100000"/>
              </a:lnSpc>
              <a:tabLst>
                <a:tab pos="2652395" algn="l"/>
                <a:tab pos="4299585" algn="l"/>
              </a:tabLst>
            </a:pPr>
            <a:r>
              <a:rPr sz="2000" dirty="0">
                <a:latin typeface="Arial"/>
                <a:cs typeface="Arial"/>
              </a:rPr>
              <a:t>An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al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erna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ive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indexing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ool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“</a:t>
            </a:r>
            <a:r>
              <a:rPr sz="2000" dirty="0">
                <a:latin typeface="Arial"/>
                <a:cs typeface="Arial"/>
              </a:rPr>
              <a:t>tabix</a:t>
            </a:r>
            <a:r>
              <a:rPr sz="2000" spc="-10" dirty="0">
                <a:latin typeface="Arial"/>
                <a:cs typeface="Arial"/>
              </a:rPr>
              <a:t>”.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24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bi</a:t>
            </a:r>
            <a:r>
              <a:rPr sz="2000" dirty="0">
                <a:latin typeface="Arial"/>
                <a:cs typeface="Arial"/>
              </a:rPr>
              <a:t>x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bo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compresses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indexes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genomic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ile</a:t>
            </a:r>
            <a:r>
              <a:rPr sz="2000" spc="-10" dirty="0">
                <a:latin typeface="Arial"/>
                <a:cs typeface="Arial"/>
              </a:rPr>
              <a:t>s.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15" dirty="0">
                <a:latin typeface="Arial"/>
                <a:cs typeface="Arial"/>
              </a:rPr>
              <a:t>IGV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can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read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ei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her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ype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f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index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(</a:t>
            </a:r>
            <a:r>
              <a:rPr sz="2000" dirty="0">
                <a:latin typeface="Arial"/>
                <a:cs typeface="Arial"/>
              </a:rPr>
              <a:t>ig</a:t>
            </a:r>
            <a:r>
              <a:rPr sz="2000" spc="-10" dirty="0">
                <a:latin typeface="Arial"/>
                <a:cs typeface="Arial"/>
              </a:rPr>
              <a:t>vt</a:t>
            </a:r>
            <a:r>
              <a:rPr sz="2000" dirty="0">
                <a:latin typeface="Arial"/>
                <a:cs typeface="Arial"/>
              </a:rPr>
              <a:t>ools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tabix</a:t>
            </a:r>
            <a:r>
              <a:rPr sz="2000" spc="-10" dirty="0">
                <a:latin typeface="Arial"/>
                <a:cs typeface="Arial"/>
              </a:rPr>
              <a:t>).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4892" y="4347381"/>
            <a:ext cx="115506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Exam</a:t>
            </a:r>
            <a:r>
              <a:rPr sz="2000" b="1" spc="-15" dirty="0">
                <a:latin typeface="Arial"/>
                <a:cs typeface="Arial"/>
              </a:rPr>
              <a:t>pl</a:t>
            </a:r>
            <a:r>
              <a:rPr sz="2000" b="1" dirty="0">
                <a:latin typeface="Arial"/>
                <a:cs typeface="Arial"/>
              </a:rPr>
              <a:t>e: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35962" y="4347381"/>
            <a:ext cx="347091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ig</a:t>
            </a:r>
            <a:r>
              <a:rPr sz="2000" spc="-10" dirty="0">
                <a:latin typeface="Arial"/>
                <a:cs typeface="Arial"/>
              </a:rPr>
              <a:t>vtools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index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myF</a:t>
            </a:r>
            <a:r>
              <a:rPr sz="2000" dirty="0">
                <a:latin typeface="Arial"/>
                <a:cs typeface="Arial"/>
              </a:rPr>
              <a:t>ea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ure</a:t>
            </a:r>
            <a:r>
              <a:rPr sz="2000" spc="-10" dirty="0">
                <a:latin typeface="Arial"/>
                <a:cs typeface="Arial"/>
              </a:rPr>
              <a:t>s.</a:t>
            </a:r>
            <a:r>
              <a:rPr sz="2000" dirty="0">
                <a:latin typeface="Arial"/>
                <a:cs typeface="Arial"/>
              </a:rPr>
              <a:t>bed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4892" y="5566582"/>
            <a:ext cx="721169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index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ile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mu</a:t>
            </a:r>
            <a:r>
              <a:rPr sz="2000" spc="-10" dirty="0">
                <a:latin typeface="Arial"/>
                <a:cs typeface="Arial"/>
              </a:rPr>
              <a:t>st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remain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same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dire</a:t>
            </a:r>
            <a:r>
              <a:rPr sz="2000" spc="-10" dirty="0">
                <a:latin typeface="Arial"/>
                <a:cs typeface="Arial"/>
              </a:rPr>
              <a:t>ct</a:t>
            </a:r>
            <a:r>
              <a:rPr sz="2000" dirty="0">
                <a:latin typeface="Arial"/>
                <a:cs typeface="Arial"/>
              </a:rPr>
              <a:t>ory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as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inpu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ile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</a:t>
            </a:r>
            <a:r>
              <a:rPr spc="-30" dirty="0"/>
              <a:t>o</a:t>
            </a:r>
            <a:r>
              <a:rPr dirty="0"/>
              <a:t>m</a:t>
            </a:r>
            <a:r>
              <a:rPr spc="-30" dirty="0"/>
              <a:t>pu</a:t>
            </a:r>
            <a:r>
              <a:rPr spc="-15" dirty="0"/>
              <a:t>ti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c</a:t>
            </a:r>
            <a:r>
              <a:rPr spc="-30" dirty="0"/>
              <a:t>o</a:t>
            </a:r>
            <a:r>
              <a:rPr dirty="0"/>
              <a:t>vera</a:t>
            </a:r>
            <a:r>
              <a:rPr spc="-30" dirty="0"/>
              <a:t>g</a:t>
            </a:r>
            <a:r>
              <a:rPr dirty="0"/>
              <a:t>e: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2479" y="2350409"/>
            <a:ext cx="6861175" cy="2349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8500" marR="5080" indent="-228600">
              <a:lnSpc>
                <a:spcPct val="100699"/>
              </a:lnSpc>
              <a:buFont typeface="Arial"/>
              <a:buChar char="•"/>
              <a:tabLst>
                <a:tab pos="698500" algn="l"/>
              </a:tabLst>
            </a:pPr>
            <a:r>
              <a:rPr sz="2400" dirty="0">
                <a:latin typeface="Arial"/>
                <a:cs typeface="Arial"/>
              </a:rPr>
              <a:t>Compu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alignmen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coverage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rom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BAM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using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ig</a:t>
            </a:r>
            <a:r>
              <a:rPr sz="2400" spc="-10" dirty="0">
                <a:latin typeface="Arial"/>
                <a:cs typeface="Arial"/>
              </a:rPr>
              <a:t>vt</a:t>
            </a:r>
            <a:r>
              <a:rPr sz="2400" dirty="0">
                <a:latin typeface="Arial"/>
                <a:cs typeface="Arial"/>
              </a:rPr>
              <a:t>ools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coun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command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Data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s</a:t>
            </a:r>
            <a:r>
              <a:rPr sz="2400" b="1" spc="-20" dirty="0">
                <a:latin typeface="Arial"/>
                <a:cs typeface="Arial"/>
              </a:rPr>
              <a:t>ou</a:t>
            </a:r>
            <a:r>
              <a:rPr sz="2400" b="1" dirty="0">
                <a:latin typeface="Arial"/>
                <a:cs typeface="Arial"/>
              </a:rPr>
              <a:t>rce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sz="2400" spc="-10" dirty="0">
                <a:latin typeface="Arial"/>
                <a:cs typeface="Arial"/>
              </a:rPr>
              <a:t>Illumina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BodyMap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9937" y="1366129"/>
            <a:ext cx="2743200" cy="46228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Hands-on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exercise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Se</a:t>
            </a:r>
            <a:r>
              <a:rPr spc="-10" dirty="0"/>
              <a:t>lect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5" dirty="0"/>
              <a:t>t</a:t>
            </a:r>
            <a:r>
              <a:rPr spc="-30" dirty="0"/>
              <a:t>h</a:t>
            </a:r>
            <a:r>
              <a:rPr dirty="0"/>
              <a:t>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refere</a:t>
            </a:r>
            <a:r>
              <a:rPr spc="-30" dirty="0"/>
              <a:t>n</a:t>
            </a:r>
            <a:r>
              <a:rPr dirty="0"/>
              <a:t>ce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30" dirty="0"/>
              <a:t>g</a:t>
            </a:r>
            <a:r>
              <a:rPr dirty="0"/>
              <a:t>e</a:t>
            </a:r>
            <a:r>
              <a:rPr spc="-30" dirty="0"/>
              <a:t>no</a:t>
            </a:r>
            <a:r>
              <a:rPr dirty="0"/>
              <a:t>me</a:t>
            </a:r>
          </a:p>
        </p:txBody>
      </p:sp>
      <p:sp>
        <p:nvSpPr>
          <p:cNvPr id="3" name="object 3"/>
          <p:cNvSpPr/>
          <p:nvPr/>
        </p:nvSpPr>
        <p:spPr>
          <a:xfrm>
            <a:off x="1830537" y="3580388"/>
            <a:ext cx="2887345" cy="2038985"/>
          </a:xfrm>
          <a:custGeom>
            <a:avLst/>
            <a:gdLst/>
            <a:ahLst/>
            <a:cxnLst/>
            <a:rect l="l" t="t" r="r" b="b"/>
            <a:pathLst>
              <a:path w="2887345" h="2038985">
                <a:moveTo>
                  <a:pt x="0" y="2038730"/>
                </a:moveTo>
                <a:lnTo>
                  <a:pt x="2887086" y="2038730"/>
                </a:lnTo>
                <a:lnTo>
                  <a:pt x="2887086" y="0"/>
                </a:lnTo>
                <a:lnTo>
                  <a:pt x="0" y="0"/>
                </a:lnTo>
                <a:lnTo>
                  <a:pt x="0" y="2038730"/>
                </a:lnTo>
                <a:close/>
              </a:path>
            </a:pathLst>
          </a:custGeom>
          <a:solidFill>
            <a:srgbClr val="54A7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30543" y="3580388"/>
            <a:ext cx="2887068" cy="20387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92437" y="3542288"/>
            <a:ext cx="2963545" cy="2115185"/>
          </a:xfrm>
          <a:custGeom>
            <a:avLst/>
            <a:gdLst/>
            <a:ahLst/>
            <a:cxnLst/>
            <a:rect l="l" t="t" r="r" b="b"/>
            <a:pathLst>
              <a:path w="2963545" h="2115185">
                <a:moveTo>
                  <a:pt x="0" y="2114943"/>
                </a:moveTo>
                <a:lnTo>
                  <a:pt x="2963466" y="2114943"/>
                </a:lnTo>
                <a:lnTo>
                  <a:pt x="2963466" y="0"/>
                </a:lnTo>
                <a:lnTo>
                  <a:pt x="0" y="0"/>
                </a:lnTo>
                <a:lnTo>
                  <a:pt x="0" y="2114943"/>
                </a:lnTo>
                <a:close/>
              </a:path>
            </a:pathLst>
          </a:custGeom>
          <a:ln w="76199">
            <a:solidFill>
              <a:srgbClr val="54A7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7831" y="3968322"/>
            <a:ext cx="997528" cy="4655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3220" y="4180667"/>
            <a:ext cx="705485" cy="0"/>
          </a:xfrm>
          <a:custGeom>
            <a:avLst/>
            <a:gdLst/>
            <a:ahLst/>
            <a:cxnLst/>
            <a:rect l="l" t="t" r="r" b="b"/>
            <a:pathLst>
              <a:path w="705485">
                <a:moveTo>
                  <a:pt x="0" y="0"/>
                </a:moveTo>
                <a:lnTo>
                  <a:pt x="705279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18603" y="4052623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5" y="0"/>
                </a:moveTo>
                <a:lnTo>
                  <a:pt x="12029" y="4629"/>
                </a:lnTo>
                <a:lnTo>
                  <a:pt x="3763" y="13621"/>
                </a:lnTo>
                <a:lnTo>
                  <a:pt x="566" y="21718"/>
                </a:lnTo>
                <a:lnTo>
                  <a:pt x="419" y="33577"/>
                </a:lnTo>
                <a:lnTo>
                  <a:pt x="5053" y="44431"/>
                </a:lnTo>
                <a:lnTo>
                  <a:pt x="14050" y="52696"/>
                </a:lnTo>
                <a:lnTo>
                  <a:pt x="143185" y="128043"/>
                </a:lnTo>
                <a:lnTo>
                  <a:pt x="7280" y="208837"/>
                </a:lnTo>
                <a:lnTo>
                  <a:pt x="1311" y="219090"/>
                </a:lnTo>
                <a:lnTo>
                  <a:pt x="0" y="230817"/>
                </a:lnTo>
                <a:lnTo>
                  <a:pt x="3763" y="242434"/>
                </a:lnTo>
                <a:lnTo>
                  <a:pt x="9235" y="249195"/>
                </a:lnTo>
                <a:lnTo>
                  <a:pt x="19492" y="255167"/>
                </a:lnTo>
                <a:lnTo>
                  <a:pt x="31226" y="256485"/>
                </a:lnTo>
                <a:lnTo>
                  <a:pt x="42851" y="252737"/>
                </a:lnTo>
                <a:lnTo>
                  <a:pt x="256604" y="128043"/>
                </a:lnTo>
                <a:lnTo>
                  <a:pt x="34747" y="149"/>
                </a:lnTo>
                <a:lnTo>
                  <a:pt x="22885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830537" y="2589779"/>
            <a:ext cx="3276600" cy="46228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Huma</a:t>
            </a:r>
            <a:r>
              <a:rPr sz="2400" b="1" dirty="0">
                <a:latin typeface="Arial"/>
                <a:cs typeface="Arial"/>
              </a:rPr>
              <a:t>n</a:t>
            </a:r>
            <a:r>
              <a:rPr sz="2400" b="1" spc="7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hg18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5334" y="1218194"/>
            <a:ext cx="7237730" cy="1905"/>
          </a:xfrm>
          <a:custGeom>
            <a:avLst/>
            <a:gdLst/>
            <a:ahLst/>
            <a:cxnLst/>
            <a:rect l="l" t="t" r="r" b="b"/>
            <a:pathLst>
              <a:path w="7237730" h="1905">
                <a:moveTo>
                  <a:pt x="0" y="1584"/>
                </a:moveTo>
                <a:lnTo>
                  <a:pt x="7237402" y="0"/>
                </a:lnTo>
              </a:path>
            </a:pathLst>
          </a:custGeom>
          <a:ln w="19049">
            <a:solidFill>
              <a:srgbClr val="417C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8937" y="560969"/>
            <a:ext cx="1428749" cy="885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75879" y="2452016"/>
            <a:ext cx="7141845" cy="2514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00"/>
              </a:lnSpc>
            </a:pPr>
            <a:r>
              <a:rPr sz="2400" dirty="0">
                <a:latin typeface="Arial"/>
                <a:cs typeface="Arial"/>
              </a:rPr>
              <a:t>Download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required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his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exercise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ro</a:t>
            </a:r>
            <a:r>
              <a:rPr sz="2400" spc="-15" dirty="0">
                <a:latin typeface="Arial"/>
                <a:cs typeface="Arial"/>
              </a:rPr>
              <a:t>m: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</a:rPr>
              <a:t>ft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</a:rPr>
              <a:t>p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</a:rPr>
              <a:t>://ft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</a:rPr>
              <a:t>p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</a:rPr>
              <a:t>.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</a:rPr>
              <a:t>broadin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</a:rPr>
              <a:t>st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</a:rPr>
              <a:t>i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</a:rPr>
              <a:t>t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</a:rPr>
              <a:t>u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</a:rPr>
              <a:t>t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</a:rPr>
              <a:t>e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</a:rPr>
              <a:t>.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</a:rPr>
              <a:t>org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</a:rPr>
              <a:t>/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</a:rPr>
              <a:t>pub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</a:rPr>
              <a:t>/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</a:rPr>
              <a:t>ig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</a:rPr>
              <a:t>v/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</a:rPr>
              <a:t>CSH_2013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</a:rPr>
              <a:t>/f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</a:rPr>
              <a:t>ile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</a:rPr>
              <a:t>s.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</a:rPr>
              <a:t>zip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2450">
              <a:latin typeface="Times New Roman"/>
              <a:cs typeface="Times New Roman"/>
            </a:endParaRPr>
          </a:p>
          <a:p>
            <a:pPr marL="469900" marR="2038985" indent="-457200">
              <a:lnSpc>
                <a:spcPct val="99500"/>
              </a:lnSpc>
            </a:pPr>
            <a:r>
              <a:rPr sz="2400" spc="-2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included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zip</a:t>
            </a:r>
            <a:r>
              <a:rPr sz="2400" spc="-10" dirty="0">
                <a:latin typeface="Arial"/>
                <a:cs typeface="Arial"/>
              </a:rPr>
              <a:t>: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hea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spc="-10" dirty="0">
                <a:latin typeface="Arial"/>
                <a:cs typeface="Arial"/>
              </a:rPr>
              <a:t>.</a:t>
            </a:r>
            <a:r>
              <a:rPr sz="2400" dirty="0">
                <a:latin typeface="Arial"/>
                <a:cs typeface="Arial"/>
              </a:rPr>
              <a:t>bodyMap</a:t>
            </a:r>
            <a:r>
              <a:rPr sz="2400" spc="-10" dirty="0">
                <a:latin typeface="Arial"/>
                <a:cs typeface="Arial"/>
              </a:rPr>
              <a:t>.</a:t>
            </a:r>
            <a:r>
              <a:rPr sz="2400" dirty="0">
                <a:latin typeface="Arial"/>
                <a:cs typeface="Arial"/>
              </a:rPr>
              <a:t>bam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hea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spc="-10" dirty="0">
                <a:latin typeface="Arial"/>
                <a:cs typeface="Arial"/>
              </a:rPr>
              <a:t>.</a:t>
            </a:r>
            <a:r>
              <a:rPr sz="2400" dirty="0">
                <a:latin typeface="Arial"/>
                <a:cs typeface="Arial"/>
              </a:rPr>
              <a:t>bodyMap</a:t>
            </a:r>
            <a:r>
              <a:rPr sz="2400" spc="-10" dirty="0">
                <a:latin typeface="Arial"/>
                <a:cs typeface="Arial"/>
              </a:rPr>
              <a:t>.</a:t>
            </a:r>
            <a:r>
              <a:rPr sz="2400" dirty="0">
                <a:latin typeface="Arial"/>
                <a:cs typeface="Arial"/>
              </a:rPr>
              <a:t>ba</a:t>
            </a:r>
            <a:r>
              <a:rPr sz="2400" spc="-20" dirty="0">
                <a:latin typeface="Arial"/>
                <a:cs typeface="Arial"/>
              </a:rPr>
              <a:t>m</a:t>
            </a:r>
            <a:r>
              <a:rPr sz="2400" spc="-15" dirty="0">
                <a:latin typeface="Arial"/>
                <a:cs typeface="Arial"/>
              </a:rPr>
              <a:t>.</a:t>
            </a:r>
            <a:r>
              <a:rPr sz="2400" dirty="0">
                <a:latin typeface="Arial"/>
                <a:cs typeface="Arial"/>
              </a:rPr>
              <a:t>bai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sacCer3</a:t>
            </a:r>
            <a:r>
              <a:rPr sz="2400" spc="-10" dirty="0">
                <a:latin typeface="Arial"/>
                <a:cs typeface="Arial"/>
              </a:rPr>
              <a:t>.f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(used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u="heavy" dirty="0">
                <a:latin typeface="Arial"/>
                <a:cs typeface="Arial"/>
              </a:rPr>
              <a:t>ne</a:t>
            </a:r>
            <a:r>
              <a:rPr sz="2400" u="heavy" spc="-10" dirty="0">
                <a:latin typeface="Arial"/>
                <a:cs typeface="Arial"/>
              </a:rPr>
              <a:t>xt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exercise)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</a:t>
            </a:r>
            <a:r>
              <a:rPr spc="-30" dirty="0"/>
              <a:t>o</a:t>
            </a:r>
            <a:r>
              <a:rPr dirty="0"/>
              <a:t>m</a:t>
            </a:r>
            <a:r>
              <a:rPr spc="-30" dirty="0"/>
              <a:t>pu</a:t>
            </a:r>
            <a:r>
              <a:rPr spc="-15" dirty="0"/>
              <a:t>ti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c</a:t>
            </a:r>
            <a:r>
              <a:rPr spc="-30" dirty="0"/>
              <a:t>o</a:t>
            </a:r>
            <a:r>
              <a:rPr dirty="0"/>
              <a:t>vera</a:t>
            </a:r>
            <a:r>
              <a:rPr spc="-30" dirty="0"/>
              <a:t>g</a:t>
            </a:r>
            <a:r>
              <a:rPr dirty="0"/>
              <a:t>e: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1144743" y="1187720"/>
            <a:ext cx="7562843" cy="5937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11199" y="1751594"/>
            <a:ext cx="1371600" cy="304800"/>
          </a:xfrm>
          <a:custGeom>
            <a:avLst/>
            <a:gdLst/>
            <a:ahLst/>
            <a:cxnLst/>
            <a:rect l="l" t="t" r="r" b="b"/>
            <a:pathLst>
              <a:path w="1371600" h="304800">
                <a:moveTo>
                  <a:pt x="0" y="50779"/>
                </a:moveTo>
                <a:lnTo>
                  <a:pt x="16604" y="13238"/>
                </a:lnTo>
                <a:lnTo>
                  <a:pt x="1320820" y="0"/>
                </a:lnTo>
                <a:lnTo>
                  <a:pt x="1335103" y="2036"/>
                </a:lnTo>
                <a:lnTo>
                  <a:pt x="1366196" y="27962"/>
                </a:lnTo>
                <a:lnTo>
                  <a:pt x="1371599" y="253989"/>
                </a:lnTo>
                <a:lnTo>
                  <a:pt x="1369564" y="268271"/>
                </a:lnTo>
                <a:lnTo>
                  <a:pt x="1343651" y="299382"/>
                </a:lnTo>
                <a:lnTo>
                  <a:pt x="50810" y="304799"/>
                </a:lnTo>
                <a:lnTo>
                  <a:pt x="36532" y="302762"/>
                </a:lnTo>
                <a:lnTo>
                  <a:pt x="5425" y="276842"/>
                </a:lnTo>
                <a:lnTo>
                  <a:pt x="0" y="5077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97537" y="2894594"/>
            <a:ext cx="3733800" cy="40068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Sele</a:t>
            </a:r>
            <a:r>
              <a:rPr sz="2000" spc="-10" dirty="0">
                <a:latin typeface="Arial"/>
                <a:cs typeface="Arial"/>
              </a:rPr>
              <a:t>ct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b="1" spc="-165" dirty="0">
                <a:latin typeface="Arial"/>
                <a:cs typeface="Arial"/>
              </a:rPr>
              <a:t>T</a:t>
            </a:r>
            <a:r>
              <a:rPr sz="2000" b="1" spc="-15" dirty="0">
                <a:latin typeface="Arial"/>
                <a:cs typeface="Arial"/>
              </a:rPr>
              <a:t>ool</a:t>
            </a:r>
            <a:r>
              <a:rPr sz="2000" b="1" dirty="0">
                <a:latin typeface="Arial"/>
                <a:cs typeface="Arial"/>
              </a:rPr>
              <a:t>s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-15" dirty="0">
                <a:latin typeface="Arial"/>
                <a:cs typeface="Arial"/>
              </a:rPr>
              <a:t>&gt;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Arial"/>
                <a:cs typeface="Arial"/>
              </a:rPr>
              <a:t>R</a:t>
            </a:r>
            <a:r>
              <a:rPr sz="2000" b="1" spc="-20" dirty="0">
                <a:latin typeface="Arial"/>
                <a:cs typeface="Arial"/>
              </a:rPr>
              <a:t>u</a:t>
            </a:r>
            <a:r>
              <a:rPr sz="2000" b="1" spc="-15" dirty="0">
                <a:latin typeface="Arial"/>
                <a:cs typeface="Arial"/>
              </a:rPr>
              <a:t>n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-15" dirty="0">
                <a:latin typeface="Arial"/>
                <a:cs typeface="Arial"/>
              </a:rPr>
              <a:t>ig</a:t>
            </a:r>
            <a:r>
              <a:rPr sz="2000" b="1" dirty="0">
                <a:latin typeface="Arial"/>
                <a:cs typeface="Arial"/>
              </a:rPr>
              <a:t>v</a:t>
            </a:r>
            <a:r>
              <a:rPr sz="2000" b="1" spc="-10" dirty="0">
                <a:latin typeface="Arial"/>
                <a:cs typeface="Arial"/>
              </a:rPr>
              <a:t>t</a:t>
            </a:r>
            <a:r>
              <a:rPr sz="2000" b="1" spc="-15" dirty="0">
                <a:latin typeface="Arial"/>
                <a:cs typeface="Arial"/>
              </a:rPr>
              <a:t>ool</a:t>
            </a:r>
            <a:r>
              <a:rPr sz="2000" b="1" dirty="0">
                <a:latin typeface="Arial"/>
                <a:cs typeface="Arial"/>
              </a:rPr>
              <a:t>s…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</a:t>
            </a:r>
            <a:r>
              <a:rPr spc="-30" dirty="0"/>
              <a:t>o</a:t>
            </a:r>
            <a:r>
              <a:rPr dirty="0"/>
              <a:t>m</a:t>
            </a:r>
            <a:r>
              <a:rPr spc="-30" dirty="0"/>
              <a:t>pu</a:t>
            </a:r>
            <a:r>
              <a:rPr spc="-15" dirty="0"/>
              <a:t>ti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c</a:t>
            </a:r>
            <a:r>
              <a:rPr spc="-30" dirty="0"/>
              <a:t>o</a:t>
            </a:r>
            <a:r>
              <a:rPr dirty="0"/>
              <a:t>vera</a:t>
            </a:r>
            <a:r>
              <a:rPr spc="-30" dirty="0"/>
              <a:t>g</a:t>
            </a:r>
            <a:r>
              <a:rPr dirty="0"/>
              <a:t>e: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1678143" y="1675388"/>
            <a:ext cx="6394453" cy="50672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6737" y="1980194"/>
            <a:ext cx="1371600" cy="304800"/>
          </a:xfrm>
          <a:custGeom>
            <a:avLst/>
            <a:gdLst/>
            <a:ahLst/>
            <a:cxnLst/>
            <a:rect l="l" t="t" r="r" b="b"/>
            <a:pathLst>
              <a:path w="1371600" h="304800">
                <a:moveTo>
                  <a:pt x="0" y="50779"/>
                </a:moveTo>
                <a:lnTo>
                  <a:pt x="16599" y="13236"/>
                </a:lnTo>
                <a:lnTo>
                  <a:pt x="1320820" y="0"/>
                </a:lnTo>
                <a:lnTo>
                  <a:pt x="1335103" y="2036"/>
                </a:lnTo>
                <a:lnTo>
                  <a:pt x="1366196" y="27962"/>
                </a:lnTo>
                <a:lnTo>
                  <a:pt x="1371599" y="253989"/>
                </a:lnTo>
                <a:lnTo>
                  <a:pt x="1369564" y="268271"/>
                </a:lnTo>
                <a:lnTo>
                  <a:pt x="1343651" y="299382"/>
                </a:lnTo>
                <a:lnTo>
                  <a:pt x="50804" y="304799"/>
                </a:lnTo>
                <a:lnTo>
                  <a:pt x="36522" y="302762"/>
                </a:lnTo>
                <a:lnTo>
                  <a:pt x="5420" y="276839"/>
                </a:lnTo>
                <a:lnTo>
                  <a:pt x="0" y="5077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59337" y="2361194"/>
            <a:ext cx="2895600" cy="40068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Sele</a:t>
            </a:r>
            <a:r>
              <a:rPr sz="2000" spc="-10" dirty="0">
                <a:latin typeface="Arial"/>
                <a:cs typeface="Arial"/>
              </a:rPr>
              <a:t>ct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Arial"/>
                <a:cs typeface="Arial"/>
              </a:rPr>
              <a:t>C</a:t>
            </a:r>
            <a:r>
              <a:rPr sz="2000" b="1" spc="-20" dirty="0">
                <a:latin typeface="Arial"/>
                <a:cs typeface="Arial"/>
              </a:rPr>
              <a:t>oun</a:t>
            </a:r>
            <a:r>
              <a:rPr sz="2000" b="1" dirty="0">
                <a:latin typeface="Arial"/>
                <a:cs typeface="Arial"/>
              </a:rPr>
              <a:t>t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command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</a:t>
            </a:r>
            <a:r>
              <a:rPr spc="-30" dirty="0"/>
              <a:t>o</a:t>
            </a:r>
            <a:r>
              <a:rPr dirty="0"/>
              <a:t>m</a:t>
            </a:r>
            <a:r>
              <a:rPr spc="-30" dirty="0"/>
              <a:t>pu</a:t>
            </a:r>
            <a:r>
              <a:rPr spc="-15" dirty="0"/>
              <a:t>ti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c</a:t>
            </a:r>
            <a:r>
              <a:rPr spc="-30" dirty="0"/>
              <a:t>o</a:t>
            </a:r>
            <a:r>
              <a:rPr dirty="0"/>
              <a:t>vera</a:t>
            </a:r>
            <a:r>
              <a:rPr spc="-30" dirty="0"/>
              <a:t>g</a:t>
            </a:r>
            <a:r>
              <a:rPr dirty="0"/>
              <a:t>e: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1675095" y="1672340"/>
            <a:ext cx="6394453" cy="5067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88337" y="2132594"/>
            <a:ext cx="762000" cy="304800"/>
          </a:xfrm>
          <a:custGeom>
            <a:avLst/>
            <a:gdLst/>
            <a:ahLst/>
            <a:cxnLst/>
            <a:rect l="l" t="t" r="r" b="b"/>
            <a:pathLst>
              <a:path w="762000" h="304800">
                <a:moveTo>
                  <a:pt x="0" y="50779"/>
                </a:moveTo>
                <a:lnTo>
                  <a:pt x="16604" y="13238"/>
                </a:lnTo>
                <a:lnTo>
                  <a:pt x="711220" y="0"/>
                </a:lnTo>
                <a:lnTo>
                  <a:pt x="725503" y="2036"/>
                </a:lnTo>
                <a:lnTo>
                  <a:pt x="756596" y="27962"/>
                </a:lnTo>
                <a:lnTo>
                  <a:pt x="761999" y="253989"/>
                </a:lnTo>
                <a:lnTo>
                  <a:pt x="759964" y="268271"/>
                </a:lnTo>
                <a:lnTo>
                  <a:pt x="734051" y="299382"/>
                </a:lnTo>
                <a:lnTo>
                  <a:pt x="50810" y="304799"/>
                </a:lnTo>
                <a:lnTo>
                  <a:pt x="36532" y="302762"/>
                </a:lnTo>
                <a:lnTo>
                  <a:pt x="5425" y="276842"/>
                </a:lnTo>
                <a:lnTo>
                  <a:pt x="0" y="5077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82937" y="2132594"/>
            <a:ext cx="2438400" cy="304800"/>
          </a:xfrm>
          <a:custGeom>
            <a:avLst/>
            <a:gdLst/>
            <a:ahLst/>
            <a:cxnLst/>
            <a:rect l="l" t="t" r="r" b="b"/>
            <a:pathLst>
              <a:path w="2438400" h="304800">
                <a:moveTo>
                  <a:pt x="0" y="50779"/>
                </a:moveTo>
                <a:lnTo>
                  <a:pt x="16599" y="13236"/>
                </a:lnTo>
                <a:lnTo>
                  <a:pt x="2387620" y="0"/>
                </a:lnTo>
                <a:lnTo>
                  <a:pt x="2401903" y="2036"/>
                </a:lnTo>
                <a:lnTo>
                  <a:pt x="2432996" y="27962"/>
                </a:lnTo>
                <a:lnTo>
                  <a:pt x="2438399" y="253989"/>
                </a:lnTo>
                <a:lnTo>
                  <a:pt x="2436364" y="268271"/>
                </a:lnTo>
                <a:lnTo>
                  <a:pt x="2410451" y="299382"/>
                </a:lnTo>
                <a:lnTo>
                  <a:pt x="50804" y="304799"/>
                </a:lnTo>
                <a:lnTo>
                  <a:pt x="36522" y="302762"/>
                </a:lnTo>
                <a:lnTo>
                  <a:pt x="5420" y="276839"/>
                </a:lnTo>
                <a:lnTo>
                  <a:pt x="0" y="5077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97537" y="2894585"/>
            <a:ext cx="4419600" cy="101600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123189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Sele</a:t>
            </a:r>
            <a:r>
              <a:rPr sz="2000" spc="-10" dirty="0">
                <a:latin typeface="Arial"/>
                <a:cs typeface="Arial"/>
              </a:rPr>
              <a:t>ct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inpu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ile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Arial"/>
                <a:cs typeface="Arial"/>
              </a:rPr>
              <a:t>h</a:t>
            </a:r>
            <a:r>
              <a:rPr sz="2000" b="1" dirty="0">
                <a:latin typeface="Arial"/>
                <a:cs typeface="Arial"/>
              </a:rPr>
              <a:t>ear</a:t>
            </a:r>
            <a:r>
              <a:rPr sz="2000" b="1" spc="-10" dirty="0">
                <a:latin typeface="Arial"/>
                <a:cs typeface="Arial"/>
              </a:rPr>
              <a:t>t</a:t>
            </a:r>
            <a:r>
              <a:rPr sz="2000" b="1" spc="-20" dirty="0">
                <a:latin typeface="Arial"/>
                <a:cs typeface="Arial"/>
              </a:rPr>
              <a:t>.bod</a:t>
            </a:r>
            <a:r>
              <a:rPr sz="2000" b="1" dirty="0">
                <a:latin typeface="Arial"/>
                <a:cs typeface="Arial"/>
              </a:rPr>
              <a:t>yMa</a:t>
            </a:r>
            <a:r>
              <a:rPr sz="2000" b="1" spc="-15" dirty="0">
                <a:latin typeface="Arial"/>
                <a:cs typeface="Arial"/>
              </a:rPr>
              <a:t>p.b</a:t>
            </a:r>
            <a:r>
              <a:rPr sz="2000" b="1" dirty="0">
                <a:latin typeface="Arial"/>
                <a:cs typeface="Arial"/>
              </a:rPr>
              <a:t>am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dirty="0">
                <a:latin typeface="Arial"/>
                <a:cs typeface="Arial"/>
              </a:rPr>
              <a:t>u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pu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ilename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be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illed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au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oma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icall</a:t>
            </a:r>
            <a:r>
              <a:rPr sz="2000" spc="-150" dirty="0">
                <a:latin typeface="Arial"/>
                <a:cs typeface="Arial"/>
              </a:rPr>
              <a:t>y</a:t>
            </a:r>
            <a:r>
              <a:rPr sz="2000" spc="-10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</a:t>
            </a:r>
            <a:r>
              <a:rPr spc="-30" dirty="0"/>
              <a:t>o</a:t>
            </a:r>
            <a:r>
              <a:rPr dirty="0"/>
              <a:t>m</a:t>
            </a:r>
            <a:r>
              <a:rPr spc="-30" dirty="0"/>
              <a:t>pu</a:t>
            </a:r>
            <a:r>
              <a:rPr spc="-15" dirty="0"/>
              <a:t>ti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c</a:t>
            </a:r>
            <a:r>
              <a:rPr spc="-30" dirty="0"/>
              <a:t>o</a:t>
            </a:r>
            <a:r>
              <a:rPr dirty="0"/>
              <a:t>vera</a:t>
            </a:r>
            <a:r>
              <a:rPr spc="-30" dirty="0"/>
              <a:t>g</a:t>
            </a:r>
            <a:r>
              <a:rPr dirty="0"/>
              <a:t>e: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1675095" y="1672340"/>
            <a:ext cx="6394453" cy="5067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02337" y="4391223"/>
            <a:ext cx="685800" cy="304800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0" y="50810"/>
                </a:moveTo>
                <a:lnTo>
                  <a:pt x="16595" y="13249"/>
                </a:lnTo>
                <a:lnTo>
                  <a:pt x="635020" y="0"/>
                </a:lnTo>
                <a:lnTo>
                  <a:pt x="649299" y="2035"/>
                </a:lnTo>
                <a:lnTo>
                  <a:pt x="680388" y="27958"/>
                </a:lnTo>
                <a:lnTo>
                  <a:pt x="685799" y="253989"/>
                </a:lnTo>
                <a:lnTo>
                  <a:pt x="683764" y="268282"/>
                </a:lnTo>
                <a:lnTo>
                  <a:pt x="657851" y="299387"/>
                </a:lnTo>
                <a:lnTo>
                  <a:pt x="50810" y="304799"/>
                </a:lnTo>
                <a:lnTo>
                  <a:pt x="36532" y="302765"/>
                </a:lnTo>
                <a:lnTo>
                  <a:pt x="5425" y="276856"/>
                </a:lnTo>
                <a:lnTo>
                  <a:pt x="0" y="50810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69137" y="3885194"/>
            <a:ext cx="1295400" cy="400685"/>
          </a:xfrm>
          <a:custGeom>
            <a:avLst/>
            <a:gdLst/>
            <a:ahLst/>
            <a:cxnLst/>
            <a:rect l="l" t="t" r="r" b="b"/>
            <a:pathLst>
              <a:path w="1295400" h="400685">
                <a:moveTo>
                  <a:pt x="0" y="400110"/>
                </a:moveTo>
                <a:lnTo>
                  <a:pt x="1295399" y="400110"/>
                </a:lnTo>
                <a:lnTo>
                  <a:pt x="1295399" y="0"/>
                </a:lnTo>
                <a:lnTo>
                  <a:pt x="0" y="0"/>
                </a:lnTo>
                <a:lnTo>
                  <a:pt x="0" y="400110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69137" y="3885194"/>
            <a:ext cx="1295400" cy="400685"/>
          </a:xfrm>
          <a:custGeom>
            <a:avLst/>
            <a:gdLst/>
            <a:ahLst/>
            <a:cxnLst/>
            <a:rect l="l" t="t" r="r" b="b"/>
            <a:pathLst>
              <a:path w="1295400" h="400685">
                <a:moveTo>
                  <a:pt x="0" y="400110"/>
                </a:moveTo>
                <a:lnTo>
                  <a:pt x="1295399" y="400110"/>
                </a:lnTo>
                <a:lnTo>
                  <a:pt x="1295399" y="0"/>
                </a:lnTo>
                <a:lnTo>
                  <a:pt x="0" y="0"/>
                </a:lnTo>
                <a:lnTo>
                  <a:pt x="0" y="40011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947884" y="3966381"/>
            <a:ext cx="114046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Click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Arial"/>
                <a:cs typeface="Arial"/>
              </a:rPr>
              <a:t>Run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92790" y="4072204"/>
            <a:ext cx="635922" cy="5652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17672" y="4113794"/>
            <a:ext cx="351790" cy="281305"/>
          </a:xfrm>
          <a:custGeom>
            <a:avLst/>
            <a:gdLst/>
            <a:ahLst/>
            <a:cxnLst/>
            <a:rect l="l" t="t" r="r" b="b"/>
            <a:pathLst>
              <a:path w="351789" h="281304">
                <a:moveTo>
                  <a:pt x="351464" y="0"/>
                </a:moveTo>
                <a:lnTo>
                  <a:pt x="0" y="281177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88137" y="4253206"/>
            <a:ext cx="179705" cy="165735"/>
          </a:xfrm>
          <a:custGeom>
            <a:avLst/>
            <a:gdLst/>
            <a:ahLst/>
            <a:cxnLst/>
            <a:rect l="l" t="t" r="r" b="b"/>
            <a:pathLst>
              <a:path w="179704" h="165735">
                <a:moveTo>
                  <a:pt x="71822" y="0"/>
                </a:moveTo>
                <a:lnTo>
                  <a:pt x="61971" y="6740"/>
                </a:lnTo>
                <a:lnTo>
                  <a:pt x="59344" y="11433"/>
                </a:lnTo>
                <a:lnTo>
                  <a:pt x="0" y="165388"/>
                </a:lnTo>
                <a:lnTo>
                  <a:pt x="163220" y="141278"/>
                </a:lnTo>
                <a:lnTo>
                  <a:pt x="174621" y="135135"/>
                </a:lnTo>
                <a:lnTo>
                  <a:pt x="179465" y="123343"/>
                </a:lnTo>
                <a:lnTo>
                  <a:pt x="179283" y="119637"/>
                </a:lnTo>
                <a:lnTo>
                  <a:pt x="178479" y="118144"/>
                </a:lnTo>
                <a:lnTo>
                  <a:pt x="59039" y="118144"/>
                </a:lnTo>
                <a:lnTo>
                  <a:pt x="94914" y="25149"/>
                </a:lnTo>
                <a:lnTo>
                  <a:pt x="95424" y="12975"/>
                </a:lnTo>
                <a:lnTo>
                  <a:pt x="88669" y="3125"/>
                </a:lnTo>
                <a:lnTo>
                  <a:pt x="84002" y="521"/>
                </a:lnTo>
                <a:lnTo>
                  <a:pt x="71822" y="0"/>
                </a:lnTo>
                <a:close/>
              </a:path>
              <a:path w="179704" h="165735">
                <a:moveTo>
                  <a:pt x="161356" y="103393"/>
                </a:moveTo>
                <a:lnTo>
                  <a:pt x="157642" y="103574"/>
                </a:lnTo>
                <a:lnTo>
                  <a:pt x="59039" y="118144"/>
                </a:lnTo>
                <a:lnTo>
                  <a:pt x="178479" y="118144"/>
                </a:lnTo>
                <a:lnTo>
                  <a:pt x="173150" y="108248"/>
                </a:lnTo>
                <a:lnTo>
                  <a:pt x="161356" y="103393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</a:t>
            </a:r>
            <a:r>
              <a:rPr spc="-30" dirty="0"/>
              <a:t>o</a:t>
            </a:r>
            <a:r>
              <a:rPr dirty="0"/>
              <a:t>m</a:t>
            </a:r>
            <a:r>
              <a:rPr spc="-30" dirty="0"/>
              <a:t>pu</a:t>
            </a:r>
            <a:r>
              <a:rPr spc="-15" dirty="0"/>
              <a:t>ti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c</a:t>
            </a:r>
            <a:r>
              <a:rPr spc="-30" dirty="0"/>
              <a:t>o</a:t>
            </a:r>
            <a:r>
              <a:rPr dirty="0"/>
              <a:t>vera</a:t>
            </a:r>
            <a:r>
              <a:rPr spc="-30" dirty="0"/>
              <a:t>g</a:t>
            </a:r>
            <a:r>
              <a:rPr dirty="0"/>
              <a:t>e: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1675095" y="1672340"/>
            <a:ext cx="6394453" cy="5067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30537" y="4799588"/>
            <a:ext cx="990600" cy="533400"/>
          </a:xfrm>
          <a:custGeom>
            <a:avLst/>
            <a:gdLst/>
            <a:ahLst/>
            <a:cxnLst/>
            <a:rect l="l" t="t" r="r" b="b"/>
            <a:pathLst>
              <a:path w="990600" h="533400">
                <a:moveTo>
                  <a:pt x="0" y="88891"/>
                </a:moveTo>
                <a:lnTo>
                  <a:pt x="10117" y="47670"/>
                </a:lnTo>
                <a:lnTo>
                  <a:pt x="37074" y="16661"/>
                </a:lnTo>
                <a:lnTo>
                  <a:pt x="75776" y="962"/>
                </a:lnTo>
                <a:lnTo>
                  <a:pt x="901708" y="0"/>
                </a:lnTo>
                <a:lnTo>
                  <a:pt x="916270" y="1187"/>
                </a:lnTo>
                <a:lnTo>
                  <a:pt x="954656" y="17485"/>
                </a:lnTo>
                <a:lnTo>
                  <a:pt x="981127" y="48923"/>
                </a:lnTo>
                <a:lnTo>
                  <a:pt x="990599" y="444495"/>
                </a:lnTo>
                <a:lnTo>
                  <a:pt x="989412" y="459059"/>
                </a:lnTo>
                <a:lnTo>
                  <a:pt x="973117" y="497449"/>
                </a:lnTo>
                <a:lnTo>
                  <a:pt x="941683" y="523923"/>
                </a:lnTo>
                <a:lnTo>
                  <a:pt x="88904" y="533399"/>
                </a:lnTo>
                <a:lnTo>
                  <a:pt x="74341" y="532213"/>
                </a:lnTo>
                <a:lnTo>
                  <a:pt x="35953" y="515918"/>
                </a:lnTo>
                <a:lnTo>
                  <a:pt x="9479" y="484484"/>
                </a:lnTo>
                <a:lnTo>
                  <a:pt x="0" y="88891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59337" y="4418588"/>
            <a:ext cx="3048000" cy="708025"/>
          </a:xfrm>
          <a:custGeom>
            <a:avLst/>
            <a:gdLst/>
            <a:ahLst/>
            <a:cxnLst/>
            <a:rect l="l" t="t" r="r" b="b"/>
            <a:pathLst>
              <a:path w="3048000" h="708025">
                <a:moveTo>
                  <a:pt x="0" y="707885"/>
                </a:moveTo>
                <a:lnTo>
                  <a:pt x="3047999" y="707885"/>
                </a:lnTo>
                <a:lnTo>
                  <a:pt x="3047999" y="0"/>
                </a:lnTo>
                <a:lnTo>
                  <a:pt x="0" y="0"/>
                </a:lnTo>
                <a:lnTo>
                  <a:pt x="0" y="707885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59337" y="4418588"/>
            <a:ext cx="3048000" cy="708025"/>
          </a:xfrm>
          <a:custGeom>
            <a:avLst/>
            <a:gdLst/>
            <a:ahLst/>
            <a:cxnLst/>
            <a:rect l="l" t="t" r="r" b="b"/>
            <a:pathLst>
              <a:path w="3048000" h="708025">
                <a:moveTo>
                  <a:pt x="0" y="707885"/>
                </a:moveTo>
                <a:lnTo>
                  <a:pt x="3047999" y="707885"/>
                </a:lnTo>
                <a:lnTo>
                  <a:pt x="3047999" y="0"/>
                </a:lnTo>
                <a:lnTo>
                  <a:pt x="0" y="0"/>
                </a:lnTo>
                <a:lnTo>
                  <a:pt x="0" y="707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38083" y="4499781"/>
            <a:ext cx="283972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spc="-95" dirty="0">
                <a:latin typeface="Arial"/>
                <a:cs typeface="Arial"/>
              </a:rPr>
              <a:t>W</a:t>
            </a:r>
            <a:r>
              <a:rPr sz="2000" dirty="0">
                <a:latin typeface="Arial"/>
                <a:cs typeface="Arial"/>
              </a:rPr>
              <a:t>ai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“Done”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message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(should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be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10" dirty="0">
                <a:latin typeface="Arial"/>
                <a:cs typeface="Arial"/>
              </a:rPr>
              <a:t>st).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624410" y="4604232"/>
            <a:ext cx="1088968" cy="677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54963" y="4647194"/>
            <a:ext cx="804545" cy="402590"/>
          </a:xfrm>
          <a:custGeom>
            <a:avLst/>
            <a:gdLst/>
            <a:ahLst/>
            <a:cxnLst/>
            <a:rect l="l" t="t" r="r" b="b"/>
            <a:pathLst>
              <a:path w="804545" h="402589">
                <a:moveTo>
                  <a:pt x="804373" y="0"/>
                </a:moveTo>
                <a:lnTo>
                  <a:pt x="0" y="402186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21137" y="4919605"/>
            <a:ext cx="185420" cy="157480"/>
          </a:xfrm>
          <a:custGeom>
            <a:avLst/>
            <a:gdLst/>
            <a:ahLst/>
            <a:cxnLst/>
            <a:rect l="l" t="t" r="r" b="b"/>
            <a:pathLst>
              <a:path w="185419" h="157479">
                <a:moveTo>
                  <a:pt x="105097" y="0"/>
                </a:moveTo>
                <a:lnTo>
                  <a:pt x="94183" y="4259"/>
                </a:lnTo>
                <a:lnTo>
                  <a:pt x="90296" y="8592"/>
                </a:lnTo>
                <a:lnTo>
                  <a:pt x="0" y="146682"/>
                </a:lnTo>
                <a:lnTo>
                  <a:pt x="164652" y="157301"/>
                </a:lnTo>
                <a:lnTo>
                  <a:pt x="177450" y="153418"/>
                </a:lnTo>
                <a:lnTo>
                  <a:pt x="184512" y="142226"/>
                </a:lnTo>
                <a:lnTo>
                  <a:pt x="184882" y="139513"/>
                </a:lnTo>
                <a:lnTo>
                  <a:pt x="180998" y="126707"/>
                </a:lnTo>
                <a:lnTo>
                  <a:pt x="169809" y="119644"/>
                </a:lnTo>
                <a:lnTo>
                  <a:pt x="167094" y="119274"/>
                </a:lnTo>
                <a:lnTo>
                  <a:pt x="67641" y="112855"/>
                </a:lnTo>
                <a:lnTo>
                  <a:pt x="122182" y="29440"/>
                </a:lnTo>
                <a:lnTo>
                  <a:pt x="125251" y="17881"/>
                </a:lnTo>
                <a:lnTo>
                  <a:pt x="120996" y="6965"/>
                </a:lnTo>
                <a:lnTo>
                  <a:pt x="116659" y="3069"/>
                </a:lnTo>
                <a:lnTo>
                  <a:pt x="105097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</a:t>
            </a:r>
            <a:r>
              <a:rPr spc="-30" dirty="0"/>
              <a:t>o</a:t>
            </a:r>
            <a:r>
              <a:rPr dirty="0"/>
              <a:t>m</a:t>
            </a:r>
            <a:r>
              <a:rPr spc="-30" dirty="0"/>
              <a:t>pu</a:t>
            </a:r>
            <a:r>
              <a:rPr spc="-15" dirty="0"/>
              <a:t>ti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c</a:t>
            </a:r>
            <a:r>
              <a:rPr spc="-30" dirty="0"/>
              <a:t>o</a:t>
            </a:r>
            <a:r>
              <a:rPr dirty="0"/>
              <a:t>vera</a:t>
            </a:r>
            <a:r>
              <a:rPr spc="-30" dirty="0"/>
              <a:t>g</a:t>
            </a:r>
            <a:r>
              <a:rPr dirty="0"/>
              <a:t>e: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1675095" y="1672340"/>
            <a:ext cx="6394453" cy="5067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45137" y="4381469"/>
            <a:ext cx="533400" cy="304800"/>
          </a:xfrm>
          <a:custGeom>
            <a:avLst/>
            <a:gdLst/>
            <a:ahLst/>
            <a:cxnLst/>
            <a:rect l="l" t="t" r="r" b="b"/>
            <a:pathLst>
              <a:path w="533400" h="304800">
                <a:moveTo>
                  <a:pt x="0" y="50779"/>
                </a:moveTo>
                <a:lnTo>
                  <a:pt x="16604" y="13238"/>
                </a:lnTo>
                <a:lnTo>
                  <a:pt x="482620" y="0"/>
                </a:lnTo>
                <a:lnTo>
                  <a:pt x="496903" y="2036"/>
                </a:lnTo>
                <a:lnTo>
                  <a:pt x="527996" y="27962"/>
                </a:lnTo>
                <a:lnTo>
                  <a:pt x="533399" y="253989"/>
                </a:lnTo>
                <a:lnTo>
                  <a:pt x="531364" y="268271"/>
                </a:lnTo>
                <a:lnTo>
                  <a:pt x="505451" y="299382"/>
                </a:lnTo>
                <a:lnTo>
                  <a:pt x="50810" y="304799"/>
                </a:lnTo>
                <a:lnTo>
                  <a:pt x="36532" y="302762"/>
                </a:lnTo>
                <a:lnTo>
                  <a:pt x="5425" y="276842"/>
                </a:lnTo>
                <a:lnTo>
                  <a:pt x="0" y="5077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36415" y="3932072"/>
            <a:ext cx="1561465" cy="40068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Click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Arial"/>
                <a:cs typeface="Arial"/>
              </a:rPr>
              <a:t>Close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83552" y="4300819"/>
            <a:ext cx="556951" cy="4488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40337" y="4342394"/>
            <a:ext cx="273050" cy="170815"/>
          </a:xfrm>
          <a:custGeom>
            <a:avLst/>
            <a:gdLst/>
            <a:ahLst/>
            <a:cxnLst/>
            <a:rect l="l" t="t" r="r" b="b"/>
            <a:pathLst>
              <a:path w="273050" h="170814">
                <a:moveTo>
                  <a:pt x="0" y="0"/>
                </a:moveTo>
                <a:lnTo>
                  <a:pt x="272735" y="170444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61769" y="4376910"/>
            <a:ext cx="183515" cy="156210"/>
          </a:xfrm>
          <a:custGeom>
            <a:avLst/>
            <a:gdLst/>
            <a:ahLst/>
            <a:cxnLst/>
            <a:rect l="l" t="t" r="r" b="b"/>
            <a:pathLst>
              <a:path w="183514" h="156210">
                <a:moveTo>
                  <a:pt x="19629" y="112854"/>
                </a:moveTo>
                <a:lnTo>
                  <a:pt x="17339" y="112917"/>
                </a:lnTo>
                <a:lnTo>
                  <a:pt x="5234" y="118768"/>
                </a:lnTo>
                <a:lnTo>
                  <a:pt x="0" y="131325"/>
                </a:lnTo>
                <a:lnTo>
                  <a:pt x="65" y="133571"/>
                </a:lnTo>
                <a:lnTo>
                  <a:pt x="5921" y="145706"/>
                </a:lnTo>
                <a:lnTo>
                  <a:pt x="18470" y="150954"/>
                </a:lnTo>
                <a:lnTo>
                  <a:pt x="183367" y="155984"/>
                </a:lnTo>
                <a:lnTo>
                  <a:pt x="162293" y="115902"/>
                </a:lnTo>
                <a:lnTo>
                  <a:pt x="119268" y="115902"/>
                </a:lnTo>
                <a:lnTo>
                  <a:pt x="19629" y="112854"/>
                </a:lnTo>
                <a:close/>
              </a:path>
              <a:path w="183514" h="156210">
                <a:moveTo>
                  <a:pt x="92694" y="0"/>
                </a:moveTo>
                <a:lnTo>
                  <a:pt x="80863" y="1968"/>
                </a:lnTo>
                <a:lnTo>
                  <a:pt x="76230" y="5366"/>
                </a:lnTo>
                <a:lnTo>
                  <a:pt x="70909" y="15840"/>
                </a:lnTo>
                <a:lnTo>
                  <a:pt x="72877" y="27693"/>
                </a:lnTo>
                <a:lnTo>
                  <a:pt x="119268" y="115902"/>
                </a:lnTo>
                <a:lnTo>
                  <a:pt x="162293" y="115902"/>
                </a:lnTo>
                <a:lnTo>
                  <a:pt x="106588" y="9954"/>
                </a:lnTo>
                <a:lnTo>
                  <a:pt x="103176" y="5321"/>
                </a:lnTo>
                <a:lnTo>
                  <a:pt x="92694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</a:t>
            </a:r>
            <a:r>
              <a:rPr spc="-30" dirty="0"/>
              <a:t>o</a:t>
            </a:r>
            <a:r>
              <a:rPr dirty="0"/>
              <a:t>m</a:t>
            </a:r>
            <a:r>
              <a:rPr spc="-30" dirty="0"/>
              <a:t>pu</a:t>
            </a:r>
            <a:r>
              <a:rPr spc="-15" dirty="0"/>
              <a:t>ti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c</a:t>
            </a:r>
            <a:r>
              <a:rPr spc="-30" dirty="0"/>
              <a:t>o</a:t>
            </a:r>
            <a:r>
              <a:rPr dirty="0"/>
              <a:t>vera</a:t>
            </a:r>
            <a:r>
              <a:rPr spc="-30" dirty="0"/>
              <a:t>g</a:t>
            </a:r>
            <a:r>
              <a:rPr dirty="0"/>
              <a:t>e: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1144743" y="1187720"/>
            <a:ext cx="7562843" cy="5937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3337" y="1675394"/>
            <a:ext cx="1371600" cy="304800"/>
          </a:xfrm>
          <a:custGeom>
            <a:avLst/>
            <a:gdLst/>
            <a:ahLst/>
            <a:cxnLst/>
            <a:rect l="l" t="t" r="r" b="b"/>
            <a:pathLst>
              <a:path w="1371600" h="304800">
                <a:moveTo>
                  <a:pt x="0" y="50779"/>
                </a:moveTo>
                <a:lnTo>
                  <a:pt x="16599" y="13236"/>
                </a:lnTo>
                <a:lnTo>
                  <a:pt x="1320808" y="0"/>
                </a:lnTo>
                <a:lnTo>
                  <a:pt x="1335093" y="2036"/>
                </a:lnTo>
                <a:lnTo>
                  <a:pt x="1366192" y="27956"/>
                </a:lnTo>
                <a:lnTo>
                  <a:pt x="1371599" y="253989"/>
                </a:lnTo>
                <a:lnTo>
                  <a:pt x="1369564" y="268269"/>
                </a:lnTo>
                <a:lnTo>
                  <a:pt x="1343652" y="299379"/>
                </a:lnTo>
                <a:lnTo>
                  <a:pt x="50804" y="304799"/>
                </a:lnTo>
                <a:lnTo>
                  <a:pt x="36522" y="302762"/>
                </a:lnTo>
                <a:lnTo>
                  <a:pt x="5420" y="276839"/>
                </a:lnTo>
                <a:lnTo>
                  <a:pt x="0" y="5077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83137" y="1446776"/>
            <a:ext cx="2971800" cy="708025"/>
          </a:xfrm>
          <a:custGeom>
            <a:avLst/>
            <a:gdLst/>
            <a:ahLst/>
            <a:cxnLst/>
            <a:rect l="l" t="t" r="r" b="b"/>
            <a:pathLst>
              <a:path w="2971800" h="708025">
                <a:moveTo>
                  <a:pt x="0" y="707885"/>
                </a:moveTo>
                <a:lnTo>
                  <a:pt x="2971799" y="707885"/>
                </a:lnTo>
                <a:lnTo>
                  <a:pt x="2971799" y="0"/>
                </a:lnTo>
                <a:lnTo>
                  <a:pt x="0" y="0"/>
                </a:lnTo>
                <a:lnTo>
                  <a:pt x="0" y="707885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83137" y="1446776"/>
            <a:ext cx="2971800" cy="708025"/>
          </a:xfrm>
          <a:custGeom>
            <a:avLst/>
            <a:gdLst/>
            <a:ahLst/>
            <a:cxnLst/>
            <a:rect l="l" t="t" r="r" b="b"/>
            <a:pathLst>
              <a:path w="2971800" h="708025">
                <a:moveTo>
                  <a:pt x="0" y="707885"/>
                </a:moveTo>
                <a:lnTo>
                  <a:pt x="2971799" y="707885"/>
                </a:lnTo>
                <a:lnTo>
                  <a:pt x="2971799" y="0"/>
                </a:lnTo>
                <a:lnTo>
                  <a:pt x="0" y="0"/>
                </a:lnTo>
                <a:lnTo>
                  <a:pt x="0" y="707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61882" y="1527979"/>
            <a:ext cx="275653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Sele</a:t>
            </a:r>
            <a:r>
              <a:rPr sz="2000" spc="-10" dirty="0">
                <a:latin typeface="Arial"/>
                <a:cs typeface="Arial"/>
              </a:rPr>
              <a:t>ct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15" dirty="0">
                <a:latin typeface="Arial"/>
                <a:cs typeface="Arial"/>
              </a:rPr>
              <a:t>Fil</a:t>
            </a:r>
            <a:r>
              <a:rPr sz="2000" b="1" dirty="0">
                <a:latin typeface="Arial"/>
                <a:cs typeface="Arial"/>
              </a:rPr>
              <a:t>e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-15" dirty="0">
                <a:latin typeface="Arial"/>
                <a:cs typeface="Arial"/>
              </a:rPr>
              <a:t>&gt;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Arial"/>
                <a:cs typeface="Arial"/>
              </a:rPr>
              <a:t>Lo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-15" dirty="0">
                <a:latin typeface="Arial"/>
                <a:cs typeface="Arial"/>
              </a:rPr>
              <a:t>d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Arial"/>
                <a:cs typeface="Arial"/>
              </a:rPr>
              <a:t>fr</a:t>
            </a:r>
            <a:r>
              <a:rPr sz="2000" b="1" spc="-20" dirty="0">
                <a:latin typeface="Arial"/>
                <a:cs typeface="Arial"/>
              </a:rPr>
              <a:t>o</a:t>
            </a:r>
            <a:r>
              <a:rPr sz="2000" b="1" dirty="0">
                <a:latin typeface="Arial"/>
                <a:cs typeface="Arial"/>
              </a:rPr>
              <a:t>m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-15" dirty="0">
                <a:latin typeface="Arial"/>
                <a:cs typeface="Arial"/>
              </a:rPr>
              <a:t>Fil</a:t>
            </a:r>
            <a:r>
              <a:rPr sz="2000" b="1" dirty="0">
                <a:latin typeface="Arial"/>
                <a:cs typeface="Arial"/>
              </a:rPr>
              <a:t>e…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49594" y="1649074"/>
            <a:ext cx="1080653" cy="3948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82729" y="1800728"/>
            <a:ext cx="800735" cy="26034"/>
          </a:xfrm>
          <a:custGeom>
            <a:avLst/>
            <a:gdLst/>
            <a:ahLst/>
            <a:cxnLst/>
            <a:rect l="l" t="t" r="r" b="b"/>
            <a:pathLst>
              <a:path w="800735" h="26035">
                <a:moveTo>
                  <a:pt x="800407" y="0"/>
                </a:moveTo>
                <a:lnTo>
                  <a:pt x="0" y="25847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4937" y="1737783"/>
            <a:ext cx="173355" cy="170815"/>
          </a:xfrm>
          <a:custGeom>
            <a:avLst/>
            <a:gdLst/>
            <a:ahLst/>
            <a:cxnLst/>
            <a:rect l="l" t="t" r="r" b="b"/>
            <a:pathLst>
              <a:path w="173355" h="170814">
                <a:moveTo>
                  <a:pt x="145122" y="0"/>
                </a:moveTo>
                <a:lnTo>
                  <a:pt x="139756" y="2319"/>
                </a:lnTo>
                <a:lnTo>
                  <a:pt x="0" y="90010"/>
                </a:lnTo>
                <a:lnTo>
                  <a:pt x="145127" y="168496"/>
                </a:lnTo>
                <a:lnTo>
                  <a:pt x="156935" y="170586"/>
                </a:lnTo>
                <a:lnTo>
                  <a:pt x="167470" y="165387"/>
                </a:lnTo>
                <a:lnTo>
                  <a:pt x="170937" y="160785"/>
                </a:lnTo>
                <a:lnTo>
                  <a:pt x="173038" y="148994"/>
                </a:lnTo>
                <a:lnTo>
                  <a:pt x="167849" y="138455"/>
                </a:lnTo>
                <a:lnTo>
                  <a:pt x="163247" y="134968"/>
                </a:lnTo>
                <a:lnTo>
                  <a:pt x="75581" y="87572"/>
                </a:lnTo>
                <a:lnTo>
                  <a:pt x="160007" y="34598"/>
                </a:lnTo>
                <a:lnTo>
                  <a:pt x="167629" y="25374"/>
                </a:lnTo>
                <a:lnTo>
                  <a:pt x="168329" y="13683"/>
                </a:lnTo>
                <a:lnTo>
                  <a:pt x="166021" y="8324"/>
                </a:lnTo>
                <a:lnTo>
                  <a:pt x="156808" y="703"/>
                </a:lnTo>
                <a:lnTo>
                  <a:pt x="145122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</a:t>
            </a:r>
            <a:r>
              <a:rPr spc="-30" dirty="0"/>
              <a:t>o</a:t>
            </a:r>
            <a:r>
              <a:rPr dirty="0"/>
              <a:t>m</a:t>
            </a:r>
            <a:r>
              <a:rPr spc="-30" dirty="0"/>
              <a:t>pu</a:t>
            </a:r>
            <a:r>
              <a:rPr spc="-15" dirty="0"/>
              <a:t>ti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c</a:t>
            </a:r>
            <a:r>
              <a:rPr spc="-30" dirty="0"/>
              <a:t>o</a:t>
            </a:r>
            <a:r>
              <a:rPr dirty="0"/>
              <a:t>vera</a:t>
            </a:r>
            <a:r>
              <a:rPr spc="-30" dirty="0"/>
              <a:t>g</a:t>
            </a:r>
            <a:r>
              <a:rPr dirty="0"/>
              <a:t>e: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1449543" y="1980188"/>
            <a:ext cx="6159489" cy="39814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92537" y="2818394"/>
            <a:ext cx="1371600" cy="304800"/>
          </a:xfrm>
          <a:custGeom>
            <a:avLst/>
            <a:gdLst/>
            <a:ahLst/>
            <a:cxnLst/>
            <a:rect l="l" t="t" r="r" b="b"/>
            <a:pathLst>
              <a:path w="1371600" h="304800">
                <a:moveTo>
                  <a:pt x="0" y="50779"/>
                </a:moveTo>
                <a:lnTo>
                  <a:pt x="16599" y="13236"/>
                </a:lnTo>
                <a:lnTo>
                  <a:pt x="1320820" y="0"/>
                </a:lnTo>
                <a:lnTo>
                  <a:pt x="1335103" y="2036"/>
                </a:lnTo>
                <a:lnTo>
                  <a:pt x="1366196" y="27962"/>
                </a:lnTo>
                <a:lnTo>
                  <a:pt x="1371599" y="253989"/>
                </a:lnTo>
                <a:lnTo>
                  <a:pt x="1369564" y="268271"/>
                </a:lnTo>
                <a:lnTo>
                  <a:pt x="1343651" y="299382"/>
                </a:lnTo>
                <a:lnTo>
                  <a:pt x="50804" y="304799"/>
                </a:lnTo>
                <a:lnTo>
                  <a:pt x="36522" y="302762"/>
                </a:lnTo>
                <a:lnTo>
                  <a:pt x="5420" y="276839"/>
                </a:lnTo>
                <a:lnTo>
                  <a:pt x="0" y="5077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02337" y="2589776"/>
            <a:ext cx="3810000" cy="708025"/>
          </a:xfrm>
          <a:custGeom>
            <a:avLst/>
            <a:gdLst/>
            <a:ahLst/>
            <a:cxnLst/>
            <a:rect l="l" t="t" r="r" b="b"/>
            <a:pathLst>
              <a:path w="3810000" h="708025">
                <a:moveTo>
                  <a:pt x="0" y="707885"/>
                </a:moveTo>
                <a:lnTo>
                  <a:pt x="3809999" y="707885"/>
                </a:lnTo>
                <a:lnTo>
                  <a:pt x="3809999" y="0"/>
                </a:lnTo>
                <a:lnTo>
                  <a:pt x="0" y="0"/>
                </a:lnTo>
                <a:lnTo>
                  <a:pt x="0" y="707885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02337" y="2589776"/>
            <a:ext cx="3810000" cy="708025"/>
          </a:xfrm>
          <a:custGeom>
            <a:avLst/>
            <a:gdLst/>
            <a:ahLst/>
            <a:cxnLst/>
            <a:rect l="l" t="t" r="r" b="b"/>
            <a:pathLst>
              <a:path w="3810000" h="708025">
                <a:moveTo>
                  <a:pt x="0" y="707885"/>
                </a:moveTo>
                <a:lnTo>
                  <a:pt x="3809999" y="707885"/>
                </a:lnTo>
                <a:lnTo>
                  <a:pt x="3809999" y="0"/>
                </a:lnTo>
                <a:lnTo>
                  <a:pt x="0" y="0"/>
                </a:lnTo>
                <a:lnTo>
                  <a:pt x="0" y="707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81083" y="2670979"/>
            <a:ext cx="355409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Sele</a:t>
            </a:r>
            <a:r>
              <a:rPr sz="2000" spc="-10" dirty="0">
                <a:latin typeface="Arial"/>
                <a:cs typeface="Arial"/>
              </a:rPr>
              <a:t>ct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Arial"/>
                <a:cs typeface="Arial"/>
              </a:rPr>
              <a:t>h</a:t>
            </a:r>
            <a:r>
              <a:rPr sz="2000" b="1" dirty="0">
                <a:latin typeface="Arial"/>
                <a:cs typeface="Arial"/>
              </a:rPr>
              <a:t>eartB</a:t>
            </a:r>
            <a:r>
              <a:rPr sz="2000" b="1" spc="-20" dirty="0">
                <a:latin typeface="Arial"/>
                <a:cs typeface="Arial"/>
              </a:rPr>
              <a:t>od</a:t>
            </a:r>
            <a:r>
              <a:rPr sz="2000" b="1" dirty="0">
                <a:latin typeface="Arial"/>
                <a:cs typeface="Arial"/>
              </a:rPr>
              <a:t>yMa</a:t>
            </a:r>
            <a:r>
              <a:rPr sz="2000" b="1" spc="-15" dirty="0">
                <a:latin typeface="Arial"/>
                <a:cs typeface="Arial"/>
              </a:rPr>
              <a:t>p.b</a:t>
            </a:r>
            <a:r>
              <a:rPr sz="2000" b="1" dirty="0">
                <a:latin typeface="Arial"/>
                <a:cs typeface="Arial"/>
              </a:rPr>
              <a:t>am</a:t>
            </a:r>
            <a:r>
              <a:rPr sz="2000" b="1" spc="-15" dirty="0">
                <a:latin typeface="Arial"/>
                <a:cs typeface="Arial"/>
              </a:rPr>
              <a:t>.</a:t>
            </a:r>
            <a:r>
              <a:rPr sz="2000" b="1" spc="-10" dirty="0">
                <a:latin typeface="Arial"/>
                <a:cs typeface="Arial"/>
              </a:rPr>
              <a:t>t</a:t>
            </a:r>
            <a:r>
              <a:rPr sz="2000" b="1" spc="-20" dirty="0">
                <a:latin typeface="Arial"/>
                <a:cs typeface="Arial"/>
              </a:rPr>
              <a:t>d</a:t>
            </a:r>
            <a:r>
              <a:rPr sz="2000" b="1" dirty="0">
                <a:latin typeface="Arial"/>
                <a:cs typeface="Arial"/>
              </a:rPr>
              <a:t>f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(ou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pu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rom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ig</a:t>
            </a:r>
            <a:r>
              <a:rPr sz="2000" spc="-10" dirty="0">
                <a:latin typeface="Arial"/>
                <a:cs typeface="Arial"/>
              </a:rPr>
              <a:t>vt</a:t>
            </a:r>
            <a:r>
              <a:rPr sz="2000" dirty="0">
                <a:latin typeface="Arial"/>
                <a:cs typeface="Arial"/>
              </a:rPr>
              <a:t>ool</a:t>
            </a:r>
            <a:r>
              <a:rPr sz="2000" spc="-5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67419" y="2792074"/>
            <a:ext cx="1080653" cy="3948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01932" y="2943728"/>
            <a:ext cx="800735" cy="26034"/>
          </a:xfrm>
          <a:custGeom>
            <a:avLst/>
            <a:gdLst/>
            <a:ahLst/>
            <a:cxnLst/>
            <a:rect l="l" t="t" r="r" b="b"/>
            <a:pathLst>
              <a:path w="800735" h="26035">
                <a:moveTo>
                  <a:pt x="800404" y="0"/>
                </a:moveTo>
                <a:lnTo>
                  <a:pt x="0" y="25847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64137" y="2880782"/>
            <a:ext cx="173355" cy="170815"/>
          </a:xfrm>
          <a:custGeom>
            <a:avLst/>
            <a:gdLst/>
            <a:ahLst/>
            <a:cxnLst/>
            <a:rect l="l" t="t" r="r" b="b"/>
            <a:pathLst>
              <a:path w="173354" h="170814">
                <a:moveTo>
                  <a:pt x="145126" y="0"/>
                </a:moveTo>
                <a:lnTo>
                  <a:pt x="139750" y="2321"/>
                </a:lnTo>
                <a:lnTo>
                  <a:pt x="0" y="90012"/>
                </a:lnTo>
                <a:lnTo>
                  <a:pt x="145115" y="168498"/>
                </a:lnTo>
                <a:lnTo>
                  <a:pt x="156930" y="170588"/>
                </a:lnTo>
                <a:lnTo>
                  <a:pt x="167462" y="165391"/>
                </a:lnTo>
                <a:lnTo>
                  <a:pt x="170931" y="160786"/>
                </a:lnTo>
                <a:lnTo>
                  <a:pt x="173038" y="149000"/>
                </a:lnTo>
                <a:lnTo>
                  <a:pt x="167853" y="138463"/>
                </a:lnTo>
                <a:lnTo>
                  <a:pt x="163250" y="134970"/>
                </a:lnTo>
                <a:lnTo>
                  <a:pt x="75590" y="87573"/>
                </a:lnTo>
                <a:lnTo>
                  <a:pt x="160019" y="34599"/>
                </a:lnTo>
                <a:lnTo>
                  <a:pt x="167635" y="25372"/>
                </a:lnTo>
                <a:lnTo>
                  <a:pt x="168327" y="13676"/>
                </a:lnTo>
                <a:lnTo>
                  <a:pt x="166024" y="8325"/>
                </a:lnTo>
                <a:lnTo>
                  <a:pt x="156808" y="706"/>
                </a:lnTo>
                <a:lnTo>
                  <a:pt x="145126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</a:t>
            </a:r>
            <a:r>
              <a:rPr spc="-30" dirty="0"/>
              <a:t>o</a:t>
            </a:r>
            <a:r>
              <a:rPr dirty="0"/>
              <a:t>m</a:t>
            </a:r>
            <a:r>
              <a:rPr spc="-30" dirty="0"/>
              <a:t>pu</a:t>
            </a:r>
            <a:r>
              <a:rPr spc="-15" dirty="0"/>
              <a:t>ti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c</a:t>
            </a:r>
            <a:r>
              <a:rPr spc="-30" dirty="0"/>
              <a:t>o</a:t>
            </a:r>
            <a:r>
              <a:rPr dirty="0"/>
              <a:t>vera</a:t>
            </a:r>
            <a:r>
              <a:rPr spc="-30" dirty="0"/>
              <a:t>g</a:t>
            </a:r>
            <a:r>
              <a:rPr dirty="0"/>
              <a:t>e: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1144743" y="1187720"/>
            <a:ext cx="7562843" cy="5937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21537" y="2742194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0" y="101589"/>
                </a:moveTo>
                <a:lnTo>
                  <a:pt x="8947" y="59846"/>
                </a:lnTo>
                <a:lnTo>
                  <a:pt x="33187" y="26488"/>
                </a:lnTo>
                <a:lnTo>
                  <a:pt x="68817" y="5409"/>
                </a:lnTo>
                <a:lnTo>
                  <a:pt x="508010" y="0"/>
                </a:lnTo>
                <a:lnTo>
                  <a:pt x="522617" y="1041"/>
                </a:lnTo>
                <a:lnTo>
                  <a:pt x="562003" y="15516"/>
                </a:lnTo>
                <a:lnTo>
                  <a:pt x="591703" y="43982"/>
                </a:lnTo>
                <a:lnTo>
                  <a:pt x="607817" y="82541"/>
                </a:lnTo>
                <a:lnTo>
                  <a:pt x="609599" y="507979"/>
                </a:lnTo>
                <a:lnTo>
                  <a:pt x="608558" y="522585"/>
                </a:lnTo>
                <a:lnTo>
                  <a:pt x="594087" y="561974"/>
                </a:lnTo>
                <a:lnTo>
                  <a:pt x="565629" y="591685"/>
                </a:lnTo>
                <a:lnTo>
                  <a:pt x="527079" y="607812"/>
                </a:lnTo>
                <a:lnTo>
                  <a:pt x="101620" y="609599"/>
                </a:lnTo>
                <a:lnTo>
                  <a:pt x="87016" y="608557"/>
                </a:lnTo>
                <a:lnTo>
                  <a:pt x="47632" y="594083"/>
                </a:lnTo>
                <a:lnTo>
                  <a:pt x="17923" y="565620"/>
                </a:lnTo>
                <a:lnTo>
                  <a:pt x="1791" y="527071"/>
                </a:lnTo>
                <a:lnTo>
                  <a:pt x="0" y="10158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35537" y="4113788"/>
            <a:ext cx="5029200" cy="1016000"/>
          </a:xfrm>
          <a:custGeom>
            <a:avLst/>
            <a:gdLst/>
            <a:ahLst/>
            <a:cxnLst/>
            <a:rect l="l" t="t" r="r" b="b"/>
            <a:pathLst>
              <a:path w="5029200" h="1016000">
                <a:moveTo>
                  <a:pt x="0" y="1015663"/>
                </a:moveTo>
                <a:lnTo>
                  <a:pt x="5029199" y="1015663"/>
                </a:lnTo>
                <a:lnTo>
                  <a:pt x="5029199" y="0"/>
                </a:lnTo>
                <a:lnTo>
                  <a:pt x="0" y="0"/>
                </a:lnTo>
                <a:lnTo>
                  <a:pt x="0" y="1015663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35537" y="4113788"/>
            <a:ext cx="5029200" cy="1016000"/>
          </a:xfrm>
          <a:custGeom>
            <a:avLst/>
            <a:gdLst/>
            <a:ahLst/>
            <a:cxnLst/>
            <a:rect l="l" t="t" r="r" b="b"/>
            <a:pathLst>
              <a:path w="5029200" h="1016000">
                <a:moveTo>
                  <a:pt x="0" y="1015663"/>
                </a:moveTo>
                <a:lnTo>
                  <a:pt x="5029199" y="1015663"/>
                </a:lnTo>
                <a:lnTo>
                  <a:pt x="5029199" y="0"/>
                </a:lnTo>
                <a:lnTo>
                  <a:pt x="0" y="0"/>
                </a:lnTo>
                <a:lnTo>
                  <a:pt x="0" y="1015663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814283" y="4194981"/>
            <a:ext cx="4869180" cy="889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See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coverage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blip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whole-genome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vie</a:t>
            </a:r>
            <a:r>
              <a:rPr sz="2000" spc="-114" dirty="0">
                <a:latin typeface="Arial"/>
                <a:cs typeface="Arial"/>
              </a:rPr>
              <a:t>w</a:t>
            </a:r>
            <a:r>
              <a:rPr sz="2000" spc="-10" dirty="0">
                <a:latin typeface="Arial"/>
                <a:cs typeface="Arial"/>
              </a:rPr>
              <a:t>.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BAM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ile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only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has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da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around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single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gen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o</a:t>
            </a:r>
            <a:r>
              <a:rPr sz="2000" dirty="0">
                <a:latin typeface="Arial"/>
                <a:cs typeface="Arial"/>
              </a:rPr>
              <a:t>n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chr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12.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28217" y="3174431"/>
            <a:ext cx="394853" cy="1005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50137" y="3389406"/>
            <a:ext cx="73025" cy="724535"/>
          </a:xfrm>
          <a:custGeom>
            <a:avLst/>
            <a:gdLst/>
            <a:ahLst/>
            <a:cxnLst/>
            <a:rect l="l" t="t" r="r" b="b"/>
            <a:pathLst>
              <a:path w="73025" h="724535">
                <a:moveTo>
                  <a:pt x="0" y="724387"/>
                </a:moveTo>
                <a:lnTo>
                  <a:pt x="72450" y="0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25811" y="3351794"/>
            <a:ext cx="170815" cy="177165"/>
          </a:xfrm>
          <a:custGeom>
            <a:avLst/>
            <a:gdLst/>
            <a:ahLst/>
            <a:cxnLst/>
            <a:rect l="l" t="t" r="r" b="b"/>
            <a:pathLst>
              <a:path w="170814" h="177164">
                <a:moveTo>
                  <a:pt x="134890" y="75224"/>
                </a:moveTo>
                <a:lnTo>
                  <a:pt x="92996" y="75224"/>
                </a:lnTo>
                <a:lnTo>
                  <a:pt x="134418" y="165902"/>
                </a:lnTo>
                <a:lnTo>
                  <a:pt x="142645" y="174711"/>
                </a:lnTo>
                <a:lnTo>
                  <a:pt x="154275" y="176854"/>
                </a:lnTo>
                <a:lnTo>
                  <a:pt x="159656" y="175290"/>
                </a:lnTo>
                <a:lnTo>
                  <a:pt x="168483" y="167058"/>
                </a:lnTo>
                <a:lnTo>
                  <a:pt x="170625" y="155419"/>
                </a:lnTo>
                <a:lnTo>
                  <a:pt x="169074" y="150053"/>
                </a:lnTo>
                <a:lnTo>
                  <a:pt x="134890" y="75224"/>
                </a:lnTo>
                <a:close/>
              </a:path>
              <a:path w="170814" h="177164">
                <a:moveTo>
                  <a:pt x="100525" y="0"/>
                </a:moveTo>
                <a:lnTo>
                  <a:pt x="3629" y="133532"/>
                </a:lnTo>
                <a:lnTo>
                  <a:pt x="0" y="144941"/>
                </a:lnTo>
                <a:lnTo>
                  <a:pt x="3749" y="156050"/>
                </a:lnTo>
                <a:lnTo>
                  <a:pt x="7866" y="160111"/>
                </a:lnTo>
                <a:lnTo>
                  <a:pt x="19272" y="163751"/>
                </a:lnTo>
                <a:lnTo>
                  <a:pt x="30393" y="160023"/>
                </a:lnTo>
                <a:lnTo>
                  <a:pt x="34475" y="155905"/>
                </a:lnTo>
                <a:lnTo>
                  <a:pt x="92996" y="75224"/>
                </a:lnTo>
                <a:lnTo>
                  <a:pt x="134890" y="75224"/>
                </a:lnTo>
                <a:lnTo>
                  <a:pt x="100525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spc="-30" dirty="0"/>
              <a:t>Lo</a:t>
            </a:r>
            <a:r>
              <a:rPr dirty="0"/>
              <a:t>a</a:t>
            </a:r>
            <a:r>
              <a:rPr spc="-25" dirty="0"/>
              <a:t>d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30" dirty="0"/>
              <a:t>d</a:t>
            </a:r>
            <a:r>
              <a:rPr dirty="0"/>
              <a:t>ata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0937" y="1827779"/>
            <a:ext cx="5181600" cy="46228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F</a:t>
            </a:r>
            <a:r>
              <a:rPr sz="2400" b="1" spc="-10" dirty="0">
                <a:latin typeface="Arial"/>
                <a:cs typeface="Arial"/>
              </a:rPr>
              <a:t>il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&gt;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Lo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5" dirty="0">
                <a:latin typeface="Arial"/>
                <a:cs typeface="Arial"/>
              </a:rPr>
              <a:t>d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fr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m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Server…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73343" y="2818394"/>
            <a:ext cx="4026164" cy="35816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5237" y="2780285"/>
            <a:ext cx="4102735" cy="3658235"/>
          </a:xfrm>
          <a:custGeom>
            <a:avLst/>
            <a:gdLst/>
            <a:ahLst/>
            <a:cxnLst/>
            <a:rect l="l" t="t" r="r" b="b"/>
            <a:pathLst>
              <a:path w="4102735" h="3658235">
                <a:moveTo>
                  <a:pt x="0" y="3657996"/>
                </a:moveTo>
                <a:lnTo>
                  <a:pt x="4102485" y="3657996"/>
                </a:lnTo>
                <a:lnTo>
                  <a:pt x="4102485" y="0"/>
                </a:lnTo>
                <a:lnTo>
                  <a:pt x="0" y="0"/>
                </a:lnTo>
                <a:lnTo>
                  <a:pt x="0" y="3657996"/>
                </a:lnTo>
                <a:close/>
              </a:path>
            </a:pathLst>
          </a:custGeom>
          <a:ln w="76199">
            <a:solidFill>
              <a:srgbClr val="54A7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5316" y="3826992"/>
            <a:ext cx="935181" cy="5652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01937" y="4060606"/>
            <a:ext cx="634365" cy="281940"/>
          </a:xfrm>
          <a:custGeom>
            <a:avLst/>
            <a:gdLst/>
            <a:ahLst/>
            <a:cxnLst/>
            <a:rect l="l" t="t" r="r" b="b"/>
            <a:pathLst>
              <a:path w="634364" h="281939">
                <a:moveTo>
                  <a:pt x="0" y="281787"/>
                </a:moveTo>
                <a:lnTo>
                  <a:pt x="633983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10226" y="4010467"/>
            <a:ext cx="278130" cy="239395"/>
          </a:xfrm>
          <a:custGeom>
            <a:avLst/>
            <a:gdLst/>
            <a:ahLst/>
            <a:cxnLst/>
            <a:rect l="l" t="t" r="r" b="b"/>
            <a:pathLst>
              <a:path w="278130" h="239395">
                <a:moveTo>
                  <a:pt x="31540" y="0"/>
                </a:moveTo>
                <a:lnTo>
                  <a:pt x="18227" y="1688"/>
                </a:lnTo>
                <a:lnTo>
                  <a:pt x="7463" y="8940"/>
                </a:lnTo>
                <a:lnTo>
                  <a:pt x="963" y="20380"/>
                </a:lnTo>
                <a:lnTo>
                  <a:pt x="0" y="25237"/>
                </a:lnTo>
                <a:lnTo>
                  <a:pt x="1696" y="38556"/>
                </a:lnTo>
                <a:lnTo>
                  <a:pt x="8953" y="49325"/>
                </a:lnTo>
                <a:lnTo>
                  <a:pt x="20398" y="55823"/>
                </a:lnTo>
                <a:lnTo>
                  <a:pt x="173867" y="73182"/>
                </a:lnTo>
                <a:lnTo>
                  <a:pt x="86465" y="194462"/>
                </a:lnTo>
                <a:lnTo>
                  <a:pt x="81593" y="205664"/>
                </a:lnTo>
                <a:lnTo>
                  <a:pt x="81764" y="217462"/>
                </a:lnTo>
                <a:lnTo>
                  <a:pt x="86713" y="228244"/>
                </a:lnTo>
                <a:lnTo>
                  <a:pt x="92930" y="234360"/>
                </a:lnTo>
                <a:lnTo>
                  <a:pt x="104141" y="239227"/>
                </a:lnTo>
                <a:lnTo>
                  <a:pt x="115943" y="239048"/>
                </a:lnTo>
                <a:lnTo>
                  <a:pt x="126720" y="234096"/>
                </a:lnTo>
                <a:lnTo>
                  <a:pt x="277511" y="27127"/>
                </a:lnTo>
                <a:lnTo>
                  <a:pt x="31540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</a:t>
            </a:r>
            <a:r>
              <a:rPr spc="-30" dirty="0"/>
              <a:t>o</a:t>
            </a:r>
            <a:r>
              <a:rPr dirty="0"/>
              <a:t>m</a:t>
            </a:r>
            <a:r>
              <a:rPr spc="-30" dirty="0"/>
              <a:t>pu</a:t>
            </a:r>
            <a:r>
              <a:rPr spc="-15" dirty="0"/>
              <a:t>ti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c</a:t>
            </a:r>
            <a:r>
              <a:rPr spc="-30" dirty="0"/>
              <a:t>o</a:t>
            </a:r>
            <a:r>
              <a:rPr dirty="0"/>
              <a:t>vera</a:t>
            </a:r>
            <a:r>
              <a:rPr spc="-30" dirty="0"/>
              <a:t>g</a:t>
            </a:r>
            <a:r>
              <a:rPr dirty="0"/>
              <a:t>e: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1144743" y="1187720"/>
            <a:ext cx="7562843" cy="5937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64137" y="1675394"/>
            <a:ext cx="1828800" cy="381000"/>
          </a:xfrm>
          <a:custGeom>
            <a:avLst/>
            <a:gdLst/>
            <a:ahLst/>
            <a:cxnLst/>
            <a:rect l="l" t="t" r="r" b="b"/>
            <a:pathLst>
              <a:path w="1828800" h="381000">
                <a:moveTo>
                  <a:pt x="0" y="63489"/>
                </a:moveTo>
                <a:lnTo>
                  <a:pt x="13690" y="24116"/>
                </a:lnTo>
                <a:lnTo>
                  <a:pt x="48104" y="1883"/>
                </a:lnTo>
                <a:lnTo>
                  <a:pt x="1765310" y="0"/>
                </a:lnTo>
                <a:lnTo>
                  <a:pt x="1779734" y="1645"/>
                </a:lnTo>
                <a:lnTo>
                  <a:pt x="1814510" y="23356"/>
                </a:lnTo>
                <a:lnTo>
                  <a:pt x="1828791" y="62451"/>
                </a:lnTo>
                <a:lnTo>
                  <a:pt x="1828799" y="317479"/>
                </a:lnTo>
                <a:lnTo>
                  <a:pt x="1827157" y="331902"/>
                </a:lnTo>
                <a:lnTo>
                  <a:pt x="1805466" y="366689"/>
                </a:lnTo>
                <a:lnTo>
                  <a:pt x="1766374" y="380991"/>
                </a:lnTo>
                <a:lnTo>
                  <a:pt x="63520" y="380999"/>
                </a:lnTo>
                <a:lnTo>
                  <a:pt x="49100" y="379356"/>
                </a:lnTo>
                <a:lnTo>
                  <a:pt x="14318" y="357658"/>
                </a:lnTo>
                <a:lnTo>
                  <a:pt x="9" y="318568"/>
                </a:lnTo>
                <a:lnTo>
                  <a:pt x="0" y="6348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35537" y="2894576"/>
            <a:ext cx="3048000" cy="708025"/>
          </a:xfrm>
          <a:custGeom>
            <a:avLst/>
            <a:gdLst/>
            <a:ahLst/>
            <a:cxnLst/>
            <a:rect l="l" t="t" r="r" b="b"/>
            <a:pathLst>
              <a:path w="3048000" h="708025">
                <a:moveTo>
                  <a:pt x="0" y="707885"/>
                </a:moveTo>
                <a:lnTo>
                  <a:pt x="3047999" y="707885"/>
                </a:lnTo>
                <a:lnTo>
                  <a:pt x="3047999" y="0"/>
                </a:lnTo>
                <a:lnTo>
                  <a:pt x="0" y="0"/>
                </a:lnTo>
                <a:lnTo>
                  <a:pt x="0" y="707885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35537" y="2894576"/>
            <a:ext cx="3048000" cy="708025"/>
          </a:xfrm>
          <a:custGeom>
            <a:avLst/>
            <a:gdLst/>
            <a:ahLst/>
            <a:cxnLst/>
            <a:rect l="l" t="t" r="r" b="b"/>
            <a:pathLst>
              <a:path w="3048000" h="708025">
                <a:moveTo>
                  <a:pt x="0" y="707885"/>
                </a:moveTo>
                <a:lnTo>
                  <a:pt x="3047999" y="707885"/>
                </a:lnTo>
                <a:lnTo>
                  <a:pt x="3047999" y="0"/>
                </a:lnTo>
                <a:lnTo>
                  <a:pt x="0" y="0"/>
                </a:lnTo>
                <a:lnTo>
                  <a:pt x="0" y="707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814283" y="2975780"/>
            <a:ext cx="275018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En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er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b="1" spc="-15" dirty="0">
                <a:latin typeface="Arial"/>
                <a:cs typeface="Arial"/>
              </a:rPr>
              <a:t>SL</a:t>
            </a:r>
            <a:r>
              <a:rPr sz="2000" b="1" dirty="0">
                <a:latin typeface="Arial"/>
                <a:cs typeface="Arial"/>
              </a:rPr>
              <a:t>C25A3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search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box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b="1" spc="-15" dirty="0">
                <a:latin typeface="Arial"/>
                <a:cs typeface="Arial"/>
              </a:rPr>
              <a:t>Go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81819" y="1877650"/>
            <a:ext cx="640079" cy="10889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94173" y="2090806"/>
            <a:ext cx="365760" cy="803910"/>
          </a:xfrm>
          <a:custGeom>
            <a:avLst/>
            <a:gdLst/>
            <a:ahLst/>
            <a:cxnLst/>
            <a:rect l="l" t="t" r="r" b="b"/>
            <a:pathLst>
              <a:path w="365760" h="803910">
                <a:moveTo>
                  <a:pt x="365363" y="803788"/>
                </a:moveTo>
                <a:lnTo>
                  <a:pt x="0" y="0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1776" y="2056394"/>
            <a:ext cx="158750" cy="185420"/>
          </a:xfrm>
          <a:custGeom>
            <a:avLst/>
            <a:gdLst/>
            <a:ahLst/>
            <a:cxnLst/>
            <a:rect l="l" t="t" r="r" b="b"/>
            <a:pathLst>
              <a:path w="158750" h="185419">
                <a:moveTo>
                  <a:pt x="16760" y="0"/>
                </a:moveTo>
                <a:lnTo>
                  <a:pt x="57" y="164134"/>
                </a:lnTo>
                <a:lnTo>
                  <a:pt x="0" y="167350"/>
                </a:lnTo>
                <a:lnTo>
                  <a:pt x="5251" y="179233"/>
                </a:lnTo>
                <a:lnTo>
                  <a:pt x="17095" y="185013"/>
                </a:lnTo>
                <a:lnTo>
                  <a:pt x="20311" y="185070"/>
                </a:lnTo>
                <a:lnTo>
                  <a:pt x="32195" y="179806"/>
                </a:lnTo>
                <a:lnTo>
                  <a:pt x="37974" y="167975"/>
                </a:lnTo>
                <a:lnTo>
                  <a:pt x="48063" y="68823"/>
                </a:lnTo>
                <a:lnTo>
                  <a:pt x="113967" y="68823"/>
                </a:lnTo>
                <a:lnTo>
                  <a:pt x="16760" y="0"/>
                </a:lnTo>
                <a:close/>
              </a:path>
              <a:path w="158750" h="185419">
                <a:moveTo>
                  <a:pt x="113967" y="68823"/>
                </a:moveTo>
                <a:lnTo>
                  <a:pt x="48063" y="68823"/>
                </a:lnTo>
                <a:lnTo>
                  <a:pt x="129384" y="126431"/>
                </a:lnTo>
                <a:lnTo>
                  <a:pt x="134590" y="129027"/>
                </a:lnTo>
                <a:lnTo>
                  <a:pt x="146316" y="128992"/>
                </a:lnTo>
                <a:lnTo>
                  <a:pt x="155962" y="121889"/>
                </a:lnTo>
                <a:lnTo>
                  <a:pt x="158553" y="116702"/>
                </a:lnTo>
                <a:lnTo>
                  <a:pt x="158526" y="104973"/>
                </a:lnTo>
                <a:lnTo>
                  <a:pt x="151421" y="95341"/>
                </a:lnTo>
                <a:lnTo>
                  <a:pt x="113967" y="68823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</a:t>
            </a:r>
            <a:r>
              <a:rPr spc="-30" dirty="0"/>
              <a:t>o</a:t>
            </a:r>
            <a:r>
              <a:rPr dirty="0"/>
              <a:t>m</a:t>
            </a:r>
            <a:r>
              <a:rPr spc="-30" dirty="0"/>
              <a:t>pu</a:t>
            </a:r>
            <a:r>
              <a:rPr spc="-15" dirty="0"/>
              <a:t>ti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c</a:t>
            </a:r>
            <a:r>
              <a:rPr spc="-30" dirty="0"/>
              <a:t>o</a:t>
            </a:r>
            <a:r>
              <a:rPr dirty="0"/>
              <a:t>vera</a:t>
            </a:r>
            <a:r>
              <a:rPr spc="-30" dirty="0"/>
              <a:t>g</a:t>
            </a:r>
            <a:r>
              <a:rPr dirty="0"/>
              <a:t>e: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v</a:t>
            </a:r>
            <a:r>
              <a:rPr spc="-15" dirty="0"/>
              <a:t>t</a:t>
            </a:r>
            <a:r>
              <a:rPr spc="-30" dirty="0"/>
              <a:t>oo</a:t>
            </a:r>
            <a:r>
              <a:rPr spc="-10" dirty="0"/>
              <a:t>l</a:t>
            </a:r>
            <a:r>
              <a:rPr dirty="0"/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1144743" y="1187720"/>
            <a:ext cx="7562843" cy="5937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/>
              <a:t>Mo</a:t>
            </a:r>
            <a:r>
              <a:rPr dirty="0"/>
              <a:t>re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30" dirty="0"/>
              <a:t>bou</a:t>
            </a:r>
            <a:r>
              <a:rPr dirty="0"/>
              <a:t>t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refere</a:t>
            </a:r>
            <a:r>
              <a:rPr spc="-30" dirty="0"/>
              <a:t>n</a:t>
            </a:r>
            <a:r>
              <a:rPr dirty="0"/>
              <a:t>ce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30" dirty="0"/>
              <a:t>g</a:t>
            </a:r>
            <a:r>
              <a:rPr dirty="0"/>
              <a:t>e</a:t>
            </a:r>
            <a:r>
              <a:rPr spc="-30" dirty="0"/>
              <a:t>no</a:t>
            </a:r>
            <a:r>
              <a:rPr dirty="0"/>
              <a:t>mes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71079" y="2452015"/>
            <a:ext cx="8154034" cy="2159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5" dirty="0">
                <a:latin typeface="Arial"/>
                <a:cs typeface="Arial"/>
              </a:rPr>
              <a:t>IGV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doesn’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ho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genome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you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need?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 marR="643255">
              <a:lnSpc>
                <a:spcPct val="100699"/>
              </a:lnSpc>
            </a:pPr>
            <a:r>
              <a:rPr sz="2400" dirty="0">
                <a:latin typeface="Arial"/>
                <a:cs typeface="Arial"/>
              </a:rPr>
              <a:t>Use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genome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you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wan</a:t>
            </a:r>
            <a:r>
              <a:rPr sz="2400" spc="-10" dirty="0">
                <a:latin typeface="Arial"/>
                <a:cs typeface="Arial"/>
              </a:rPr>
              <a:t>t,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you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have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sequence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50" dirty="0">
                <a:latin typeface="Arial"/>
                <a:cs typeface="Arial"/>
              </a:rPr>
              <a:t>F</a:t>
            </a:r>
            <a:r>
              <a:rPr sz="2400" spc="-20" dirty="0">
                <a:latin typeface="Arial"/>
                <a:cs typeface="Arial"/>
              </a:rPr>
              <a:t>AS</a:t>
            </a:r>
            <a:r>
              <a:rPr sz="2400" spc="-195" dirty="0">
                <a:latin typeface="Arial"/>
                <a:cs typeface="Arial"/>
              </a:rPr>
              <a:t>T</a:t>
            </a: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orma</a:t>
            </a:r>
            <a:r>
              <a:rPr sz="2400" spc="-10" dirty="0">
                <a:latin typeface="Arial"/>
                <a:cs typeface="Arial"/>
              </a:rPr>
              <a:t>t.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20" dirty="0">
                <a:latin typeface="Arial"/>
                <a:cs typeface="Arial"/>
              </a:rPr>
              <a:t>Op</a:t>
            </a:r>
            <a:r>
              <a:rPr sz="2400" spc="-10" dirty="0">
                <a:latin typeface="Arial"/>
                <a:cs typeface="Arial"/>
              </a:rPr>
              <a:t>tionall</a:t>
            </a:r>
            <a:r>
              <a:rPr sz="2400" spc="-180" dirty="0">
                <a:latin typeface="Arial"/>
                <a:cs typeface="Arial"/>
              </a:rPr>
              <a:t>y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package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genome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anno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sequence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2479" y="690057"/>
            <a:ext cx="406463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20" dirty="0">
                <a:latin typeface="Arial"/>
                <a:cs typeface="Arial"/>
              </a:rPr>
              <a:t>Loading</a:t>
            </a:r>
            <a:r>
              <a:rPr sz="3600" b="1" spc="95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Arial"/>
                <a:cs typeface="Arial"/>
              </a:rPr>
              <a:t>a</a:t>
            </a:r>
            <a:r>
              <a:rPr sz="3600" b="1" spc="95" dirty="0">
                <a:latin typeface="Times New Roman"/>
                <a:cs typeface="Times New Roman"/>
              </a:rPr>
              <a:t> </a:t>
            </a:r>
            <a:r>
              <a:rPr sz="3600" b="1" spc="-25" dirty="0">
                <a:latin typeface="Arial"/>
                <a:cs typeface="Arial"/>
              </a:rPr>
              <a:t>genome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9937" y="1366129"/>
            <a:ext cx="2743200" cy="46228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Hands-on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exercise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Loading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spc="-25" dirty="0"/>
              <a:t>genome</a:t>
            </a:r>
          </a:p>
        </p:txBody>
      </p:sp>
      <p:sp>
        <p:nvSpPr>
          <p:cNvPr id="3" name="object 3"/>
          <p:cNvSpPr/>
          <p:nvPr/>
        </p:nvSpPr>
        <p:spPr>
          <a:xfrm>
            <a:off x="1144743" y="1187720"/>
            <a:ext cx="7562843" cy="5937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3337" y="1446794"/>
            <a:ext cx="1905000" cy="533400"/>
          </a:xfrm>
          <a:custGeom>
            <a:avLst/>
            <a:gdLst/>
            <a:ahLst/>
            <a:cxnLst/>
            <a:rect l="l" t="t" r="r" b="b"/>
            <a:pathLst>
              <a:path w="1905000" h="533400">
                <a:moveTo>
                  <a:pt x="0" y="88910"/>
                </a:moveTo>
                <a:lnTo>
                  <a:pt x="10115" y="47681"/>
                </a:lnTo>
                <a:lnTo>
                  <a:pt x="37067" y="16668"/>
                </a:lnTo>
                <a:lnTo>
                  <a:pt x="75762" y="964"/>
                </a:lnTo>
                <a:lnTo>
                  <a:pt x="1816120" y="0"/>
                </a:lnTo>
                <a:lnTo>
                  <a:pt x="1830677" y="1187"/>
                </a:lnTo>
                <a:lnTo>
                  <a:pt x="1869054" y="17486"/>
                </a:lnTo>
                <a:lnTo>
                  <a:pt x="1895525" y="48928"/>
                </a:lnTo>
                <a:lnTo>
                  <a:pt x="1904999" y="444489"/>
                </a:lnTo>
                <a:lnTo>
                  <a:pt x="1903812" y="459055"/>
                </a:lnTo>
                <a:lnTo>
                  <a:pt x="1887515" y="497448"/>
                </a:lnTo>
                <a:lnTo>
                  <a:pt x="1856082" y="523924"/>
                </a:lnTo>
                <a:lnTo>
                  <a:pt x="88904" y="533399"/>
                </a:lnTo>
                <a:lnTo>
                  <a:pt x="74341" y="532213"/>
                </a:lnTo>
                <a:lnTo>
                  <a:pt x="35955" y="515918"/>
                </a:lnTo>
                <a:lnTo>
                  <a:pt x="9480" y="484483"/>
                </a:lnTo>
                <a:lnTo>
                  <a:pt x="0" y="88910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73537" y="2361176"/>
            <a:ext cx="4800600" cy="70802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Sele</a:t>
            </a:r>
            <a:r>
              <a:rPr sz="2000" spc="-10" dirty="0">
                <a:latin typeface="Arial"/>
                <a:cs typeface="Arial"/>
              </a:rPr>
              <a:t>ct</a:t>
            </a:r>
            <a:endParaRPr sz="2000">
              <a:latin typeface="Arial"/>
              <a:cs typeface="Arial"/>
            </a:endParaRPr>
          </a:p>
          <a:p>
            <a:pPr marL="86360">
              <a:lnSpc>
                <a:spcPct val="100000"/>
              </a:lnSpc>
            </a:pPr>
            <a:r>
              <a:rPr sz="2000" b="1" spc="-20" dirty="0">
                <a:latin typeface="Arial"/>
                <a:cs typeface="Arial"/>
              </a:rPr>
              <a:t>Geno</a:t>
            </a:r>
            <a:r>
              <a:rPr sz="2000" b="1" dirty="0">
                <a:latin typeface="Arial"/>
                <a:cs typeface="Arial"/>
              </a:rPr>
              <a:t>mes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-15" dirty="0">
                <a:latin typeface="Arial"/>
                <a:cs typeface="Arial"/>
              </a:rPr>
              <a:t>&gt;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Arial"/>
                <a:cs typeface="Arial"/>
              </a:rPr>
              <a:t>Lo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-15" dirty="0">
                <a:latin typeface="Arial"/>
                <a:cs typeface="Arial"/>
              </a:rPr>
              <a:t>d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Arial"/>
                <a:cs typeface="Arial"/>
              </a:rPr>
              <a:t>G</a:t>
            </a:r>
            <a:r>
              <a:rPr sz="2000" b="1" dirty="0">
                <a:latin typeface="Arial"/>
                <a:cs typeface="Arial"/>
              </a:rPr>
              <a:t>e</a:t>
            </a:r>
            <a:r>
              <a:rPr sz="2000" b="1" spc="-20" dirty="0">
                <a:latin typeface="Arial"/>
                <a:cs typeface="Arial"/>
              </a:rPr>
              <a:t>no</a:t>
            </a:r>
            <a:r>
              <a:rPr sz="2000" b="1" dirty="0">
                <a:latin typeface="Arial"/>
                <a:cs typeface="Arial"/>
              </a:rPr>
              <a:t>me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Arial"/>
                <a:cs typeface="Arial"/>
              </a:rPr>
              <a:t>fr</a:t>
            </a:r>
            <a:r>
              <a:rPr sz="2000" b="1" spc="-20" dirty="0">
                <a:latin typeface="Arial"/>
                <a:cs typeface="Arial"/>
              </a:rPr>
              <a:t>o</a:t>
            </a:r>
            <a:r>
              <a:rPr sz="2000" b="1" dirty="0">
                <a:latin typeface="Arial"/>
                <a:cs typeface="Arial"/>
              </a:rPr>
              <a:t>m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-15" dirty="0">
                <a:latin typeface="Arial"/>
                <a:cs typeface="Arial"/>
              </a:rPr>
              <a:t>Fil</a:t>
            </a:r>
            <a:r>
              <a:rPr sz="2000" b="1" dirty="0">
                <a:latin typeface="Arial"/>
                <a:cs typeface="Arial"/>
              </a:rPr>
              <a:t>e…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Loading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spc="-25" dirty="0"/>
              <a:t>genome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251194"/>
            <a:ext cx="9143993" cy="59105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7737" y="2778709"/>
            <a:ext cx="1905000" cy="381000"/>
          </a:xfrm>
          <a:custGeom>
            <a:avLst/>
            <a:gdLst/>
            <a:ahLst/>
            <a:cxnLst/>
            <a:rect l="l" t="t" r="r" b="b"/>
            <a:pathLst>
              <a:path w="1905000" h="381000">
                <a:moveTo>
                  <a:pt x="0" y="63489"/>
                </a:moveTo>
                <a:lnTo>
                  <a:pt x="13689" y="24113"/>
                </a:lnTo>
                <a:lnTo>
                  <a:pt x="48103" y="1881"/>
                </a:lnTo>
                <a:lnTo>
                  <a:pt x="1841510" y="0"/>
                </a:lnTo>
                <a:lnTo>
                  <a:pt x="1855934" y="1645"/>
                </a:lnTo>
                <a:lnTo>
                  <a:pt x="1890710" y="23356"/>
                </a:lnTo>
                <a:lnTo>
                  <a:pt x="1904991" y="62451"/>
                </a:lnTo>
                <a:lnTo>
                  <a:pt x="1904999" y="317510"/>
                </a:lnTo>
                <a:lnTo>
                  <a:pt x="1903356" y="331925"/>
                </a:lnTo>
                <a:lnTo>
                  <a:pt x="1881656" y="366700"/>
                </a:lnTo>
                <a:lnTo>
                  <a:pt x="1842549" y="380991"/>
                </a:lnTo>
                <a:lnTo>
                  <a:pt x="63508" y="380999"/>
                </a:lnTo>
                <a:lnTo>
                  <a:pt x="49086" y="379355"/>
                </a:lnTo>
                <a:lnTo>
                  <a:pt x="14303" y="357649"/>
                </a:lnTo>
                <a:lnTo>
                  <a:pt x="8" y="318563"/>
                </a:lnTo>
                <a:lnTo>
                  <a:pt x="0" y="6348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87937" y="3253508"/>
            <a:ext cx="3429000" cy="70802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Sele</a:t>
            </a:r>
            <a:r>
              <a:rPr sz="2000" spc="-10" dirty="0">
                <a:latin typeface="Arial"/>
                <a:cs typeface="Arial"/>
              </a:rPr>
              <a:t>ct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Arial"/>
                <a:cs typeface="Arial"/>
              </a:rPr>
              <a:t>sacCer3</a:t>
            </a:r>
            <a:r>
              <a:rPr sz="2000" b="1" spc="-15" dirty="0">
                <a:latin typeface="Arial"/>
                <a:cs typeface="Arial"/>
              </a:rPr>
              <a:t>.</a:t>
            </a:r>
            <a:r>
              <a:rPr sz="2000" b="1" dirty="0">
                <a:latin typeface="Arial"/>
                <a:cs typeface="Arial"/>
              </a:rPr>
              <a:t>fa</a:t>
            </a:r>
            <a:endParaRPr sz="2000">
              <a:latin typeface="Arial"/>
              <a:cs typeface="Arial"/>
            </a:endParaRPr>
          </a:p>
          <a:p>
            <a:pPr marL="8636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(</a:t>
            </a:r>
            <a:r>
              <a:rPr sz="2000" spc="-130" dirty="0">
                <a:latin typeface="Arial"/>
                <a:cs typeface="Arial"/>
              </a:rPr>
              <a:t>F</a:t>
            </a:r>
            <a:r>
              <a:rPr sz="2000" spc="-15" dirty="0">
                <a:latin typeface="Arial"/>
                <a:cs typeface="Arial"/>
              </a:rPr>
              <a:t>AS</a:t>
            </a:r>
            <a:r>
              <a:rPr sz="2000" spc="-165" dirty="0">
                <a:latin typeface="Arial"/>
                <a:cs typeface="Arial"/>
              </a:rPr>
              <a:t>T</a:t>
            </a:r>
            <a:r>
              <a:rPr sz="2000" spc="-15" dirty="0">
                <a:latin typeface="Arial"/>
                <a:cs typeface="Arial"/>
              </a:rPr>
              <a:t>A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ile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S.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cerevisia</a:t>
            </a:r>
            <a:r>
              <a:rPr sz="2000" spc="-5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Loading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spc="-25" dirty="0"/>
              <a:t>genome</a:t>
            </a:r>
          </a:p>
        </p:txBody>
      </p:sp>
      <p:sp>
        <p:nvSpPr>
          <p:cNvPr id="3" name="object 3"/>
          <p:cNvSpPr/>
          <p:nvPr/>
        </p:nvSpPr>
        <p:spPr>
          <a:xfrm>
            <a:off x="1144743" y="1187720"/>
            <a:ext cx="7562843" cy="5937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Loading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spc="-25" dirty="0"/>
              <a:t>genome</a:t>
            </a:r>
          </a:p>
        </p:txBody>
      </p:sp>
      <p:sp>
        <p:nvSpPr>
          <p:cNvPr id="3" name="object 3"/>
          <p:cNvSpPr/>
          <p:nvPr/>
        </p:nvSpPr>
        <p:spPr>
          <a:xfrm>
            <a:off x="1144743" y="1187720"/>
            <a:ext cx="7562843" cy="5937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54537" y="2361194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0" y="63489"/>
                </a:moveTo>
                <a:lnTo>
                  <a:pt x="13690" y="24116"/>
                </a:lnTo>
                <a:lnTo>
                  <a:pt x="48104" y="1883"/>
                </a:lnTo>
                <a:lnTo>
                  <a:pt x="393710" y="0"/>
                </a:lnTo>
                <a:lnTo>
                  <a:pt x="408134" y="1645"/>
                </a:lnTo>
                <a:lnTo>
                  <a:pt x="442910" y="23356"/>
                </a:lnTo>
                <a:lnTo>
                  <a:pt x="457191" y="62451"/>
                </a:lnTo>
                <a:lnTo>
                  <a:pt x="457199" y="317479"/>
                </a:lnTo>
                <a:lnTo>
                  <a:pt x="455557" y="331902"/>
                </a:lnTo>
                <a:lnTo>
                  <a:pt x="433866" y="366689"/>
                </a:lnTo>
                <a:lnTo>
                  <a:pt x="394774" y="380991"/>
                </a:lnTo>
                <a:lnTo>
                  <a:pt x="63520" y="380999"/>
                </a:lnTo>
                <a:lnTo>
                  <a:pt x="49100" y="379356"/>
                </a:lnTo>
                <a:lnTo>
                  <a:pt x="14318" y="357658"/>
                </a:lnTo>
                <a:lnTo>
                  <a:pt x="9" y="318568"/>
                </a:lnTo>
                <a:lnTo>
                  <a:pt x="0" y="6348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97537" y="1522985"/>
            <a:ext cx="4038600" cy="101600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136525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Click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chromosome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name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use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pulldown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menu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jump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chromosome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vie</a:t>
            </a:r>
            <a:r>
              <a:rPr sz="2000" spc="-114" dirty="0">
                <a:latin typeface="Arial"/>
                <a:cs typeface="Arial"/>
              </a:rPr>
              <a:t>w</a:t>
            </a:r>
            <a:r>
              <a:rPr sz="2000" spc="-10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44937" y="1675394"/>
            <a:ext cx="838200" cy="304800"/>
          </a:xfrm>
          <a:custGeom>
            <a:avLst/>
            <a:gdLst/>
            <a:ahLst/>
            <a:cxnLst/>
            <a:rect l="l" t="t" r="r" b="b"/>
            <a:pathLst>
              <a:path w="838200" h="304800">
                <a:moveTo>
                  <a:pt x="0" y="50779"/>
                </a:moveTo>
                <a:lnTo>
                  <a:pt x="16599" y="13236"/>
                </a:lnTo>
                <a:lnTo>
                  <a:pt x="787420" y="0"/>
                </a:lnTo>
                <a:lnTo>
                  <a:pt x="801703" y="2036"/>
                </a:lnTo>
                <a:lnTo>
                  <a:pt x="832796" y="27962"/>
                </a:lnTo>
                <a:lnTo>
                  <a:pt x="838199" y="253989"/>
                </a:lnTo>
                <a:lnTo>
                  <a:pt x="836164" y="268271"/>
                </a:lnTo>
                <a:lnTo>
                  <a:pt x="810251" y="299382"/>
                </a:lnTo>
                <a:lnTo>
                  <a:pt x="50804" y="304799"/>
                </a:lnTo>
                <a:lnTo>
                  <a:pt x="36522" y="302762"/>
                </a:lnTo>
                <a:lnTo>
                  <a:pt x="5420" y="276839"/>
                </a:lnTo>
                <a:lnTo>
                  <a:pt x="0" y="5077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85017" y="1649062"/>
            <a:ext cx="1088968" cy="4904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19621" y="1837730"/>
            <a:ext cx="802005" cy="219075"/>
          </a:xfrm>
          <a:custGeom>
            <a:avLst/>
            <a:gdLst/>
            <a:ahLst/>
            <a:cxnLst/>
            <a:rect l="l" t="t" r="r" b="b"/>
            <a:pathLst>
              <a:path w="802004" h="219075">
                <a:moveTo>
                  <a:pt x="801715" y="218663"/>
                </a:moveTo>
                <a:lnTo>
                  <a:pt x="0" y="0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1785091"/>
            <a:ext cx="182880" cy="166370"/>
          </a:xfrm>
          <a:custGeom>
            <a:avLst/>
            <a:gdLst/>
            <a:ahLst/>
            <a:cxnLst/>
            <a:rect l="l" t="t" r="r" b="b"/>
            <a:pathLst>
              <a:path w="182879" h="166369">
                <a:moveTo>
                  <a:pt x="159379" y="0"/>
                </a:moveTo>
                <a:lnTo>
                  <a:pt x="0" y="42702"/>
                </a:lnTo>
                <a:lnTo>
                  <a:pt x="115610" y="160385"/>
                </a:lnTo>
                <a:lnTo>
                  <a:pt x="119898" y="163662"/>
                </a:lnTo>
                <a:lnTo>
                  <a:pt x="131611" y="165936"/>
                </a:lnTo>
                <a:lnTo>
                  <a:pt x="142554" y="160629"/>
                </a:lnTo>
                <a:lnTo>
                  <a:pt x="145832" y="156341"/>
                </a:lnTo>
                <a:lnTo>
                  <a:pt x="148105" y="144628"/>
                </a:lnTo>
                <a:lnTo>
                  <a:pt x="142798" y="133685"/>
                </a:lnTo>
                <a:lnTo>
                  <a:pt x="72969" y="62605"/>
                </a:lnTo>
                <a:lnTo>
                  <a:pt x="169224" y="36789"/>
                </a:lnTo>
                <a:lnTo>
                  <a:pt x="173624" y="35008"/>
                </a:lnTo>
                <a:lnTo>
                  <a:pt x="181806" y="25895"/>
                </a:lnTo>
                <a:lnTo>
                  <a:pt x="182697" y="13441"/>
                </a:lnTo>
                <a:lnTo>
                  <a:pt x="180918" y="9055"/>
                </a:lnTo>
                <a:lnTo>
                  <a:pt x="171811" y="876"/>
                </a:lnTo>
                <a:lnTo>
                  <a:pt x="159379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13617" y="2089638"/>
            <a:ext cx="864522" cy="677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42887" y="2132594"/>
            <a:ext cx="578485" cy="398145"/>
          </a:xfrm>
          <a:custGeom>
            <a:avLst/>
            <a:gdLst/>
            <a:ahLst/>
            <a:cxnLst/>
            <a:rect l="l" t="t" r="r" b="b"/>
            <a:pathLst>
              <a:path w="578485" h="398144">
                <a:moveTo>
                  <a:pt x="578449" y="0"/>
                </a:moveTo>
                <a:lnTo>
                  <a:pt x="0" y="397672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11737" y="2391900"/>
            <a:ext cx="182245" cy="160020"/>
          </a:xfrm>
          <a:custGeom>
            <a:avLst/>
            <a:gdLst/>
            <a:ahLst/>
            <a:cxnLst/>
            <a:rect l="l" t="t" r="r" b="b"/>
            <a:pathLst>
              <a:path w="182245" h="160019">
                <a:moveTo>
                  <a:pt x="83709" y="0"/>
                </a:moveTo>
                <a:lnTo>
                  <a:pt x="73457" y="5860"/>
                </a:lnTo>
                <a:lnTo>
                  <a:pt x="70347" y="10532"/>
                </a:lnTo>
                <a:lnTo>
                  <a:pt x="0" y="159793"/>
                </a:lnTo>
                <a:lnTo>
                  <a:pt x="164531" y="147540"/>
                </a:lnTo>
                <a:lnTo>
                  <a:pt x="176634" y="141983"/>
                </a:lnTo>
                <a:lnTo>
                  <a:pt x="182119" y="130018"/>
                </a:lnTo>
                <a:lnTo>
                  <a:pt x="182117" y="127149"/>
                </a:lnTo>
                <a:lnTo>
                  <a:pt x="177429" y="116938"/>
                </a:lnTo>
                <a:lnTo>
                  <a:pt x="62331" y="116938"/>
                </a:lnTo>
                <a:lnTo>
                  <a:pt x="104820" y="26809"/>
                </a:lnTo>
                <a:lnTo>
                  <a:pt x="106243" y="14840"/>
                </a:lnTo>
                <a:lnTo>
                  <a:pt x="100402" y="4579"/>
                </a:lnTo>
                <a:lnTo>
                  <a:pt x="95676" y="1419"/>
                </a:lnTo>
                <a:lnTo>
                  <a:pt x="83709" y="0"/>
                </a:lnTo>
                <a:close/>
              </a:path>
              <a:path w="182245" h="160019">
                <a:moveTo>
                  <a:pt x="164596" y="109560"/>
                </a:moveTo>
                <a:lnTo>
                  <a:pt x="161726" y="109562"/>
                </a:lnTo>
                <a:lnTo>
                  <a:pt x="62331" y="116938"/>
                </a:lnTo>
                <a:lnTo>
                  <a:pt x="177429" y="116938"/>
                </a:lnTo>
                <a:lnTo>
                  <a:pt x="176561" y="115046"/>
                </a:lnTo>
                <a:lnTo>
                  <a:pt x="164596" y="10956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Loading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spc="-25" dirty="0"/>
              <a:t>genome</a:t>
            </a:r>
          </a:p>
        </p:txBody>
      </p:sp>
      <p:sp>
        <p:nvSpPr>
          <p:cNvPr id="3" name="object 3"/>
          <p:cNvSpPr/>
          <p:nvPr/>
        </p:nvSpPr>
        <p:spPr>
          <a:xfrm>
            <a:off x="1144743" y="1187720"/>
            <a:ext cx="8166103" cy="5937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Loading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spc="-25" dirty="0"/>
              <a:t>genome</a:t>
            </a:r>
          </a:p>
        </p:txBody>
      </p:sp>
      <p:sp>
        <p:nvSpPr>
          <p:cNvPr id="3" name="object 3"/>
          <p:cNvSpPr/>
          <p:nvPr/>
        </p:nvSpPr>
        <p:spPr>
          <a:xfrm>
            <a:off x="1144743" y="1187720"/>
            <a:ext cx="8166103" cy="5937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26537" y="1599194"/>
            <a:ext cx="228600" cy="381000"/>
          </a:xfrm>
          <a:custGeom>
            <a:avLst/>
            <a:gdLst/>
            <a:ahLst/>
            <a:cxnLst/>
            <a:rect l="l" t="t" r="r" b="b"/>
            <a:pathLst>
              <a:path w="228600" h="381000">
                <a:moveTo>
                  <a:pt x="0" y="38099"/>
                </a:moveTo>
                <a:lnTo>
                  <a:pt x="20969" y="4057"/>
                </a:lnTo>
                <a:lnTo>
                  <a:pt x="190499" y="0"/>
                </a:lnTo>
                <a:lnTo>
                  <a:pt x="204551" y="2669"/>
                </a:lnTo>
                <a:lnTo>
                  <a:pt x="216240" y="9995"/>
                </a:lnTo>
                <a:lnTo>
                  <a:pt x="224542" y="20955"/>
                </a:lnTo>
                <a:lnTo>
                  <a:pt x="228435" y="34528"/>
                </a:lnTo>
                <a:lnTo>
                  <a:pt x="228599" y="342899"/>
                </a:lnTo>
                <a:lnTo>
                  <a:pt x="225930" y="356939"/>
                </a:lnTo>
                <a:lnTo>
                  <a:pt x="218604" y="368628"/>
                </a:lnTo>
                <a:lnTo>
                  <a:pt x="207643" y="376936"/>
                </a:lnTo>
                <a:lnTo>
                  <a:pt x="194071" y="380834"/>
                </a:lnTo>
                <a:lnTo>
                  <a:pt x="38099" y="380999"/>
                </a:lnTo>
                <a:lnTo>
                  <a:pt x="24060" y="378326"/>
                </a:lnTo>
                <a:lnTo>
                  <a:pt x="12371" y="370993"/>
                </a:lnTo>
                <a:lnTo>
                  <a:pt x="4063" y="360030"/>
                </a:lnTo>
                <a:lnTo>
                  <a:pt x="165" y="346467"/>
                </a:lnTo>
                <a:lnTo>
                  <a:pt x="0" y="3809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78737" y="2742185"/>
            <a:ext cx="2895600" cy="1016000"/>
          </a:xfrm>
          <a:custGeom>
            <a:avLst/>
            <a:gdLst/>
            <a:ahLst/>
            <a:cxnLst/>
            <a:rect l="l" t="t" r="r" b="b"/>
            <a:pathLst>
              <a:path w="2895600" h="1016000">
                <a:moveTo>
                  <a:pt x="0" y="1015663"/>
                </a:moveTo>
                <a:lnTo>
                  <a:pt x="2895599" y="1015663"/>
                </a:lnTo>
                <a:lnTo>
                  <a:pt x="2895599" y="0"/>
                </a:lnTo>
                <a:lnTo>
                  <a:pt x="0" y="0"/>
                </a:lnTo>
                <a:lnTo>
                  <a:pt x="0" y="1015663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78737" y="2742185"/>
            <a:ext cx="2895600" cy="1016000"/>
          </a:xfrm>
          <a:custGeom>
            <a:avLst/>
            <a:gdLst/>
            <a:ahLst/>
            <a:cxnLst/>
            <a:rect l="l" t="t" r="r" b="b"/>
            <a:pathLst>
              <a:path w="2895600" h="1016000">
                <a:moveTo>
                  <a:pt x="0" y="1015663"/>
                </a:moveTo>
                <a:lnTo>
                  <a:pt x="2895599" y="1015663"/>
                </a:lnTo>
                <a:lnTo>
                  <a:pt x="2895599" y="0"/>
                </a:lnTo>
                <a:lnTo>
                  <a:pt x="0" y="0"/>
                </a:lnTo>
                <a:lnTo>
                  <a:pt x="0" y="1015663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57485" y="2823380"/>
            <a:ext cx="2735580" cy="889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Click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righ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mo</a:t>
            </a:r>
            <a:r>
              <a:rPr sz="2000" spc="-10" dirty="0">
                <a:latin typeface="Arial"/>
                <a:cs typeface="Arial"/>
              </a:rPr>
              <a:t>st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“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ick”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jump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base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pair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resolu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44790" y="1802831"/>
            <a:ext cx="394853" cy="1005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26537" y="2017562"/>
            <a:ext cx="109220" cy="725170"/>
          </a:xfrm>
          <a:custGeom>
            <a:avLst/>
            <a:gdLst/>
            <a:ahLst/>
            <a:cxnLst/>
            <a:rect l="l" t="t" r="r" b="b"/>
            <a:pathLst>
              <a:path w="109220" h="725169">
                <a:moveTo>
                  <a:pt x="0" y="724631"/>
                </a:moveTo>
                <a:lnTo>
                  <a:pt x="108691" y="0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33296" y="1980194"/>
            <a:ext cx="170180" cy="179705"/>
          </a:xfrm>
          <a:custGeom>
            <a:avLst/>
            <a:gdLst/>
            <a:ahLst/>
            <a:cxnLst/>
            <a:rect l="l" t="t" r="r" b="b"/>
            <a:pathLst>
              <a:path w="170179" h="179705">
                <a:moveTo>
                  <a:pt x="137340" y="74767"/>
                </a:moveTo>
                <a:lnTo>
                  <a:pt x="96324" y="74767"/>
                </a:lnTo>
                <a:lnTo>
                  <a:pt x="133235" y="167365"/>
                </a:lnTo>
                <a:lnTo>
                  <a:pt x="141088" y="176636"/>
                </a:lnTo>
                <a:lnTo>
                  <a:pt x="152712" y="179281"/>
                </a:lnTo>
                <a:lnTo>
                  <a:pt x="157985" y="178003"/>
                </a:lnTo>
                <a:lnTo>
                  <a:pt x="167242" y="170137"/>
                </a:lnTo>
                <a:lnTo>
                  <a:pt x="169898" y="158523"/>
                </a:lnTo>
                <a:lnTo>
                  <a:pt x="168622" y="153253"/>
                </a:lnTo>
                <a:lnTo>
                  <a:pt x="137340" y="74767"/>
                </a:lnTo>
                <a:close/>
              </a:path>
              <a:path w="170179" h="179705">
                <a:moveTo>
                  <a:pt x="107540" y="0"/>
                </a:moveTo>
                <a:lnTo>
                  <a:pt x="4183" y="128595"/>
                </a:lnTo>
                <a:lnTo>
                  <a:pt x="0" y="139856"/>
                </a:lnTo>
                <a:lnTo>
                  <a:pt x="3245" y="151166"/>
                </a:lnTo>
                <a:lnTo>
                  <a:pt x="7109" y="155356"/>
                </a:lnTo>
                <a:lnTo>
                  <a:pt x="18365" y="159563"/>
                </a:lnTo>
                <a:lnTo>
                  <a:pt x="29681" y="156343"/>
                </a:lnTo>
                <a:lnTo>
                  <a:pt x="33901" y="152460"/>
                </a:lnTo>
                <a:lnTo>
                  <a:pt x="96324" y="74767"/>
                </a:lnTo>
                <a:lnTo>
                  <a:pt x="137340" y="74767"/>
                </a:lnTo>
                <a:lnTo>
                  <a:pt x="10754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spc="-30" dirty="0"/>
              <a:t>Lo</a:t>
            </a:r>
            <a:r>
              <a:rPr dirty="0"/>
              <a:t>a</a:t>
            </a:r>
            <a:r>
              <a:rPr spc="-25" dirty="0"/>
              <a:t>d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30" dirty="0"/>
              <a:t>d</a:t>
            </a:r>
            <a:r>
              <a:rPr dirty="0"/>
              <a:t>ata</a:t>
            </a:r>
          </a:p>
        </p:txBody>
      </p:sp>
      <p:sp>
        <p:nvSpPr>
          <p:cNvPr id="3" name="object 3"/>
          <p:cNvSpPr/>
          <p:nvPr/>
        </p:nvSpPr>
        <p:spPr>
          <a:xfrm>
            <a:off x="2059143" y="1370575"/>
            <a:ext cx="7150668" cy="5750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96303" y="3768797"/>
            <a:ext cx="511231" cy="4322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63078" y="3809018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0" y="152375"/>
                </a:moveTo>
                <a:lnTo>
                  <a:pt x="5992" y="114300"/>
                </a:lnTo>
                <a:lnTo>
                  <a:pt x="22972" y="79756"/>
                </a:lnTo>
                <a:lnTo>
                  <a:pt x="49446" y="49938"/>
                </a:lnTo>
                <a:lnTo>
                  <a:pt x="83919" y="26038"/>
                </a:lnTo>
                <a:lnTo>
                  <a:pt x="124896" y="9252"/>
                </a:lnTo>
                <a:lnTo>
                  <a:pt x="170883" y="773"/>
                </a:lnTo>
                <a:lnTo>
                  <a:pt x="187067" y="0"/>
                </a:lnTo>
                <a:lnTo>
                  <a:pt x="203655" y="531"/>
                </a:lnTo>
                <a:lnTo>
                  <a:pt x="250681" y="8211"/>
                </a:lnTo>
                <a:lnTo>
                  <a:pt x="292538" y="24118"/>
                </a:lnTo>
                <a:lnTo>
                  <a:pt x="327855" y="47097"/>
                </a:lnTo>
                <a:lnTo>
                  <a:pt x="355263" y="75991"/>
                </a:lnTo>
                <a:lnTo>
                  <a:pt x="373394" y="109647"/>
                </a:lnTo>
                <a:lnTo>
                  <a:pt x="380879" y="146906"/>
                </a:lnTo>
                <a:lnTo>
                  <a:pt x="380232" y="160528"/>
                </a:lnTo>
                <a:lnTo>
                  <a:pt x="370726" y="198985"/>
                </a:lnTo>
                <a:lnTo>
                  <a:pt x="350988" y="233035"/>
                </a:lnTo>
                <a:lnTo>
                  <a:pt x="322451" y="261652"/>
                </a:lnTo>
                <a:lnTo>
                  <a:pt x="286548" y="283810"/>
                </a:lnTo>
                <a:lnTo>
                  <a:pt x="244711" y="298484"/>
                </a:lnTo>
                <a:lnTo>
                  <a:pt x="198374" y="304647"/>
                </a:lnTo>
                <a:lnTo>
                  <a:pt x="181380" y="304145"/>
                </a:lnTo>
                <a:lnTo>
                  <a:pt x="133423" y="296711"/>
                </a:lnTo>
                <a:lnTo>
                  <a:pt x="90955" y="281247"/>
                </a:lnTo>
                <a:lnTo>
                  <a:pt x="55192" y="258866"/>
                </a:lnTo>
                <a:lnTo>
                  <a:pt x="27354" y="230678"/>
                </a:lnTo>
                <a:lnTo>
                  <a:pt x="4668" y="185982"/>
                </a:lnTo>
                <a:lnTo>
                  <a:pt x="0" y="152375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40992" y="3980767"/>
            <a:ext cx="1608511" cy="4613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30460" y="4189994"/>
            <a:ext cx="1315085" cy="0"/>
          </a:xfrm>
          <a:custGeom>
            <a:avLst/>
            <a:gdLst/>
            <a:ahLst/>
            <a:cxnLst/>
            <a:rect l="l" t="t" r="r" b="b"/>
            <a:pathLst>
              <a:path w="1315085">
                <a:moveTo>
                  <a:pt x="1314876" y="0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3737" y="4061952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33747" y="0"/>
                </a:moveTo>
                <a:lnTo>
                  <a:pt x="221882" y="145"/>
                </a:lnTo>
                <a:lnTo>
                  <a:pt x="0" y="128042"/>
                </a:lnTo>
                <a:lnTo>
                  <a:pt x="213756" y="252735"/>
                </a:lnTo>
                <a:lnTo>
                  <a:pt x="225382" y="256501"/>
                </a:lnTo>
                <a:lnTo>
                  <a:pt x="237110" y="255196"/>
                </a:lnTo>
                <a:lnTo>
                  <a:pt x="247362" y="249233"/>
                </a:lnTo>
                <a:lnTo>
                  <a:pt x="252862" y="242433"/>
                </a:lnTo>
                <a:lnTo>
                  <a:pt x="256615" y="230810"/>
                </a:lnTo>
                <a:lnTo>
                  <a:pt x="255302" y="219078"/>
                </a:lnTo>
                <a:lnTo>
                  <a:pt x="249326" y="208823"/>
                </a:lnTo>
                <a:lnTo>
                  <a:pt x="113446" y="128042"/>
                </a:lnTo>
                <a:lnTo>
                  <a:pt x="242559" y="52695"/>
                </a:lnTo>
                <a:lnTo>
                  <a:pt x="251569" y="44425"/>
                </a:lnTo>
                <a:lnTo>
                  <a:pt x="256199" y="33565"/>
                </a:lnTo>
                <a:lnTo>
                  <a:pt x="256046" y="21699"/>
                </a:lnTo>
                <a:lnTo>
                  <a:pt x="252862" y="13620"/>
                </a:lnTo>
                <a:lnTo>
                  <a:pt x="244600" y="4630"/>
                </a:lnTo>
                <a:lnTo>
                  <a:pt x="233747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68537" y="2818372"/>
            <a:ext cx="2362200" cy="83121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Open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endParaRPr sz="2400">
              <a:latin typeface="Arial"/>
              <a:cs typeface="Arial"/>
            </a:endParaRPr>
          </a:p>
          <a:p>
            <a:pPr marL="86360">
              <a:lnSpc>
                <a:spcPts val="2840"/>
              </a:lnSpc>
            </a:pPr>
            <a:r>
              <a:rPr sz="2400" b="1" spc="-195" dirty="0">
                <a:latin typeface="Arial"/>
                <a:cs typeface="Arial"/>
              </a:rPr>
              <a:t>T</a:t>
            </a:r>
            <a:r>
              <a:rPr sz="2400" b="1" spc="-20" dirty="0">
                <a:latin typeface="Arial"/>
                <a:cs typeface="Arial"/>
              </a:rPr>
              <a:t>u</a:t>
            </a:r>
            <a:r>
              <a:rPr sz="2400" b="1" spc="-10" dirty="0">
                <a:latin typeface="Arial"/>
                <a:cs typeface="Arial"/>
              </a:rPr>
              <a:t>t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r</a:t>
            </a:r>
            <a:r>
              <a:rPr sz="2400" b="1" spc="-10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0" dirty="0">
                <a:latin typeface="Arial"/>
                <a:cs typeface="Arial"/>
              </a:rPr>
              <a:t>l</a:t>
            </a:r>
            <a:r>
              <a:rPr sz="2400" b="1" dirty="0">
                <a:latin typeface="Arial"/>
                <a:cs typeface="Arial"/>
              </a:rPr>
              <a:t>s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menu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21537" y="3732772"/>
            <a:ext cx="3048000" cy="83121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endParaRPr sz="2400">
              <a:latin typeface="Arial"/>
              <a:cs typeface="Arial"/>
            </a:endParaRPr>
          </a:p>
          <a:p>
            <a:pPr marL="86360">
              <a:lnSpc>
                <a:spcPts val="2840"/>
              </a:lnSpc>
            </a:pPr>
            <a:r>
              <a:rPr sz="2400" b="1" dirty="0">
                <a:latin typeface="Arial"/>
                <a:cs typeface="Arial"/>
              </a:rPr>
              <a:t>U</a:t>
            </a:r>
            <a:r>
              <a:rPr sz="2400" b="1" spc="-10" dirty="0">
                <a:latin typeface="Arial"/>
                <a:cs typeface="Arial"/>
              </a:rPr>
              <a:t>I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Bas</a:t>
            </a:r>
            <a:r>
              <a:rPr sz="2400" b="1" spc="-10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cs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(E</a:t>
            </a:r>
            <a:r>
              <a:rPr sz="2400" b="1" spc="-20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-20" dirty="0">
                <a:latin typeface="Arial"/>
                <a:cs typeface="Arial"/>
              </a:rPr>
              <a:t>od</a:t>
            </a:r>
            <a:r>
              <a:rPr sz="2400" b="1" dirty="0">
                <a:latin typeface="Arial"/>
                <a:cs typeface="Arial"/>
              </a:rPr>
              <a:t>e)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15402" y="3752167"/>
            <a:ext cx="1226128" cy="4613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20937" y="39613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891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54932" y="3833350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5" y="0"/>
                </a:moveTo>
                <a:lnTo>
                  <a:pt x="12029" y="4629"/>
                </a:lnTo>
                <a:lnTo>
                  <a:pt x="3763" y="13621"/>
                </a:lnTo>
                <a:lnTo>
                  <a:pt x="566" y="21718"/>
                </a:lnTo>
                <a:lnTo>
                  <a:pt x="419" y="33577"/>
                </a:lnTo>
                <a:lnTo>
                  <a:pt x="5053" y="44431"/>
                </a:lnTo>
                <a:lnTo>
                  <a:pt x="14050" y="52696"/>
                </a:lnTo>
                <a:lnTo>
                  <a:pt x="143185" y="128043"/>
                </a:lnTo>
                <a:lnTo>
                  <a:pt x="7280" y="208837"/>
                </a:lnTo>
                <a:lnTo>
                  <a:pt x="1311" y="219090"/>
                </a:lnTo>
                <a:lnTo>
                  <a:pt x="0" y="230817"/>
                </a:lnTo>
                <a:lnTo>
                  <a:pt x="3763" y="242434"/>
                </a:lnTo>
                <a:lnTo>
                  <a:pt x="9255" y="249227"/>
                </a:lnTo>
                <a:lnTo>
                  <a:pt x="19508" y="255195"/>
                </a:lnTo>
                <a:lnTo>
                  <a:pt x="31234" y="256502"/>
                </a:lnTo>
                <a:lnTo>
                  <a:pt x="42851" y="252737"/>
                </a:lnTo>
                <a:lnTo>
                  <a:pt x="256604" y="128043"/>
                </a:lnTo>
                <a:lnTo>
                  <a:pt x="34747" y="149"/>
                </a:lnTo>
                <a:lnTo>
                  <a:pt x="22885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8737" y="3885181"/>
            <a:ext cx="152400" cy="184150"/>
          </a:xfrm>
          <a:custGeom>
            <a:avLst/>
            <a:gdLst/>
            <a:ahLst/>
            <a:cxnLst/>
            <a:rect l="l" t="t" r="r" b="b"/>
            <a:pathLst>
              <a:path w="152400" h="184150">
                <a:moveTo>
                  <a:pt x="0" y="184142"/>
                </a:moveTo>
                <a:lnTo>
                  <a:pt x="152399" y="184142"/>
                </a:lnTo>
                <a:lnTo>
                  <a:pt x="152399" y="0"/>
                </a:lnTo>
                <a:lnTo>
                  <a:pt x="0" y="0"/>
                </a:lnTo>
                <a:lnTo>
                  <a:pt x="0" y="18414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Loading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spc="-25" dirty="0"/>
              <a:t>genome</a:t>
            </a:r>
          </a:p>
        </p:txBody>
      </p:sp>
      <p:sp>
        <p:nvSpPr>
          <p:cNvPr id="3" name="object 3"/>
          <p:cNvSpPr/>
          <p:nvPr/>
        </p:nvSpPr>
        <p:spPr>
          <a:xfrm>
            <a:off x="1144743" y="1187720"/>
            <a:ext cx="7562843" cy="5937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40137" y="5866388"/>
            <a:ext cx="5867400" cy="381000"/>
          </a:xfrm>
          <a:custGeom>
            <a:avLst/>
            <a:gdLst/>
            <a:ahLst/>
            <a:cxnLst/>
            <a:rect l="l" t="t" r="r" b="b"/>
            <a:pathLst>
              <a:path w="5867400" h="381000">
                <a:moveTo>
                  <a:pt x="0" y="63495"/>
                </a:moveTo>
                <a:lnTo>
                  <a:pt x="13688" y="24113"/>
                </a:lnTo>
                <a:lnTo>
                  <a:pt x="48099" y="1881"/>
                </a:lnTo>
                <a:lnTo>
                  <a:pt x="5803910" y="0"/>
                </a:lnTo>
                <a:lnTo>
                  <a:pt x="5818324" y="1644"/>
                </a:lnTo>
                <a:lnTo>
                  <a:pt x="5853099" y="23353"/>
                </a:lnTo>
                <a:lnTo>
                  <a:pt x="5867391" y="62452"/>
                </a:lnTo>
                <a:lnTo>
                  <a:pt x="5867399" y="317491"/>
                </a:lnTo>
                <a:lnTo>
                  <a:pt x="5865755" y="331913"/>
                </a:lnTo>
                <a:lnTo>
                  <a:pt x="5844049" y="366696"/>
                </a:lnTo>
                <a:lnTo>
                  <a:pt x="5804963" y="380991"/>
                </a:lnTo>
                <a:lnTo>
                  <a:pt x="63508" y="380999"/>
                </a:lnTo>
                <a:lnTo>
                  <a:pt x="49088" y="379356"/>
                </a:lnTo>
                <a:lnTo>
                  <a:pt x="14308" y="357654"/>
                </a:lnTo>
                <a:lnTo>
                  <a:pt x="8" y="318560"/>
                </a:lnTo>
                <a:lnTo>
                  <a:pt x="0" y="63495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40537" y="4342388"/>
            <a:ext cx="2057400" cy="708025"/>
          </a:xfrm>
          <a:custGeom>
            <a:avLst/>
            <a:gdLst/>
            <a:ahLst/>
            <a:cxnLst/>
            <a:rect l="l" t="t" r="r" b="b"/>
            <a:pathLst>
              <a:path w="2057400" h="708025">
                <a:moveTo>
                  <a:pt x="0" y="707885"/>
                </a:moveTo>
                <a:lnTo>
                  <a:pt x="2057399" y="707885"/>
                </a:lnTo>
                <a:lnTo>
                  <a:pt x="2057399" y="0"/>
                </a:lnTo>
                <a:lnTo>
                  <a:pt x="0" y="0"/>
                </a:lnTo>
                <a:lnTo>
                  <a:pt x="0" y="707885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40537" y="4342388"/>
            <a:ext cx="2057400" cy="708025"/>
          </a:xfrm>
          <a:custGeom>
            <a:avLst/>
            <a:gdLst/>
            <a:ahLst/>
            <a:cxnLst/>
            <a:rect l="l" t="t" r="r" b="b"/>
            <a:pathLst>
              <a:path w="2057400" h="708025">
                <a:moveTo>
                  <a:pt x="0" y="707885"/>
                </a:moveTo>
                <a:lnTo>
                  <a:pt x="2057399" y="707885"/>
                </a:lnTo>
                <a:lnTo>
                  <a:pt x="2057399" y="0"/>
                </a:lnTo>
                <a:lnTo>
                  <a:pt x="0" y="0"/>
                </a:lnTo>
                <a:lnTo>
                  <a:pt x="0" y="707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719284" y="4423581"/>
            <a:ext cx="188912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Con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irm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ha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see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sequence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81819" y="4658267"/>
            <a:ext cx="1022463" cy="14256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99172" y="4696328"/>
            <a:ext cx="741680" cy="1138555"/>
          </a:xfrm>
          <a:custGeom>
            <a:avLst/>
            <a:gdLst/>
            <a:ahLst/>
            <a:cxnLst/>
            <a:rect l="l" t="t" r="r" b="b"/>
            <a:pathLst>
              <a:path w="741679" h="1138554">
                <a:moveTo>
                  <a:pt x="741365" y="0"/>
                </a:moveTo>
                <a:lnTo>
                  <a:pt x="0" y="1138376"/>
                </a:lnTo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78537" y="5683508"/>
            <a:ext cx="158115" cy="182880"/>
          </a:xfrm>
          <a:custGeom>
            <a:avLst/>
            <a:gdLst/>
            <a:ahLst/>
            <a:cxnLst/>
            <a:rect l="l" t="t" r="r" b="b"/>
            <a:pathLst>
              <a:path w="158114" h="182879">
                <a:moveTo>
                  <a:pt x="28072" y="0"/>
                </a:moveTo>
                <a:lnTo>
                  <a:pt x="15256" y="4144"/>
                </a:lnTo>
                <a:lnTo>
                  <a:pt x="8396" y="15587"/>
                </a:lnTo>
                <a:lnTo>
                  <a:pt x="8107" y="18095"/>
                </a:lnTo>
                <a:lnTo>
                  <a:pt x="0" y="182879"/>
                </a:lnTo>
                <a:lnTo>
                  <a:pt x="126145" y="119515"/>
                </a:lnTo>
                <a:lnTo>
                  <a:pt x="41269" y="119515"/>
                </a:lnTo>
                <a:lnTo>
                  <a:pt x="46177" y="19967"/>
                </a:lnTo>
                <a:lnTo>
                  <a:pt x="42037" y="7148"/>
                </a:lnTo>
                <a:lnTo>
                  <a:pt x="30598" y="293"/>
                </a:lnTo>
                <a:lnTo>
                  <a:pt x="28072" y="0"/>
                </a:lnTo>
                <a:close/>
              </a:path>
              <a:path w="158114" h="182879">
                <a:moveTo>
                  <a:pt x="135746" y="73007"/>
                </a:moveTo>
                <a:lnTo>
                  <a:pt x="130332" y="74782"/>
                </a:lnTo>
                <a:lnTo>
                  <a:pt x="41269" y="119515"/>
                </a:lnTo>
                <a:lnTo>
                  <a:pt x="126145" y="119515"/>
                </a:lnTo>
                <a:lnTo>
                  <a:pt x="147431" y="108822"/>
                </a:lnTo>
                <a:lnTo>
                  <a:pt x="155931" y="100317"/>
                </a:lnTo>
                <a:lnTo>
                  <a:pt x="157680" y="88671"/>
                </a:lnTo>
                <a:lnTo>
                  <a:pt x="155905" y="83246"/>
                </a:lnTo>
                <a:lnTo>
                  <a:pt x="147390" y="74759"/>
                </a:lnTo>
                <a:lnTo>
                  <a:pt x="135746" y="73007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Ack</a:t>
            </a:r>
            <a:r>
              <a:rPr spc="-30" dirty="0"/>
              <a:t>no</a:t>
            </a:r>
            <a:r>
              <a:rPr spc="-20" dirty="0"/>
              <a:t>wl</a:t>
            </a:r>
            <a:r>
              <a:rPr dirty="0"/>
              <a:t>e</a:t>
            </a:r>
            <a:r>
              <a:rPr spc="-30" dirty="0"/>
              <a:t>dg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2479" y="1766216"/>
            <a:ext cx="7672070" cy="4625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latin typeface="Arial"/>
                <a:cs typeface="Arial"/>
              </a:rPr>
              <a:t>IGV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95" dirty="0">
                <a:latin typeface="Arial"/>
                <a:cs typeface="Arial"/>
              </a:rPr>
              <a:t>T</a:t>
            </a:r>
            <a:r>
              <a:rPr sz="2400" b="1" dirty="0">
                <a:latin typeface="Arial"/>
                <a:cs typeface="Arial"/>
              </a:rPr>
              <a:t>eam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2000" dirty="0">
                <a:latin typeface="Arial"/>
                <a:cs typeface="Arial"/>
              </a:rPr>
              <a:t>Jim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Robinson</a:t>
            </a:r>
            <a:r>
              <a:rPr sz="2000" spc="-10" dirty="0">
                <a:latin typeface="Arial"/>
                <a:cs typeface="Arial"/>
              </a:rPr>
              <a:t>,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Jacob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Sil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err</a:t>
            </a:r>
            <a:r>
              <a:rPr sz="2000" spc="-5" dirty="0">
                <a:latin typeface="Arial"/>
                <a:cs typeface="Arial"/>
              </a:rPr>
              <a:t>a</a:t>
            </a:r>
            <a:r>
              <a:rPr sz="2000" spc="-10" dirty="0">
                <a:latin typeface="Arial"/>
                <a:cs typeface="Arial"/>
              </a:rPr>
              <a:t>,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Helg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horvaldsdó</a:t>
            </a:r>
            <a:r>
              <a:rPr sz="2000" spc="-15" dirty="0">
                <a:latin typeface="Arial"/>
                <a:cs typeface="Arial"/>
              </a:rPr>
              <a:t>tt</a:t>
            </a:r>
            <a:r>
              <a:rPr sz="2000" dirty="0">
                <a:latin typeface="Arial"/>
                <a:cs typeface="Arial"/>
              </a:rPr>
              <a:t>i</a:t>
            </a:r>
            <a:r>
              <a:rPr sz="2000" spc="-114" dirty="0">
                <a:latin typeface="Arial"/>
                <a:cs typeface="Arial"/>
              </a:rPr>
              <a:t>r</a:t>
            </a:r>
            <a:r>
              <a:rPr sz="2000" spc="-10" dirty="0">
                <a:latin typeface="Arial"/>
                <a:cs typeface="Arial"/>
              </a:rPr>
              <a:t>,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Jill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Mesirov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(PI</a:t>
            </a:r>
            <a:r>
              <a:rPr sz="2000" dirty="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400" b="1" spc="-15" dirty="0">
                <a:latin typeface="Arial"/>
                <a:cs typeface="Arial"/>
              </a:rPr>
              <a:t>Funding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2000" spc="-15" dirty="0">
                <a:latin typeface="Arial"/>
                <a:cs typeface="Arial"/>
              </a:rPr>
              <a:t>IGV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developmen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has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been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made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possible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wi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unding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ro</a:t>
            </a:r>
            <a:r>
              <a:rPr sz="2000" spc="-15" dirty="0">
                <a:latin typeface="Arial"/>
                <a:cs typeface="Arial"/>
              </a:rPr>
              <a:t>m:</a:t>
            </a:r>
            <a:endParaRPr sz="2000">
              <a:latin typeface="Arial"/>
              <a:cs typeface="Arial"/>
            </a:endParaRPr>
          </a:p>
          <a:p>
            <a:pPr marL="342900" indent="-215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1155" algn="l"/>
              </a:tabLst>
            </a:pPr>
            <a:r>
              <a:rPr sz="2000" dirty="0">
                <a:latin typeface="Arial"/>
                <a:cs typeface="Arial"/>
              </a:rPr>
              <a:t>Na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ional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Cancer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n</a:t>
            </a:r>
            <a:r>
              <a:rPr sz="2000" spc="-10" dirty="0">
                <a:latin typeface="Arial"/>
                <a:cs typeface="Arial"/>
              </a:rPr>
              <a:t>st</a:t>
            </a:r>
            <a:r>
              <a:rPr sz="2000" dirty="0">
                <a:latin typeface="Arial"/>
                <a:cs typeface="Arial"/>
              </a:rPr>
              <a:t>i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u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(NC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)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h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tt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p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://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cance</a:t>
            </a:r>
            <a:r>
              <a:rPr sz="2000" u="heavy" spc="-114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r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.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go</a:t>
            </a:r>
            <a:r>
              <a:rPr sz="2000" u="heavy" spc="-10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v/</a:t>
            </a:r>
            <a:endParaRPr sz="2000">
              <a:latin typeface="Arial"/>
              <a:cs typeface="Arial"/>
            </a:endParaRPr>
          </a:p>
          <a:p>
            <a:pPr marL="350520" indent="-2235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1155" algn="l"/>
              </a:tabLst>
            </a:pPr>
            <a:r>
              <a:rPr sz="2000" spc="-10" dirty="0">
                <a:latin typeface="Arial"/>
                <a:cs typeface="Arial"/>
              </a:rPr>
              <a:t>Starr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Cancer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Conso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ium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h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tt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p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://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ww</a:t>
            </a:r>
            <a:r>
              <a:rPr sz="2000" u="heavy" spc="-114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w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.</a:t>
            </a:r>
            <a:r>
              <a:rPr sz="2000" u="heavy" spc="-10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st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arrcance</a:t>
            </a:r>
            <a:r>
              <a:rPr sz="2000" u="heavy" spc="-114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r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.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org</a:t>
            </a:r>
            <a:r>
              <a:rPr sz="2000" u="heavy" spc="-10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/</a:t>
            </a:r>
            <a:endParaRPr sz="2000">
              <a:latin typeface="Arial"/>
              <a:cs typeface="Arial"/>
            </a:endParaRPr>
          </a:p>
          <a:p>
            <a:pPr marL="342900" marR="339090" indent="-215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1155" algn="l"/>
              </a:tabLst>
            </a:pPr>
            <a:r>
              <a:rPr sz="2000" dirty="0">
                <a:latin typeface="Arial"/>
                <a:cs typeface="Arial"/>
              </a:rPr>
              <a:t>Na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ional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n</a:t>
            </a:r>
            <a:r>
              <a:rPr sz="2000" spc="-10" dirty="0">
                <a:latin typeface="Arial"/>
                <a:cs typeface="Arial"/>
              </a:rPr>
              <a:t>st</a:t>
            </a:r>
            <a:r>
              <a:rPr sz="2000" dirty="0">
                <a:latin typeface="Arial"/>
                <a:cs typeface="Arial"/>
              </a:rPr>
              <a:t>i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u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f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"/>
                <a:cs typeface="Arial"/>
              </a:rPr>
              <a:t>G</a:t>
            </a:r>
            <a:r>
              <a:rPr sz="2000" dirty="0">
                <a:latin typeface="Arial"/>
                <a:cs typeface="Arial"/>
              </a:rPr>
              <a:t>eneral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Medical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Sciences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(N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spc="-20" dirty="0">
                <a:latin typeface="Arial"/>
                <a:cs typeface="Arial"/>
              </a:rPr>
              <a:t>G</a:t>
            </a:r>
            <a:r>
              <a:rPr sz="2000" dirty="0">
                <a:latin typeface="Arial"/>
                <a:cs typeface="Arial"/>
              </a:rPr>
              <a:t>MS)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f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Na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ional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n</a:t>
            </a:r>
            <a:r>
              <a:rPr sz="2000" spc="-10" dirty="0">
                <a:latin typeface="Arial"/>
                <a:cs typeface="Arial"/>
              </a:rPr>
              <a:t>st</a:t>
            </a:r>
            <a:r>
              <a:rPr sz="2000" dirty="0">
                <a:latin typeface="Arial"/>
                <a:cs typeface="Arial"/>
              </a:rPr>
              <a:t>i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u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f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Heal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5"/>
              </a:rPr>
              <a:t>h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5"/>
              </a:rPr>
              <a:t>tt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5"/>
              </a:rPr>
              <a:t>p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5"/>
              </a:rPr>
              <a:t>://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5"/>
              </a:rPr>
              <a:t>ww</a:t>
            </a:r>
            <a:r>
              <a:rPr sz="2000" u="heavy" spc="-114" dirty="0">
                <a:solidFill>
                  <a:srgbClr val="009999"/>
                </a:solidFill>
                <a:latin typeface="Arial"/>
                <a:cs typeface="Arial"/>
                <a:hlinkClick r:id="rId5"/>
              </a:rPr>
              <a:t>w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5"/>
              </a:rPr>
              <a:t>.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5"/>
              </a:rPr>
              <a:t>nig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5"/>
              </a:rPr>
              <a:t>ms.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5"/>
              </a:rPr>
              <a:t>nih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5"/>
              </a:rPr>
              <a:t>.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5"/>
              </a:rPr>
              <a:t>go</a:t>
            </a:r>
            <a:r>
              <a:rPr sz="2000" u="heavy" spc="-10" dirty="0">
                <a:solidFill>
                  <a:srgbClr val="009999"/>
                </a:solidFill>
                <a:latin typeface="Arial"/>
                <a:cs typeface="Arial"/>
                <a:hlinkClick r:id="rId5"/>
              </a:rPr>
              <a:t>v/</a:t>
            </a:r>
            <a:endParaRPr sz="2000">
              <a:latin typeface="Arial"/>
              <a:cs typeface="Arial"/>
            </a:endParaRPr>
          </a:p>
          <a:p>
            <a:pPr marL="342900" marR="289560" indent="-215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1155" algn="l"/>
              </a:tabLst>
            </a:pPr>
            <a:r>
              <a:rPr sz="2000" spc="-15" dirty="0">
                <a:latin typeface="Arial"/>
                <a:cs typeface="Arial"/>
              </a:rPr>
              <a:t>IGV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pa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icipa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"/>
                <a:cs typeface="Arial"/>
              </a:rPr>
              <a:t>G</a:t>
            </a:r>
            <a:r>
              <a:rPr sz="2000" dirty="0">
                <a:latin typeface="Arial"/>
                <a:cs typeface="Arial"/>
              </a:rPr>
              <a:t>enomeSpace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6"/>
              </a:rPr>
              <a:t>h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6"/>
              </a:rPr>
              <a:t>tt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6"/>
              </a:rPr>
              <a:t>p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6"/>
              </a:rPr>
              <a:t>://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6"/>
              </a:rPr>
              <a:t>genomespace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6"/>
              </a:rPr>
              <a:t>.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6"/>
              </a:rPr>
              <a:t>org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6"/>
              </a:rPr>
              <a:t>/</a:t>
            </a:r>
            <a:r>
              <a:rPr sz="2000" spc="-10" dirty="0">
                <a:latin typeface="Arial"/>
                <a:cs typeface="Arial"/>
                <a:hlinkClick r:id="rId6"/>
              </a:rPr>
              <a:t>,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which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unded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by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Na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ional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Human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"/>
                <a:cs typeface="Arial"/>
              </a:rPr>
              <a:t>G</a:t>
            </a:r>
            <a:r>
              <a:rPr sz="2000" dirty="0">
                <a:latin typeface="Arial"/>
                <a:cs typeface="Arial"/>
              </a:rPr>
              <a:t>enome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Research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n</a:t>
            </a:r>
            <a:r>
              <a:rPr sz="2000" spc="-10" dirty="0">
                <a:latin typeface="Arial"/>
                <a:cs typeface="Arial"/>
              </a:rPr>
              <a:t>st</a:t>
            </a:r>
            <a:r>
              <a:rPr sz="2000" dirty="0">
                <a:latin typeface="Arial"/>
                <a:cs typeface="Arial"/>
              </a:rPr>
              <a:t>i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u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(NH</a:t>
            </a:r>
            <a:r>
              <a:rPr sz="2000" spc="-20" dirty="0">
                <a:latin typeface="Arial"/>
                <a:cs typeface="Arial"/>
              </a:rPr>
              <a:t>G</a:t>
            </a:r>
            <a:r>
              <a:rPr sz="2000" dirty="0">
                <a:latin typeface="Arial"/>
                <a:cs typeface="Arial"/>
              </a:rPr>
              <a:t>R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)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7"/>
              </a:rPr>
              <a:t>h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7"/>
              </a:rPr>
              <a:t>tt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7"/>
              </a:rPr>
              <a:t>p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7"/>
              </a:rPr>
              <a:t>://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7"/>
              </a:rPr>
              <a:t>ww</a:t>
            </a:r>
            <a:r>
              <a:rPr sz="2000" u="heavy" spc="-114" dirty="0">
                <a:solidFill>
                  <a:srgbClr val="009999"/>
                </a:solidFill>
                <a:latin typeface="Arial"/>
                <a:cs typeface="Arial"/>
                <a:hlinkClick r:id="rId7"/>
              </a:rPr>
              <a:t>w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7"/>
              </a:rPr>
              <a:t>.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7"/>
              </a:rPr>
              <a:t>genome</a:t>
            </a:r>
            <a:r>
              <a:rPr sz="2000" u="heavy" spc="-15" dirty="0">
                <a:solidFill>
                  <a:srgbClr val="009999"/>
                </a:solidFill>
                <a:latin typeface="Arial"/>
                <a:cs typeface="Arial"/>
                <a:hlinkClick r:id="rId7"/>
              </a:rPr>
              <a:t>.</a:t>
            </a:r>
            <a:r>
              <a:rPr sz="2000" u="heavy" dirty="0">
                <a:solidFill>
                  <a:srgbClr val="009999"/>
                </a:solidFill>
                <a:latin typeface="Arial"/>
                <a:cs typeface="Arial"/>
                <a:hlinkClick r:id="rId7"/>
              </a:rPr>
              <a:t>go</a:t>
            </a:r>
            <a:r>
              <a:rPr sz="2000" u="heavy" spc="-10" dirty="0">
                <a:solidFill>
                  <a:srgbClr val="009999"/>
                </a:solidFill>
                <a:latin typeface="Arial"/>
                <a:cs typeface="Arial"/>
                <a:hlinkClick r:id="rId7"/>
              </a:rPr>
              <a:t>v/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37881" y="1179474"/>
            <a:ext cx="5854065" cy="524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5080" indent="-457200">
              <a:lnSpc>
                <a:spcPct val="149300"/>
              </a:lnSpc>
            </a:pPr>
            <a:r>
              <a:rPr sz="2400" b="1" spc="-20" dirty="0">
                <a:latin typeface="Arial"/>
                <a:cs typeface="Arial"/>
              </a:rPr>
              <a:t>Fo</a:t>
            </a:r>
            <a:r>
              <a:rPr sz="2400" b="1" dirty="0">
                <a:latin typeface="Arial"/>
                <a:cs typeface="Arial"/>
              </a:rPr>
              <a:t>r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Arial"/>
                <a:cs typeface="Arial"/>
              </a:rPr>
              <a:t>f</a:t>
            </a:r>
            <a:r>
              <a:rPr sz="2400" b="1" spc="-20" dirty="0">
                <a:latin typeface="Arial"/>
                <a:cs typeface="Arial"/>
              </a:rPr>
              <a:t>u</a:t>
            </a:r>
            <a:r>
              <a:rPr sz="2400" b="1" dirty="0">
                <a:latin typeface="Arial"/>
                <a:cs typeface="Arial"/>
              </a:rPr>
              <a:t>r</a:t>
            </a:r>
            <a:r>
              <a:rPr sz="2400" b="1" spc="-10" dirty="0">
                <a:latin typeface="Arial"/>
                <a:cs typeface="Arial"/>
              </a:rPr>
              <a:t>t</a:t>
            </a:r>
            <a:r>
              <a:rPr sz="2400" b="1" spc="-20" dirty="0">
                <a:latin typeface="Arial"/>
                <a:cs typeface="Arial"/>
              </a:rPr>
              <a:t>h</a:t>
            </a:r>
            <a:r>
              <a:rPr sz="2400" b="1" dirty="0">
                <a:latin typeface="Arial"/>
                <a:cs typeface="Arial"/>
              </a:rPr>
              <a:t>er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Arial"/>
                <a:cs typeface="Arial"/>
              </a:rPr>
              <a:t>i</a:t>
            </a:r>
            <a:r>
              <a:rPr sz="2400" b="1" spc="-20" dirty="0">
                <a:latin typeface="Arial"/>
                <a:cs typeface="Arial"/>
              </a:rPr>
              <a:t>n</a:t>
            </a:r>
            <a:r>
              <a:rPr sz="2400" b="1" spc="-10" dirty="0">
                <a:latin typeface="Arial"/>
                <a:cs typeface="Arial"/>
              </a:rPr>
              <a:t>f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rma</a:t>
            </a:r>
            <a:r>
              <a:rPr sz="2400" b="1" spc="-10" dirty="0">
                <a:latin typeface="Arial"/>
                <a:cs typeface="Arial"/>
              </a:rPr>
              <a:t>t</a:t>
            </a:r>
            <a:r>
              <a:rPr sz="2400" b="1" spc="-20" dirty="0">
                <a:latin typeface="Arial"/>
                <a:cs typeface="Arial"/>
              </a:rPr>
              <a:t>io</a:t>
            </a:r>
            <a:r>
              <a:rPr sz="2400" b="1" spc="-15" dirty="0">
                <a:latin typeface="Arial"/>
                <a:cs typeface="Arial"/>
              </a:rPr>
              <a:t>n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20" dirty="0">
                <a:latin typeface="Arial"/>
                <a:cs typeface="Arial"/>
              </a:rPr>
              <a:t>n</a:t>
            </a:r>
            <a:r>
              <a:rPr sz="2400" b="1" spc="-15" dirty="0">
                <a:latin typeface="Arial"/>
                <a:cs typeface="Arial"/>
              </a:rPr>
              <a:t>d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h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-10" dirty="0">
                <a:latin typeface="Arial"/>
                <a:cs typeface="Arial"/>
              </a:rPr>
              <a:t>l</a:t>
            </a:r>
            <a:r>
              <a:rPr sz="2400" b="1" spc="-20" dirty="0">
                <a:latin typeface="Arial"/>
                <a:cs typeface="Arial"/>
              </a:rPr>
              <a:t>p</a:t>
            </a:r>
            <a:r>
              <a:rPr sz="2400" b="1" dirty="0">
                <a:latin typeface="Arial"/>
                <a:cs typeface="Arial"/>
              </a:rPr>
              <a:t>: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  <a:hlinkClick r:id="rId3"/>
              </a:rPr>
              <a:t>http:/</a:t>
            </a:r>
            <a:r>
              <a:rPr sz="2400" spc="-15" dirty="0">
                <a:latin typeface="Arial"/>
                <a:cs typeface="Arial"/>
                <a:hlinkClick r:id="rId3"/>
              </a:rPr>
              <a:t>/</a:t>
            </a:r>
            <a:r>
              <a:rPr sz="2400" dirty="0">
                <a:latin typeface="Arial"/>
                <a:cs typeface="Arial"/>
                <a:hlinkClick r:id="rId3"/>
              </a:rPr>
              <a:t>www</a:t>
            </a:r>
            <a:r>
              <a:rPr sz="2400" spc="-10" dirty="0">
                <a:latin typeface="Arial"/>
                <a:cs typeface="Arial"/>
                <a:hlinkClick r:id="rId3"/>
              </a:rPr>
              <a:t>.</a:t>
            </a:r>
            <a:r>
              <a:rPr sz="2400" dirty="0">
                <a:latin typeface="Arial"/>
                <a:cs typeface="Arial"/>
                <a:hlinkClick r:id="rId3"/>
              </a:rPr>
              <a:t>broadin</a:t>
            </a:r>
            <a:r>
              <a:rPr sz="2400" spc="-10" dirty="0">
                <a:latin typeface="Arial"/>
                <a:cs typeface="Arial"/>
                <a:hlinkClick r:id="rId3"/>
              </a:rPr>
              <a:t>st</a:t>
            </a:r>
            <a:r>
              <a:rPr sz="2400" dirty="0">
                <a:latin typeface="Arial"/>
                <a:cs typeface="Arial"/>
                <a:hlinkClick r:id="rId3"/>
              </a:rPr>
              <a:t>i</a:t>
            </a:r>
            <a:r>
              <a:rPr sz="2400" spc="-10" dirty="0">
                <a:latin typeface="Arial"/>
                <a:cs typeface="Arial"/>
                <a:hlinkClick r:id="rId3"/>
              </a:rPr>
              <a:t>t</a:t>
            </a:r>
            <a:r>
              <a:rPr sz="2400" dirty="0">
                <a:latin typeface="Arial"/>
                <a:cs typeface="Arial"/>
                <a:hlinkClick r:id="rId3"/>
              </a:rPr>
              <a:t>u</a:t>
            </a:r>
            <a:r>
              <a:rPr sz="2400" spc="-10" dirty="0">
                <a:latin typeface="Arial"/>
                <a:cs typeface="Arial"/>
                <a:hlinkClick r:id="rId3"/>
              </a:rPr>
              <a:t>t</a:t>
            </a:r>
            <a:r>
              <a:rPr sz="2400" dirty="0">
                <a:latin typeface="Arial"/>
                <a:cs typeface="Arial"/>
                <a:hlinkClick r:id="rId3"/>
              </a:rPr>
              <a:t>e</a:t>
            </a:r>
            <a:r>
              <a:rPr sz="2400" spc="-10" dirty="0">
                <a:latin typeface="Arial"/>
                <a:cs typeface="Arial"/>
                <a:hlinkClick r:id="rId3"/>
              </a:rPr>
              <a:t>.</a:t>
            </a:r>
            <a:r>
              <a:rPr sz="2400" dirty="0">
                <a:latin typeface="Arial"/>
                <a:cs typeface="Arial"/>
                <a:hlinkClick r:id="rId3"/>
              </a:rPr>
              <a:t>org</a:t>
            </a:r>
            <a:r>
              <a:rPr sz="2400" spc="-10" dirty="0">
                <a:latin typeface="Arial"/>
                <a:cs typeface="Arial"/>
                <a:hlinkClick r:id="rId3"/>
              </a:rPr>
              <a:t>/</a:t>
            </a:r>
            <a:r>
              <a:rPr sz="2400" dirty="0">
                <a:latin typeface="Arial"/>
                <a:cs typeface="Arial"/>
                <a:hlinkClick r:id="rId3"/>
              </a:rPr>
              <a:t>igv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  <a:hlinkClick r:id="rId4"/>
              </a:rPr>
              <a:t>http:/</a:t>
            </a:r>
            <a:r>
              <a:rPr sz="2400" spc="-15" dirty="0">
                <a:latin typeface="Arial"/>
                <a:cs typeface="Arial"/>
                <a:hlinkClick r:id="rId4"/>
              </a:rPr>
              <a:t>/</a:t>
            </a:r>
            <a:r>
              <a:rPr sz="2400" dirty="0">
                <a:latin typeface="Arial"/>
                <a:cs typeface="Arial"/>
                <a:hlinkClick r:id="rId4"/>
              </a:rPr>
              <a:t>group</a:t>
            </a:r>
            <a:r>
              <a:rPr sz="2400" spc="-10" dirty="0">
                <a:latin typeface="Arial"/>
                <a:cs typeface="Arial"/>
                <a:hlinkClick r:id="rId4"/>
              </a:rPr>
              <a:t>s.</a:t>
            </a:r>
            <a:r>
              <a:rPr sz="2400" dirty="0">
                <a:latin typeface="Arial"/>
                <a:cs typeface="Arial"/>
                <a:hlinkClick r:id="rId4"/>
              </a:rPr>
              <a:t>google</a:t>
            </a:r>
            <a:r>
              <a:rPr sz="2400" spc="-10" dirty="0">
                <a:latin typeface="Arial"/>
                <a:cs typeface="Arial"/>
                <a:hlinkClick r:id="rId4"/>
              </a:rPr>
              <a:t>.</a:t>
            </a:r>
            <a:r>
              <a:rPr sz="2400" dirty="0">
                <a:latin typeface="Arial"/>
                <a:cs typeface="Arial"/>
                <a:hlinkClick r:id="rId4"/>
              </a:rPr>
              <a:t>co</a:t>
            </a:r>
            <a:r>
              <a:rPr sz="2400" spc="-20" dirty="0">
                <a:latin typeface="Arial"/>
                <a:cs typeface="Arial"/>
                <a:hlinkClick r:id="rId4"/>
              </a:rPr>
              <a:t>m</a:t>
            </a:r>
            <a:r>
              <a:rPr sz="2400" spc="-15" dirty="0">
                <a:latin typeface="Arial"/>
                <a:cs typeface="Arial"/>
                <a:hlinkClick r:id="rId4"/>
              </a:rPr>
              <a:t>/</a:t>
            </a:r>
            <a:r>
              <a:rPr sz="2400" dirty="0">
                <a:latin typeface="Arial"/>
                <a:cs typeface="Arial"/>
                <a:hlinkClick r:id="rId4"/>
              </a:rPr>
              <a:t>group</a:t>
            </a:r>
            <a:r>
              <a:rPr sz="2400" spc="-10" dirty="0">
                <a:latin typeface="Arial"/>
                <a:cs typeface="Arial"/>
                <a:hlinkClick r:id="rId4"/>
              </a:rPr>
              <a:t>/</a:t>
            </a:r>
            <a:r>
              <a:rPr sz="2400" dirty="0">
                <a:latin typeface="Arial"/>
                <a:cs typeface="Arial"/>
                <a:hlinkClick r:id="rId4"/>
              </a:rPr>
              <a:t>ig</a:t>
            </a:r>
            <a:r>
              <a:rPr sz="2400" spc="-5" dirty="0">
                <a:latin typeface="Arial"/>
                <a:cs typeface="Arial"/>
                <a:hlinkClick r:id="rId4"/>
              </a:rPr>
              <a:t>v</a:t>
            </a:r>
            <a:r>
              <a:rPr sz="2400" dirty="0">
                <a:latin typeface="Arial"/>
                <a:cs typeface="Arial"/>
                <a:hlinkClick r:id="rId4"/>
              </a:rPr>
              <a:t>-help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80"/>
              </a:spcBef>
            </a:pP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-10" dirty="0">
                <a:latin typeface="Arial"/>
                <a:cs typeface="Arial"/>
              </a:rPr>
              <a:t>ite:</a:t>
            </a:r>
            <a:endParaRPr sz="2400"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  <a:spcBef>
                <a:spcPts val="20"/>
              </a:spcBef>
            </a:pPr>
            <a:r>
              <a:rPr sz="2400" dirty="0">
                <a:latin typeface="Arial"/>
                <a:cs typeface="Arial"/>
              </a:rPr>
              <a:t>Robinson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5" dirty="0">
                <a:latin typeface="Arial"/>
                <a:cs typeface="Arial"/>
              </a:rPr>
              <a:t>l</a:t>
            </a:r>
            <a:r>
              <a:rPr sz="2400" i="1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  <a:spcBef>
                <a:spcPts val="20"/>
              </a:spcBef>
            </a:pPr>
            <a:r>
              <a:rPr sz="2400" i="1" spc="-10" dirty="0">
                <a:latin typeface="Arial"/>
                <a:cs typeface="Arial"/>
              </a:rPr>
              <a:t>Integrative</a:t>
            </a:r>
            <a:r>
              <a:rPr sz="2400" i="1" spc="65" dirty="0">
                <a:latin typeface="Times New Roman"/>
                <a:cs typeface="Times New Roman"/>
              </a:rPr>
              <a:t> </a:t>
            </a:r>
            <a:r>
              <a:rPr sz="2400" i="1" spc="-20" dirty="0">
                <a:latin typeface="Arial"/>
                <a:cs typeface="Arial"/>
              </a:rPr>
              <a:t>G</a:t>
            </a:r>
            <a:r>
              <a:rPr sz="2400" i="1" dirty="0">
                <a:latin typeface="Arial"/>
                <a:cs typeface="Arial"/>
              </a:rPr>
              <a:t>enomics</a:t>
            </a:r>
            <a:r>
              <a:rPr sz="2400" i="1" spc="65" dirty="0">
                <a:latin typeface="Times New Roman"/>
                <a:cs typeface="Times New Roman"/>
              </a:rPr>
              <a:t> </a:t>
            </a:r>
            <a:r>
              <a:rPr sz="2400" i="1" spc="-65" dirty="0">
                <a:latin typeface="Arial"/>
                <a:cs typeface="Arial"/>
              </a:rPr>
              <a:t>V</a:t>
            </a:r>
            <a:r>
              <a:rPr sz="2400" i="1" dirty="0">
                <a:latin typeface="Arial"/>
                <a:cs typeface="Arial"/>
              </a:rPr>
              <a:t>iewe</a:t>
            </a:r>
            <a:r>
              <a:rPr sz="2400" i="1" spc="-90" dirty="0">
                <a:latin typeface="Arial"/>
                <a:cs typeface="Arial"/>
              </a:rPr>
              <a:t>r</a:t>
            </a:r>
            <a:r>
              <a:rPr sz="2400" i="1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469265" indent="-12700">
              <a:lnSpc>
                <a:spcPct val="100000"/>
              </a:lnSpc>
              <a:spcBef>
                <a:spcPts val="20"/>
              </a:spcBef>
            </a:pPr>
            <a:r>
              <a:rPr sz="2400" dirty="0">
                <a:latin typeface="Arial"/>
                <a:cs typeface="Arial"/>
              </a:rPr>
              <a:t>Na</a:t>
            </a:r>
            <a:r>
              <a:rPr sz="2400" spc="-10" dirty="0">
                <a:latin typeface="Arial"/>
                <a:cs typeface="Arial"/>
              </a:rPr>
              <a:t>ture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Bio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echnology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29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24–26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(20</a:t>
            </a:r>
            <a:r>
              <a:rPr sz="2400" spc="-180" dirty="0">
                <a:latin typeface="Arial"/>
                <a:cs typeface="Arial"/>
              </a:rPr>
              <a:t>1</a:t>
            </a:r>
            <a:r>
              <a:rPr sz="2400" dirty="0">
                <a:latin typeface="Arial"/>
                <a:cs typeface="Arial"/>
              </a:rPr>
              <a:t>1</a:t>
            </a:r>
            <a:r>
              <a:rPr sz="2400" spc="-10" dirty="0">
                <a:latin typeface="Arial"/>
                <a:cs typeface="Arial"/>
              </a:rPr>
              <a:t>).</a:t>
            </a:r>
            <a:endParaRPr sz="2400">
              <a:latin typeface="Arial"/>
              <a:cs typeface="Arial"/>
            </a:endParaRPr>
          </a:p>
          <a:p>
            <a:pPr marL="457200" marR="27940" indent="12700">
              <a:lnSpc>
                <a:spcPct val="99500"/>
              </a:lnSpc>
              <a:spcBef>
                <a:spcPts val="2035"/>
              </a:spcBef>
            </a:pPr>
            <a:r>
              <a:rPr sz="2400" spc="-2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horvaldsdó</a:t>
            </a:r>
            <a:r>
              <a:rPr sz="2400" spc="-10" dirty="0">
                <a:latin typeface="Arial"/>
                <a:cs typeface="Arial"/>
              </a:rPr>
              <a:t>tt</a:t>
            </a:r>
            <a:r>
              <a:rPr sz="2400" dirty="0">
                <a:latin typeface="Arial"/>
                <a:cs typeface="Arial"/>
              </a:rPr>
              <a:t>i</a:t>
            </a:r>
            <a:r>
              <a:rPr sz="2400" spc="-135" dirty="0">
                <a:latin typeface="Arial"/>
                <a:cs typeface="Arial"/>
              </a:rPr>
              <a:t>r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Robinson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Mesiro</a:t>
            </a:r>
            <a:r>
              <a:rPr sz="2400" spc="-180" dirty="0">
                <a:latin typeface="Arial"/>
                <a:cs typeface="Arial"/>
              </a:rPr>
              <a:t>v</a:t>
            </a:r>
            <a:r>
              <a:rPr sz="2400" spc="-10" dirty="0">
                <a:latin typeface="Arial"/>
                <a:cs typeface="Arial"/>
              </a:rPr>
              <a:t>.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Arial"/>
                <a:cs typeface="Arial"/>
              </a:rPr>
              <a:t>I</a:t>
            </a:r>
            <a:r>
              <a:rPr sz="2400" i="1" dirty="0">
                <a:latin typeface="Arial"/>
                <a:cs typeface="Arial"/>
              </a:rPr>
              <a:t>n</a:t>
            </a:r>
            <a:r>
              <a:rPr sz="2400" i="1" spc="-10" dirty="0">
                <a:latin typeface="Arial"/>
                <a:cs typeface="Arial"/>
              </a:rPr>
              <a:t>t</a:t>
            </a:r>
            <a:r>
              <a:rPr sz="2400" i="1" dirty="0">
                <a:latin typeface="Arial"/>
                <a:cs typeface="Arial"/>
              </a:rPr>
              <a:t>egra</a:t>
            </a:r>
            <a:r>
              <a:rPr sz="2400" i="1" spc="-10" dirty="0">
                <a:latin typeface="Arial"/>
                <a:cs typeface="Arial"/>
              </a:rPr>
              <a:t>t</a:t>
            </a:r>
            <a:r>
              <a:rPr sz="2400" i="1" dirty="0">
                <a:latin typeface="Arial"/>
                <a:cs typeface="Arial"/>
              </a:rPr>
              <a:t>ive</a:t>
            </a:r>
            <a:r>
              <a:rPr sz="2400" i="1" spc="65" dirty="0">
                <a:latin typeface="Times New Roman"/>
                <a:cs typeface="Times New Roman"/>
              </a:rPr>
              <a:t> </a:t>
            </a:r>
            <a:r>
              <a:rPr sz="2400" i="1" spc="-20" dirty="0">
                <a:latin typeface="Arial"/>
                <a:cs typeface="Arial"/>
              </a:rPr>
              <a:t>G</a:t>
            </a:r>
            <a:r>
              <a:rPr sz="2400" i="1" dirty="0">
                <a:latin typeface="Arial"/>
                <a:cs typeface="Arial"/>
              </a:rPr>
              <a:t>enomics</a:t>
            </a:r>
            <a:r>
              <a:rPr sz="2400" i="1" spc="65" dirty="0">
                <a:latin typeface="Times New Roman"/>
                <a:cs typeface="Times New Roman"/>
              </a:rPr>
              <a:t> </a:t>
            </a:r>
            <a:r>
              <a:rPr sz="2400" i="1" spc="-65" dirty="0">
                <a:latin typeface="Arial"/>
                <a:cs typeface="Arial"/>
              </a:rPr>
              <a:t>V</a:t>
            </a:r>
            <a:r>
              <a:rPr sz="2400" i="1" dirty="0">
                <a:latin typeface="Arial"/>
                <a:cs typeface="Arial"/>
              </a:rPr>
              <a:t>iewer</a:t>
            </a:r>
            <a:r>
              <a:rPr sz="2400" i="1" spc="6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Arial"/>
                <a:cs typeface="Arial"/>
              </a:rPr>
              <a:t>(</a:t>
            </a:r>
            <a:r>
              <a:rPr sz="2400" i="1" spc="-15" dirty="0">
                <a:latin typeface="Arial"/>
                <a:cs typeface="Arial"/>
              </a:rPr>
              <a:t>IGV):</a:t>
            </a:r>
            <a:r>
              <a:rPr sz="2400" i="1" spc="-1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Arial"/>
                <a:cs typeface="Arial"/>
              </a:rPr>
              <a:t>high-pe</a:t>
            </a:r>
            <a:r>
              <a:rPr sz="2400" i="1" spc="-10" dirty="0">
                <a:latin typeface="Arial"/>
                <a:cs typeface="Arial"/>
              </a:rPr>
              <a:t>r</a:t>
            </a:r>
            <a:r>
              <a:rPr sz="2400" i="1" spc="-15" dirty="0">
                <a:latin typeface="Arial"/>
                <a:cs typeface="Arial"/>
              </a:rPr>
              <a:t>f</a:t>
            </a:r>
            <a:r>
              <a:rPr sz="2400" i="1" dirty="0">
                <a:latin typeface="Arial"/>
                <a:cs typeface="Arial"/>
              </a:rPr>
              <a:t>ormance</a:t>
            </a:r>
            <a:r>
              <a:rPr sz="2400" i="1" spc="6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Arial"/>
                <a:cs typeface="Arial"/>
              </a:rPr>
              <a:t>genomics</a:t>
            </a:r>
            <a:r>
              <a:rPr sz="2400" i="1" spc="6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Arial"/>
                <a:cs typeface="Arial"/>
              </a:rPr>
              <a:t>da</a:t>
            </a:r>
            <a:r>
              <a:rPr sz="2400" i="1" spc="-10" dirty="0">
                <a:latin typeface="Arial"/>
                <a:cs typeface="Arial"/>
              </a:rPr>
              <a:t>t</a:t>
            </a:r>
            <a:r>
              <a:rPr sz="2400" i="1" dirty="0">
                <a:latin typeface="Arial"/>
                <a:cs typeface="Arial"/>
              </a:rPr>
              <a:t>a</a:t>
            </a:r>
            <a:r>
              <a:rPr sz="2400" i="1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Arial"/>
                <a:cs typeface="Arial"/>
              </a:rPr>
              <a:t>visualiza</a:t>
            </a:r>
            <a:r>
              <a:rPr sz="2400" i="1" spc="-10" dirty="0">
                <a:latin typeface="Arial"/>
                <a:cs typeface="Arial"/>
              </a:rPr>
              <a:t>t</a:t>
            </a:r>
            <a:r>
              <a:rPr sz="2400" i="1" dirty="0">
                <a:latin typeface="Arial"/>
                <a:cs typeface="Arial"/>
              </a:rPr>
              <a:t>ion</a:t>
            </a:r>
            <a:r>
              <a:rPr sz="2400" i="1" spc="6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Arial"/>
                <a:cs typeface="Arial"/>
              </a:rPr>
              <a:t>and</a:t>
            </a:r>
            <a:r>
              <a:rPr sz="2400" i="1" spc="6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Arial"/>
                <a:cs typeface="Arial"/>
              </a:rPr>
              <a:t>explora</a:t>
            </a:r>
            <a:r>
              <a:rPr sz="2400" i="1" spc="-10" dirty="0">
                <a:latin typeface="Arial"/>
                <a:cs typeface="Arial"/>
              </a:rPr>
              <a:t>t</a:t>
            </a:r>
            <a:r>
              <a:rPr sz="2400" i="1" dirty="0">
                <a:latin typeface="Arial"/>
                <a:cs typeface="Arial"/>
              </a:rPr>
              <a:t>ion</a:t>
            </a:r>
            <a:r>
              <a:rPr sz="2400" i="1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  <a:spcBef>
                <a:spcPts val="20"/>
              </a:spcBef>
            </a:pPr>
            <a:r>
              <a:rPr sz="2400" dirty="0">
                <a:latin typeface="Arial"/>
                <a:cs typeface="Arial"/>
              </a:rPr>
              <a:t>Brie</a:t>
            </a:r>
            <a:r>
              <a:rPr sz="2400" spc="-10" dirty="0">
                <a:latin typeface="Arial"/>
                <a:cs typeface="Arial"/>
              </a:rPr>
              <a:t>fings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Bioin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orma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ics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(2012</a:t>
            </a:r>
            <a:r>
              <a:rPr sz="2400" spc="-10" dirty="0">
                <a:latin typeface="Arial"/>
                <a:cs typeface="Arial"/>
              </a:rPr>
              <a:t>).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943" y="1300423"/>
            <a:ext cx="9143993" cy="5861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9949" y="1294374"/>
            <a:ext cx="8153399" cy="244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Scree</a:t>
            </a:r>
            <a:r>
              <a:rPr spc="-25" dirty="0"/>
              <a:t>n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l</a:t>
            </a:r>
            <a:r>
              <a:rPr dirty="0"/>
              <a:t>ay</a:t>
            </a:r>
            <a:r>
              <a:rPr spc="-30" dirty="0"/>
              <a:t>ou</a:t>
            </a:r>
            <a:r>
              <a:rPr dirty="0"/>
              <a:t>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2479" y="4648400"/>
            <a:ext cx="7665720" cy="2397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i="1" spc="-10" dirty="0">
                <a:latin typeface="Calibri"/>
                <a:cs typeface="Calibri"/>
              </a:rPr>
              <a:t>Epigenomics</a:t>
            </a:r>
            <a:endParaRPr sz="1600">
              <a:latin typeface="Calibri"/>
              <a:cs typeface="Calibri"/>
            </a:endParaRPr>
          </a:p>
          <a:p>
            <a:pPr marL="1384300">
              <a:lnSpc>
                <a:spcPct val="100000"/>
              </a:lnSpc>
              <a:spcBef>
                <a:spcPts val="1080"/>
              </a:spcBef>
            </a:pPr>
            <a:r>
              <a:rPr sz="1600" b="1" i="1" spc="-10" dirty="0">
                <a:latin typeface="Calibri"/>
                <a:cs typeface="Calibri"/>
              </a:rPr>
              <a:t>Microarrays</a:t>
            </a:r>
            <a:endParaRPr sz="1600">
              <a:latin typeface="Calibri"/>
              <a:cs typeface="Calibri"/>
            </a:endParaRPr>
          </a:p>
          <a:p>
            <a:pPr marL="106045" algn="ctr">
              <a:lnSpc>
                <a:spcPct val="100000"/>
              </a:lnSpc>
              <a:spcBef>
                <a:spcPts val="815"/>
              </a:spcBef>
            </a:pPr>
            <a:r>
              <a:rPr sz="1600" b="1" i="1" dirty="0">
                <a:latin typeface="Calibri"/>
                <a:cs typeface="Calibri"/>
              </a:rPr>
              <a:t>NGS</a:t>
            </a:r>
            <a:r>
              <a:rPr sz="1600" b="1" i="1" spc="-40" dirty="0">
                <a:latin typeface="Times New Roman"/>
                <a:cs typeface="Times New Roman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alig</a:t>
            </a:r>
            <a:r>
              <a:rPr sz="1600" b="1" i="1" dirty="0">
                <a:latin typeface="Calibri"/>
                <a:cs typeface="Calibri"/>
              </a:rPr>
              <a:t>n</a:t>
            </a:r>
            <a:r>
              <a:rPr sz="1600" b="1" i="1" spc="-15" dirty="0">
                <a:latin typeface="Calibri"/>
                <a:cs typeface="Calibri"/>
              </a:rPr>
              <a:t>m</a:t>
            </a:r>
            <a:r>
              <a:rPr sz="1600" b="1" i="1" dirty="0">
                <a:latin typeface="Calibri"/>
                <a:cs typeface="Calibri"/>
              </a:rPr>
              <a:t>en</a:t>
            </a:r>
            <a:r>
              <a:rPr sz="1600" b="1" i="1" spc="-10" dirty="0">
                <a:latin typeface="Calibri"/>
                <a:cs typeface="Calibri"/>
              </a:rPr>
              <a:t>t</a:t>
            </a:r>
            <a:r>
              <a:rPr sz="1600" b="1" i="1" dirty="0">
                <a:latin typeface="Calibri"/>
                <a:cs typeface="Calibri"/>
              </a:rPr>
              <a:t>s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2000">
              <a:latin typeface="Times New Roman"/>
              <a:cs typeface="Times New Roman"/>
            </a:endParaRPr>
          </a:p>
          <a:p>
            <a:pPr marL="4813300">
              <a:lnSpc>
                <a:spcPct val="100000"/>
              </a:lnSpc>
            </a:pPr>
            <a:r>
              <a:rPr sz="1600" b="1" i="1" dirty="0">
                <a:latin typeface="Calibri"/>
                <a:cs typeface="Calibri"/>
              </a:rPr>
              <a:t>RNA</a:t>
            </a:r>
            <a:r>
              <a:rPr sz="1600" b="1" i="1" spc="-5" dirty="0">
                <a:latin typeface="Calibri"/>
                <a:cs typeface="Calibri"/>
              </a:rPr>
              <a:t>‐</a:t>
            </a:r>
            <a:r>
              <a:rPr sz="1600" b="1" i="1" dirty="0">
                <a:latin typeface="Calibri"/>
                <a:cs typeface="Calibri"/>
              </a:rPr>
              <a:t>Seq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2640"/>
              </a:lnSpc>
              <a:spcBef>
                <a:spcPts val="80"/>
              </a:spcBef>
            </a:pPr>
            <a:r>
              <a:rPr sz="2400" spc="-10" dirty="0">
                <a:latin typeface="Arial"/>
                <a:cs typeface="Arial"/>
                <a:hlinkClick r:id="rId3"/>
              </a:rPr>
              <a:t>http:/</a:t>
            </a:r>
            <a:r>
              <a:rPr sz="2400" spc="-15" dirty="0">
                <a:latin typeface="Arial"/>
                <a:cs typeface="Arial"/>
                <a:hlinkClick r:id="rId3"/>
              </a:rPr>
              <a:t>/</a:t>
            </a:r>
            <a:r>
              <a:rPr sz="2400" dirty="0">
                <a:latin typeface="Arial"/>
                <a:cs typeface="Arial"/>
                <a:hlinkClick r:id="rId3"/>
              </a:rPr>
              <a:t>ww</a:t>
            </a:r>
            <a:r>
              <a:rPr sz="2400" spc="-135" dirty="0">
                <a:latin typeface="Arial"/>
                <a:cs typeface="Arial"/>
                <a:hlinkClick r:id="rId3"/>
              </a:rPr>
              <a:t>w</a:t>
            </a:r>
            <a:r>
              <a:rPr sz="2400" spc="-10" dirty="0">
                <a:latin typeface="Arial"/>
                <a:cs typeface="Arial"/>
                <a:hlinkClick r:id="rId3"/>
              </a:rPr>
              <a:t>.</a:t>
            </a:r>
            <a:r>
              <a:rPr sz="2400" dirty="0">
                <a:latin typeface="Arial"/>
                <a:cs typeface="Arial"/>
                <a:hlinkClick r:id="rId3"/>
              </a:rPr>
              <a:t>broadin</a:t>
            </a:r>
            <a:r>
              <a:rPr sz="2400" spc="-10" dirty="0">
                <a:latin typeface="Arial"/>
                <a:cs typeface="Arial"/>
                <a:hlinkClick r:id="rId3"/>
              </a:rPr>
              <a:t>st</a:t>
            </a:r>
            <a:r>
              <a:rPr sz="2400" dirty="0">
                <a:latin typeface="Arial"/>
                <a:cs typeface="Arial"/>
                <a:hlinkClick r:id="rId3"/>
              </a:rPr>
              <a:t>i</a:t>
            </a:r>
            <a:r>
              <a:rPr sz="2400" spc="-10" dirty="0">
                <a:latin typeface="Arial"/>
                <a:cs typeface="Arial"/>
                <a:hlinkClick r:id="rId3"/>
              </a:rPr>
              <a:t>t</a:t>
            </a:r>
            <a:r>
              <a:rPr sz="2400" dirty="0">
                <a:latin typeface="Arial"/>
                <a:cs typeface="Arial"/>
                <a:hlinkClick r:id="rId3"/>
              </a:rPr>
              <a:t>u</a:t>
            </a:r>
            <a:r>
              <a:rPr sz="2400" spc="-10" dirty="0">
                <a:latin typeface="Arial"/>
                <a:cs typeface="Arial"/>
                <a:hlinkClick r:id="rId3"/>
              </a:rPr>
              <a:t>t</a:t>
            </a:r>
            <a:r>
              <a:rPr sz="2400" dirty="0">
                <a:latin typeface="Arial"/>
                <a:cs typeface="Arial"/>
                <a:hlinkClick r:id="rId3"/>
              </a:rPr>
              <a:t>e</a:t>
            </a:r>
            <a:r>
              <a:rPr sz="2400" spc="-10" dirty="0">
                <a:latin typeface="Arial"/>
                <a:cs typeface="Arial"/>
                <a:hlinkClick r:id="rId3"/>
              </a:rPr>
              <a:t>.</a:t>
            </a:r>
            <a:r>
              <a:rPr sz="2400" dirty="0">
                <a:latin typeface="Arial"/>
                <a:cs typeface="Arial"/>
                <a:hlinkClick r:id="rId3"/>
              </a:rPr>
              <a:t>or</a:t>
            </a:r>
            <a:r>
              <a:rPr sz="2400" spc="-5" dirty="0">
                <a:latin typeface="Arial"/>
                <a:cs typeface="Arial"/>
                <a:hlinkClick r:id="rId3"/>
              </a:rPr>
              <a:t>g</a:t>
            </a:r>
            <a:r>
              <a:rPr sz="2400" spc="-10" dirty="0">
                <a:latin typeface="Arial"/>
                <a:cs typeface="Arial"/>
                <a:hlinkClick r:id="rId3"/>
              </a:rPr>
              <a:t>/</a:t>
            </a:r>
            <a:r>
              <a:rPr sz="2400" dirty="0">
                <a:latin typeface="Arial"/>
                <a:cs typeface="Arial"/>
                <a:hlinkClick r:id="rId3"/>
              </a:rPr>
              <a:t>igv</a:t>
            </a:r>
            <a:endParaRPr sz="2400">
              <a:latin typeface="Arial"/>
              <a:cs typeface="Arial"/>
            </a:endParaRPr>
          </a:p>
          <a:p>
            <a:pPr marR="5080" algn="r">
              <a:lnSpc>
                <a:spcPts val="1600"/>
              </a:lnSpc>
            </a:pPr>
            <a:r>
              <a:rPr sz="1600" b="1" i="1" spc="-15" dirty="0">
                <a:latin typeface="Calibri"/>
                <a:cs typeface="Calibri"/>
              </a:rPr>
              <a:t>mRN</a:t>
            </a:r>
            <a:r>
              <a:rPr sz="1600" b="1" i="1" spc="-10" dirty="0">
                <a:latin typeface="Calibri"/>
                <a:cs typeface="Calibri"/>
              </a:rPr>
              <a:t>A,</a:t>
            </a:r>
            <a:r>
              <a:rPr sz="1600" b="1" i="1" spc="-40" dirty="0">
                <a:latin typeface="Times New Roman"/>
                <a:cs typeface="Times New Roman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C</a:t>
            </a:r>
            <a:r>
              <a:rPr sz="1600" b="1" i="1" dirty="0">
                <a:latin typeface="Calibri"/>
                <a:cs typeface="Calibri"/>
              </a:rPr>
              <a:t>NV</a:t>
            </a:r>
            <a:r>
              <a:rPr sz="1600" b="1" i="1" spc="-5" dirty="0">
                <a:latin typeface="Calibri"/>
                <a:cs typeface="Calibri"/>
              </a:rPr>
              <a:t>,</a:t>
            </a:r>
            <a:r>
              <a:rPr sz="1600" b="1" i="1" spc="-40" dirty="0">
                <a:latin typeface="Times New Roman"/>
                <a:cs typeface="Times New Roman"/>
              </a:rPr>
              <a:t> </a:t>
            </a:r>
            <a:r>
              <a:rPr sz="1600" b="1" i="1" dirty="0">
                <a:latin typeface="Calibri"/>
                <a:cs typeface="Calibri"/>
              </a:rPr>
              <a:t>Seq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2800"/>
              </a:lnSpc>
            </a:pPr>
            <a:r>
              <a:rPr sz="2400" dirty="0">
                <a:latin typeface="Arial"/>
                <a:cs typeface="Arial"/>
              </a:rPr>
              <a:t>65</a:t>
            </a:r>
            <a:r>
              <a:rPr sz="2400" spc="-10" dirty="0">
                <a:latin typeface="Arial"/>
                <a:cs typeface="Arial"/>
              </a:rPr>
              <a:t>,000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regi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dirty="0">
                <a:latin typeface="Arial"/>
                <a:cs typeface="Arial"/>
              </a:rPr>
              <a:t>ra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2337" y="1413714"/>
            <a:ext cx="7924800" cy="1031240"/>
          </a:xfrm>
          <a:prstGeom prst="rect">
            <a:avLst/>
          </a:prstGeom>
          <a:solidFill>
            <a:srgbClr val="FFFAAA"/>
          </a:solidFill>
          <a:ln w="28574">
            <a:solidFill>
              <a:srgbClr val="008F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5885" marR="82550" indent="889635">
              <a:lnSpc>
                <a:spcPct val="116100"/>
              </a:lnSpc>
            </a:pPr>
            <a:r>
              <a:rPr sz="2800" i="1" dirty="0">
                <a:latin typeface="Arial"/>
                <a:cs typeface="Arial"/>
              </a:rPr>
              <a:t>De</a:t>
            </a:r>
            <a:r>
              <a:rPr sz="2800" i="1" spc="-15" dirty="0">
                <a:latin typeface="Arial"/>
                <a:cs typeface="Arial"/>
              </a:rPr>
              <a:t>sktop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Arial"/>
                <a:cs typeface="Arial"/>
              </a:rPr>
              <a:t>applica</a:t>
            </a:r>
            <a:r>
              <a:rPr sz="2800" i="1" spc="-10" dirty="0">
                <a:latin typeface="Arial"/>
                <a:cs typeface="Arial"/>
              </a:rPr>
              <a:t>t</a:t>
            </a:r>
            <a:r>
              <a:rPr sz="2800" i="1" dirty="0">
                <a:latin typeface="Arial"/>
                <a:cs typeface="Arial"/>
              </a:rPr>
              <a:t>ion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i="1" spc="-10" dirty="0">
                <a:latin typeface="Arial"/>
                <a:cs typeface="Arial"/>
              </a:rPr>
              <a:t>f</a:t>
            </a:r>
            <a:r>
              <a:rPr sz="2800" i="1" dirty="0">
                <a:latin typeface="Arial"/>
                <a:cs typeface="Arial"/>
              </a:rPr>
              <a:t>or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i="1" spc="-10" dirty="0">
                <a:latin typeface="Arial"/>
                <a:cs typeface="Arial"/>
              </a:rPr>
              <a:t>t</a:t>
            </a:r>
            <a:r>
              <a:rPr sz="2800" i="1" dirty="0">
                <a:latin typeface="Arial"/>
                <a:cs typeface="Arial"/>
              </a:rPr>
              <a:t>he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Arial"/>
                <a:cs typeface="Arial"/>
              </a:rPr>
              <a:t>in</a:t>
            </a:r>
            <a:r>
              <a:rPr sz="2800" i="1" spc="-10" dirty="0">
                <a:latin typeface="Arial"/>
                <a:cs typeface="Arial"/>
              </a:rPr>
              <a:t>t</a:t>
            </a:r>
            <a:r>
              <a:rPr sz="2800" i="1" dirty="0">
                <a:latin typeface="Arial"/>
                <a:cs typeface="Arial"/>
              </a:rPr>
              <a:t>era</a:t>
            </a:r>
            <a:r>
              <a:rPr sz="2800" i="1" spc="-15" dirty="0">
                <a:latin typeface="Arial"/>
                <a:cs typeface="Arial"/>
              </a:rPr>
              <a:t>ct</a:t>
            </a:r>
            <a:r>
              <a:rPr sz="2800" i="1" dirty="0">
                <a:latin typeface="Arial"/>
                <a:cs typeface="Arial"/>
              </a:rPr>
              <a:t>ive</a:t>
            </a:r>
            <a:r>
              <a:rPr sz="2800" i="1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Arial"/>
                <a:cs typeface="Arial"/>
              </a:rPr>
              <a:t>visual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Arial"/>
                <a:cs typeface="Arial"/>
              </a:rPr>
              <a:t>explora</a:t>
            </a:r>
            <a:r>
              <a:rPr sz="2800" i="1" spc="-10" dirty="0">
                <a:latin typeface="Arial"/>
                <a:cs typeface="Arial"/>
              </a:rPr>
              <a:t>t</a:t>
            </a:r>
            <a:r>
              <a:rPr sz="2800" i="1" dirty="0">
                <a:latin typeface="Arial"/>
                <a:cs typeface="Arial"/>
              </a:rPr>
              <a:t>ion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Arial"/>
                <a:cs typeface="Arial"/>
              </a:rPr>
              <a:t>o</a:t>
            </a:r>
            <a:r>
              <a:rPr sz="2800" i="1" spc="-10" dirty="0">
                <a:latin typeface="Arial"/>
                <a:cs typeface="Arial"/>
              </a:rPr>
              <a:t>f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Arial"/>
                <a:cs typeface="Arial"/>
              </a:rPr>
              <a:t>in</a:t>
            </a:r>
            <a:r>
              <a:rPr sz="2800" i="1" spc="-10" dirty="0">
                <a:latin typeface="Arial"/>
                <a:cs typeface="Arial"/>
              </a:rPr>
              <a:t>t</a:t>
            </a:r>
            <a:r>
              <a:rPr sz="2800" i="1" dirty="0">
                <a:latin typeface="Arial"/>
                <a:cs typeface="Arial"/>
              </a:rPr>
              <a:t>egra</a:t>
            </a:r>
            <a:r>
              <a:rPr sz="2800" i="1" spc="-10" dirty="0">
                <a:latin typeface="Arial"/>
                <a:cs typeface="Arial"/>
              </a:rPr>
              <a:t>t</a:t>
            </a:r>
            <a:r>
              <a:rPr sz="2800" i="1" dirty="0">
                <a:latin typeface="Arial"/>
                <a:cs typeface="Arial"/>
              </a:rPr>
              <a:t>ed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Arial"/>
                <a:cs typeface="Arial"/>
              </a:rPr>
              <a:t>genomic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Arial"/>
                <a:cs typeface="Arial"/>
              </a:rPr>
              <a:t>da</a:t>
            </a:r>
            <a:r>
              <a:rPr sz="2800" i="1" spc="-10" dirty="0">
                <a:latin typeface="Arial"/>
                <a:cs typeface="Arial"/>
              </a:rPr>
              <a:t>t</a:t>
            </a:r>
            <a:r>
              <a:rPr sz="2800" i="1" dirty="0">
                <a:latin typeface="Arial"/>
                <a:cs typeface="Arial"/>
              </a:rPr>
              <a:t>ase</a:t>
            </a:r>
            <a:r>
              <a:rPr sz="2800" i="1" spc="-10" dirty="0">
                <a:latin typeface="Arial"/>
                <a:cs typeface="Arial"/>
              </a:rPr>
              <a:t>t</a:t>
            </a:r>
            <a:r>
              <a:rPr sz="2800" i="1" dirty="0"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3737" y="2818394"/>
            <a:ext cx="2590800" cy="1767205"/>
          </a:xfrm>
          <a:custGeom>
            <a:avLst/>
            <a:gdLst/>
            <a:ahLst/>
            <a:cxnLst/>
            <a:rect l="l" t="t" r="r" b="b"/>
            <a:pathLst>
              <a:path w="2590800" h="1767204">
                <a:moveTo>
                  <a:pt x="0" y="1766590"/>
                </a:moveTo>
                <a:lnTo>
                  <a:pt x="2590799" y="1766590"/>
                </a:lnTo>
                <a:lnTo>
                  <a:pt x="2590799" y="0"/>
                </a:lnTo>
                <a:lnTo>
                  <a:pt x="0" y="0"/>
                </a:lnTo>
                <a:lnTo>
                  <a:pt x="0" y="1766590"/>
                </a:lnTo>
                <a:close/>
              </a:path>
            </a:pathLst>
          </a:custGeom>
          <a:solidFill>
            <a:srgbClr val="83C9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3743" y="2818394"/>
            <a:ext cx="2590793" cy="17665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5162" y="2789819"/>
            <a:ext cx="2647950" cy="1823720"/>
          </a:xfrm>
          <a:custGeom>
            <a:avLst/>
            <a:gdLst/>
            <a:ahLst/>
            <a:cxnLst/>
            <a:rect l="l" t="t" r="r" b="b"/>
            <a:pathLst>
              <a:path w="2647950" h="1823720">
                <a:moveTo>
                  <a:pt x="0" y="1823633"/>
                </a:moveTo>
                <a:lnTo>
                  <a:pt x="2647949" y="1823633"/>
                </a:lnTo>
                <a:lnTo>
                  <a:pt x="2647949" y="0"/>
                </a:lnTo>
                <a:lnTo>
                  <a:pt x="0" y="0"/>
                </a:lnTo>
                <a:lnTo>
                  <a:pt x="0" y="1823633"/>
                </a:lnTo>
                <a:close/>
              </a:path>
            </a:pathLst>
          </a:custGeom>
          <a:ln w="57149">
            <a:solidFill>
              <a:srgbClr val="499D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35337" y="3123188"/>
            <a:ext cx="2430469" cy="1828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06762" y="3094613"/>
            <a:ext cx="2487930" cy="1885950"/>
          </a:xfrm>
          <a:custGeom>
            <a:avLst/>
            <a:gdLst/>
            <a:ahLst/>
            <a:cxnLst/>
            <a:rect l="l" t="t" r="r" b="b"/>
            <a:pathLst>
              <a:path w="2487929" h="1885950">
                <a:moveTo>
                  <a:pt x="0" y="1885949"/>
                </a:moveTo>
                <a:lnTo>
                  <a:pt x="2487619" y="1885949"/>
                </a:lnTo>
                <a:lnTo>
                  <a:pt x="2487619" y="0"/>
                </a:lnTo>
                <a:lnTo>
                  <a:pt x="0" y="0"/>
                </a:lnTo>
                <a:lnTo>
                  <a:pt x="0" y="1885949"/>
                </a:lnTo>
                <a:close/>
              </a:path>
            </a:pathLst>
          </a:custGeom>
          <a:ln w="57149">
            <a:solidFill>
              <a:srgbClr val="499D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64137" y="3580388"/>
            <a:ext cx="2149473" cy="17017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35577" y="3551813"/>
            <a:ext cx="2206625" cy="1758950"/>
          </a:xfrm>
          <a:custGeom>
            <a:avLst/>
            <a:gdLst/>
            <a:ahLst/>
            <a:cxnLst/>
            <a:rect l="l" t="t" r="r" b="b"/>
            <a:pathLst>
              <a:path w="2206625" h="1758950">
                <a:moveTo>
                  <a:pt x="0" y="1758945"/>
                </a:moveTo>
                <a:lnTo>
                  <a:pt x="2206633" y="1758945"/>
                </a:lnTo>
                <a:lnTo>
                  <a:pt x="2206633" y="0"/>
                </a:lnTo>
                <a:lnTo>
                  <a:pt x="0" y="0"/>
                </a:lnTo>
                <a:lnTo>
                  <a:pt x="0" y="1758945"/>
                </a:lnTo>
                <a:close/>
              </a:path>
            </a:pathLst>
          </a:custGeom>
          <a:ln w="57149">
            <a:solidFill>
              <a:srgbClr val="499D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sz="3200" spc="-15" dirty="0"/>
              <a:t>I</a:t>
            </a:r>
            <a:r>
              <a:rPr sz="3200" spc="-20" dirty="0"/>
              <a:t>n</a:t>
            </a:r>
            <a:r>
              <a:rPr sz="3200" dirty="0"/>
              <a:t>te</a:t>
            </a:r>
            <a:r>
              <a:rPr sz="3200" spc="-20" dirty="0"/>
              <a:t>g</a:t>
            </a:r>
            <a:r>
              <a:rPr sz="3200" dirty="0"/>
              <a:t>ra</a:t>
            </a:r>
            <a:r>
              <a:rPr sz="3200" spc="-10" dirty="0"/>
              <a:t>ti</a:t>
            </a:r>
            <a:r>
              <a:rPr sz="3200" dirty="0"/>
              <a:t>ve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/>
              <a:t>G</a:t>
            </a:r>
            <a:r>
              <a:rPr sz="3200" dirty="0"/>
              <a:t>e</a:t>
            </a:r>
            <a:r>
              <a:rPr sz="3200" spc="-20" dirty="0"/>
              <a:t>no</a:t>
            </a:r>
            <a:r>
              <a:rPr sz="3200" dirty="0"/>
              <a:t>m</a:t>
            </a:r>
            <a:r>
              <a:rPr sz="3200" spc="-15" dirty="0"/>
              <a:t>i</a:t>
            </a:r>
            <a:r>
              <a:rPr sz="3200" dirty="0"/>
              <a:t>cs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/>
              <a:t>V</a:t>
            </a:r>
            <a:r>
              <a:rPr sz="3200" spc="-15" dirty="0"/>
              <a:t>i</a:t>
            </a:r>
            <a:r>
              <a:rPr sz="3200" dirty="0"/>
              <a:t>e</a:t>
            </a:r>
            <a:r>
              <a:rPr sz="3200" spc="-25" dirty="0"/>
              <a:t>w</a:t>
            </a:r>
            <a:r>
              <a:rPr sz="3200" dirty="0"/>
              <a:t>er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/>
              <a:t>(IG</a:t>
            </a:r>
            <a:r>
              <a:rPr sz="3200" dirty="0"/>
              <a:t>V)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64337" y="3961388"/>
            <a:ext cx="2209799" cy="18795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35777" y="3932813"/>
            <a:ext cx="2266950" cy="1936750"/>
          </a:xfrm>
          <a:custGeom>
            <a:avLst/>
            <a:gdLst/>
            <a:ahLst/>
            <a:cxnLst/>
            <a:rect l="l" t="t" r="r" b="b"/>
            <a:pathLst>
              <a:path w="2266950" h="1936750">
                <a:moveTo>
                  <a:pt x="0" y="1936741"/>
                </a:moveTo>
                <a:lnTo>
                  <a:pt x="2266949" y="1936741"/>
                </a:lnTo>
                <a:lnTo>
                  <a:pt x="2266949" y="0"/>
                </a:lnTo>
                <a:lnTo>
                  <a:pt x="0" y="0"/>
                </a:lnTo>
                <a:lnTo>
                  <a:pt x="0" y="1936741"/>
                </a:lnTo>
                <a:close/>
              </a:path>
            </a:pathLst>
          </a:custGeom>
          <a:ln w="57149">
            <a:solidFill>
              <a:srgbClr val="499D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12137" y="4799588"/>
            <a:ext cx="2202815" cy="1569085"/>
          </a:xfrm>
          <a:custGeom>
            <a:avLst/>
            <a:gdLst/>
            <a:ahLst/>
            <a:cxnLst/>
            <a:rect l="l" t="t" r="r" b="b"/>
            <a:pathLst>
              <a:path w="2202815" h="1569085">
                <a:moveTo>
                  <a:pt x="0" y="1568778"/>
                </a:moveTo>
                <a:lnTo>
                  <a:pt x="2202478" y="1568778"/>
                </a:lnTo>
                <a:lnTo>
                  <a:pt x="2202478" y="0"/>
                </a:lnTo>
                <a:lnTo>
                  <a:pt x="0" y="0"/>
                </a:lnTo>
                <a:lnTo>
                  <a:pt x="0" y="1568778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12137" y="4799588"/>
            <a:ext cx="2202469" cy="15687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83577" y="4771013"/>
            <a:ext cx="2259965" cy="1626235"/>
          </a:xfrm>
          <a:custGeom>
            <a:avLst/>
            <a:gdLst/>
            <a:ahLst/>
            <a:cxnLst/>
            <a:rect l="l" t="t" r="r" b="b"/>
            <a:pathLst>
              <a:path w="2259965" h="1626235">
                <a:moveTo>
                  <a:pt x="0" y="1625989"/>
                </a:moveTo>
                <a:lnTo>
                  <a:pt x="2259805" y="1625989"/>
                </a:lnTo>
                <a:lnTo>
                  <a:pt x="2259805" y="0"/>
                </a:lnTo>
                <a:lnTo>
                  <a:pt x="0" y="0"/>
                </a:lnTo>
                <a:lnTo>
                  <a:pt x="0" y="1625989"/>
                </a:lnTo>
                <a:close/>
              </a:path>
            </a:pathLst>
          </a:custGeom>
          <a:ln w="57149">
            <a:solidFill>
              <a:srgbClr val="499D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Scree</a:t>
            </a:r>
            <a:r>
              <a:rPr spc="-25" dirty="0"/>
              <a:t>n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l</a:t>
            </a:r>
            <a:r>
              <a:rPr dirty="0"/>
              <a:t>ay</a:t>
            </a:r>
            <a:r>
              <a:rPr spc="-30" dirty="0"/>
              <a:t>ou</a:t>
            </a:r>
            <a:r>
              <a:rPr dirty="0"/>
              <a:t>t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300423"/>
            <a:ext cx="9143993" cy="5861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7537" y="1446794"/>
            <a:ext cx="2756089" cy="30736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9437" y="1408694"/>
            <a:ext cx="2832100" cy="3150235"/>
          </a:xfrm>
          <a:custGeom>
            <a:avLst/>
            <a:gdLst/>
            <a:ahLst/>
            <a:cxnLst/>
            <a:rect l="l" t="t" r="r" b="b"/>
            <a:pathLst>
              <a:path w="2832100" h="3150235">
                <a:moveTo>
                  <a:pt x="0" y="3149986"/>
                </a:moveTo>
                <a:lnTo>
                  <a:pt x="2832104" y="3149986"/>
                </a:lnTo>
                <a:lnTo>
                  <a:pt x="2832104" y="0"/>
                </a:lnTo>
                <a:lnTo>
                  <a:pt x="0" y="0"/>
                </a:lnTo>
                <a:lnTo>
                  <a:pt x="0" y="3149986"/>
                </a:lnTo>
                <a:close/>
              </a:path>
            </a:pathLst>
          </a:custGeom>
          <a:ln w="76199">
            <a:solidFill>
              <a:srgbClr val="54A7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63443" y="1661531"/>
            <a:ext cx="735677" cy="6608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26476" y="1702277"/>
            <a:ext cx="609600" cy="533400"/>
          </a:xfrm>
          <a:custGeom>
            <a:avLst/>
            <a:gdLst/>
            <a:ahLst/>
            <a:cxnLst/>
            <a:rect l="l" t="t" r="r" b="b"/>
            <a:pathLst>
              <a:path w="609600" h="533400">
                <a:moveTo>
                  <a:pt x="0" y="266699"/>
                </a:moveTo>
                <a:lnTo>
                  <a:pt x="3990" y="223436"/>
                </a:lnTo>
                <a:lnTo>
                  <a:pt x="15541" y="182396"/>
                </a:lnTo>
                <a:lnTo>
                  <a:pt x="34026" y="144129"/>
                </a:lnTo>
                <a:lnTo>
                  <a:pt x="58816" y="109183"/>
                </a:lnTo>
                <a:lnTo>
                  <a:pt x="89283" y="78108"/>
                </a:lnTo>
                <a:lnTo>
                  <a:pt x="124800" y="51453"/>
                </a:lnTo>
                <a:lnTo>
                  <a:pt x="164738" y="29765"/>
                </a:lnTo>
                <a:lnTo>
                  <a:pt x="208469" y="13595"/>
                </a:lnTo>
                <a:lnTo>
                  <a:pt x="255366" y="3490"/>
                </a:lnTo>
                <a:lnTo>
                  <a:pt x="304799" y="0"/>
                </a:lnTo>
                <a:lnTo>
                  <a:pt x="329798" y="883"/>
                </a:lnTo>
                <a:lnTo>
                  <a:pt x="378048" y="7750"/>
                </a:lnTo>
                <a:lnTo>
                  <a:pt x="423443" y="20956"/>
                </a:lnTo>
                <a:lnTo>
                  <a:pt x="465357" y="39954"/>
                </a:lnTo>
                <a:lnTo>
                  <a:pt x="503162" y="64194"/>
                </a:lnTo>
                <a:lnTo>
                  <a:pt x="536230" y="93128"/>
                </a:lnTo>
                <a:lnTo>
                  <a:pt x="563935" y="126206"/>
                </a:lnTo>
                <a:lnTo>
                  <a:pt x="585647" y="162881"/>
                </a:lnTo>
                <a:lnTo>
                  <a:pt x="600741" y="202603"/>
                </a:lnTo>
                <a:lnTo>
                  <a:pt x="608589" y="244824"/>
                </a:lnTo>
                <a:lnTo>
                  <a:pt x="609599" y="266699"/>
                </a:lnTo>
                <a:lnTo>
                  <a:pt x="608589" y="288571"/>
                </a:lnTo>
                <a:lnTo>
                  <a:pt x="600741" y="330786"/>
                </a:lnTo>
                <a:lnTo>
                  <a:pt x="585647" y="370505"/>
                </a:lnTo>
                <a:lnTo>
                  <a:pt x="563935" y="407179"/>
                </a:lnTo>
                <a:lnTo>
                  <a:pt x="536230" y="440259"/>
                </a:lnTo>
                <a:lnTo>
                  <a:pt x="503162" y="469195"/>
                </a:lnTo>
                <a:lnTo>
                  <a:pt x="465357" y="493438"/>
                </a:lnTo>
                <a:lnTo>
                  <a:pt x="423443" y="512439"/>
                </a:lnTo>
                <a:lnTo>
                  <a:pt x="378048" y="525648"/>
                </a:lnTo>
                <a:lnTo>
                  <a:pt x="329798" y="532515"/>
                </a:lnTo>
                <a:lnTo>
                  <a:pt x="304799" y="533399"/>
                </a:lnTo>
                <a:lnTo>
                  <a:pt x="279805" y="532515"/>
                </a:lnTo>
                <a:lnTo>
                  <a:pt x="231561" y="525648"/>
                </a:lnTo>
                <a:lnTo>
                  <a:pt x="186168" y="512439"/>
                </a:lnTo>
                <a:lnTo>
                  <a:pt x="144255" y="493438"/>
                </a:lnTo>
                <a:lnTo>
                  <a:pt x="106449" y="469195"/>
                </a:lnTo>
                <a:lnTo>
                  <a:pt x="73379" y="440259"/>
                </a:lnTo>
                <a:lnTo>
                  <a:pt x="45672" y="407179"/>
                </a:lnTo>
                <a:lnTo>
                  <a:pt x="23956" y="370505"/>
                </a:lnTo>
                <a:lnTo>
                  <a:pt x="8859" y="330786"/>
                </a:lnTo>
                <a:lnTo>
                  <a:pt x="1010" y="288571"/>
                </a:lnTo>
                <a:lnTo>
                  <a:pt x="0" y="2666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20937" y="2970772"/>
            <a:ext cx="3505200" cy="831215"/>
          </a:xfrm>
          <a:custGeom>
            <a:avLst/>
            <a:gdLst/>
            <a:ahLst/>
            <a:cxnLst/>
            <a:rect l="l" t="t" r="r" b="b"/>
            <a:pathLst>
              <a:path w="3505200" h="831214">
                <a:moveTo>
                  <a:pt x="0" y="830997"/>
                </a:moveTo>
                <a:lnTo>
                  <a:pt x="3505199" y="830997"/>
                </a:lnTo>
                <a:lnTo>
                  <a:pt x="35051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0937" y="2970772"/>
            <a:ext cx="3505200" cy="831215"/>
          </a:xfrm>
          <a:custGeom>
            <a:avLst/>
            <a:gdLst/>
            <a:ahLst/>
            <a:cxnLst/>
            <a:rect l="l" t="t" r="r" b="b"/>
            <a:pathLst>
              <a:path w="3505200" h="831214">
                <a:moveTo>
                  <a:pt x="0" y="830997"/>
                </a:moveTo>
                <a:lnTo>
                  <a:pt x="3505199" y="830997"/>
                </a:lnTo>
                <a:lnTo>
                  <a:pt x="35051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99680" y="3061616"/>
            <a:ext cx="3159760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00"/>
              </a:lnSpc>
            </a:pP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Home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button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whole-genome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view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943" y="1300423"/>
            <a:ext cx="9143993" cy="5861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9949" y="1294374"/>
            <a:ext cx="8153399" cy="244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12186" y="3827004"/>
            <a:ext cx="864522" cy="7897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87621" y="4074932"/>
            <a:ext cx="567055" cy="496570"/>
          </a:xfrm>
          <a:custGeom>
            <a:avLst/>
            <a:gdLst/>
            <a:ahLst/>
            <a:cxnLst/>
            <a:rect l="l" t="t" r="r" b="b"/>
            <a:pathLst>
              <a:path w="567054" h="496570">
                <a:moveTo>
                  <a:pt x="566915" y="496061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4937" y="4037594"/>
            <a:ext cx="266700" cy="254000"/>
          </a:xfrm>
          <a:custGeom>
            <a:avLst/>
            <a:gdLst/>
            <a:ahLst/>
            <a:cxnLst/>
            <a:rect l="l" t="t" r="r" b="b"/>
            <a:pathLst>
              <a:path w="266700" h="254000">
                <a:moveTo>
                  <a:pt x="0" y="0"/>
                </a:moveTo>
                <a:lnTo>
                  <a:pt x="82177" y="241527"/>
                </a:lnTo>
                <a:lnTo>
                  <a:pt x="91025" y="249936"/>
                </a:lnTo>
                <a:lnTo>
                  <a:pt x="102481" y="253886"/>
                </a:lnTo>
                <a:lnTo>
                  <a:pt x="114955" y="252587"/>
                </a:lnTo>
                <a:lnTo>
                  <a:pt x="121864" y="249176"/>
                </a:lnTo>
                <a:lnTo>
                  <a:pt x="130280" y="240333"/>
                </a:lnTo>
                <a:lnTo>
                  <a:pt x="134239" y="228882"/>
                </a:lnTo>
                <a:lnTo>
                  <a:pt x="132947" y="216407"/>
                </a:lnTo>
                <a:lnTo>
                  <a:pt x="85368" y="74675"/>
                </a:lnTo>
                <a:lnTo>
                  <a:pt x="266100" y="74675"/>
                </a:lnTo>
                <a:lnTo>
                  <a:pt x="266142" y="74175"/>
                </a:lnTo>
                <a:lnTo>
                  <a:pt x="262964" y="61856"/>
                </a:lnTo>
                <a:lnTo>
                  <a:pt x="254876" y="52214"/>
                </a:lnTo>
                <a:lnTo>
                  <a:pt x="242995" y="46908"/>
                </a:lnTo>
                <a:lnTo>
                  <a:pt x="0" y="0"/>
                </a:lnTo>
                <a:close/>
              </a:path>
              <a:path w="266700" h="254000">
                <a:moveTo>
                  <a:pt x="266100" y="74675"/>
                </a:moveTo>
                <a:lnTo>
                  <a:pt x="85368" y="74675"/>
                </a:lnTo>
                <a:lnTo>
                  <a:pt x="238371" y="103534"/>
                </a:lnTo>
                <a:lnTo>
                  <a:pt x="250689" y="100354"/>
                </a:lnTo>
                <a:lnTo>
                  <a:pt x="260326" y="92264"/>
                </a:lnTo>
                <a:lnTo>
                  <a:pt x="265630" y="80375"/>
                </a:lnTo>
                <a:lnTo>
                  <a:pt x="266100" y="74675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26083" y="3216002"/>
            <a:ext cx="494608" cy="13840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59337" y="3483589"/>
            <a:ext cx="217804" cy="1087755"/>
          </a:xfrm>
          <a:custGeom>
            <a:avLst/>
            <a:gdLst/>
            <a:ahLst/>
            <a:cxnLst/>
            <a:rect l="l" t="t" r="r" b="b"/>
            <a:pathLst>
              <a:path w="217804" h="1087754">
                <a:moveTo>
                  <a:pt x="0" y="1087404"/>
                </a:moveTo>
                <a:lnTo>
                  <a:pt x="217474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16790" y="3427994"/>
            <a:ext cx="253365" cy="272415"/>
          </a:xfrm>
          <a:custGeom>
            <a:avLst/>
            <a:gdLst/>
            <a:ahLst/>
            <a:cxnLst/>
            <a:rect l="l" t="t" r="r" b="b"/>
            <a:pathLst>
              <a:path w="253364" h="272414">
                <a:moveTo>
                  <a:pt x="208817" y="111221"/>
                </a:moveTo>
                <a:lnTo>
                  <a:pt x="148896" y="111221"/>
                </a:lnTo>
                <a:lnTo>
                  <a:pt x="197451" y="252618"/>
                </a:lnTo>
                <a:lnTo>
                  <a:pt x="204005" y="263290"/>
                </a:lnTo>
                <a:lnTo>
                  <a:pt x="214098" y="269962"/>
                </a:lnTo>
                <a:lnTo>
                  <a:pt x="226140" y="271864"/>
                </a:lnTo>
                <a:lnTo>
                  <a:pt x="233753" y="270357"/>
                </a:lnTo>
                <a:lnTo>
                  <a:pt x="244425" y="263803"/>
                </a:lnTo>
                <a:lnTo>
                  <a:pt x="251097" y="253710"/>
                </a:lnTo>
                <a:lnTo>
                  <a:pt x="252999" y="241668"/>
                </a:lnTo>
                <a:lnTo>
                  <a:pt x="208817" y="111221"/>
                </a:lnTo>
                <a:close/>
              </a:path>
              <a:path w="253364" h="272414">
                <a:moveTo>
                  <a:pt x="171147" y="0"/>
                </a:moveTo>
                <a:lnTo>
                  <a:pt x="6951" y="185135"/>
                </a:lnTo>
                <a:lnTo>
                  <a:pt x="957" y="195905"/>
                </a:lnTo>
                <a:lnTo>
                  <a:pt x="0" y="207773"/>
                </a:lnTo>
                <a:lnTo>
                  <a:pt x="3987" y="219067"/>
                </a:lnTo>
                <a:lnTo>
                  <a:pt x="9389" y="225491"/>
                </a:lnTo>
                <a:lnTo>
                  <a:pt x="20156" y="231488"/>
                </a:lnTo>
                <a:lnTo>
                  <a:pt x="32033" y="232444"/>
                </a:lnTo>
                <a:lnTo>
                  <a:pt x="43330" y="228454"/>
                </a:lnTo>
                <a:lnTo>
                  <a:pt x="148896" y="111221"/>
                </a:lnTo>
                <a:lnTo>
                  <a:pt x="208817" y="111221"/>
                </a:lnTo>
                <a:lnTo>
                  <a:pt x="171147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94572" y="3523582"/>
            <a:ext cx="719050" cy="10848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53094" y="3782567"/>
            <a:ext cx="430530" cy="788670"/>
          </a:xfrm>
          <a:custGeom>
            <a:avLst/>
            <a:gdLst/>
            <a:ahLst/>
            <a:cxnLst/>
            <a:rect l="l" t="t" r="r" b="b"/>
            <a:pathLst>
              <a:path w="430529" h="788670">
                <a:moveTo>
                  <a:pt x="430042" y="788426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18932" y="3732794"/>
            <a:ext cx="232410" cy="276860"/>
          </a:xfrm>
          <a:custGeom>
            <a:avLst/>
            <a:gdLst/>
            <a:ahLst/>
            <a:cxnLst/>
            <a:rect l="l" t="t" r="r" b="b"/>
            <a:pathLst>
              <a:path w="232410" h="276860">
                <a:moveTo>
                  <a:pt x="7005" y="0"/>
                </a:moveTo>
                <a:lnTo>
                  <a:pt x="0" y="250693"/>
                </a:lnTo>
                <a:lnTo>
                  <a:pt x="4468" y="263693"/>
                </a:lnTo>
                <a:lnTo>
                  <a:pt x="14248" y="272971"/>
                </a:lnTo>
                <a:lnTo>
                  <a:pt x="27640" y="276727"/>
                </a:lnTo>
                <a:lnTo>
                  <a:pt x="30988" y="276631"/>
                </a:lnTo>
                <a:lnTo>
                  <a:pt x="43980" y="272171"/>
                </a:lnTo>
                <a:lnTo>
                  <a:pt x="53252" y="262395"/>
                </a:lnTo>
                <a:lnTo>
                  <a:pt x="57022" y="248991"/>
                </a:lnTo>
                <a:lnTo>
                  <a:pt x="61320" y="99578"/>
                </a:lnTo>
                <a:lnTo>
                  <a:pt x="171901" y="99578"/>
                </a:lnTo>
                <a:lnTo>
                  <a:pt x="7005" y="0"/>
                </a:lnTo>
                <a:close/>
              </a:path>
              <a:path w="232410" h="276860">
                <a:moveTo>
                  <a:pt x="171901" y="99578"/>
                </a:moveTo>
                <a:lnTo>
                  <a:pt x="61320" y="99578"/>
                </a:lnTo>
                <a:lnTo>
                  <a:pt x="197355" y="180188"/>
                </a:lnTo>
                <a:lnTo>
                  <a:pt x="209208" y="180512"/>
                </a:lnTo>
                <a:lnTo>
                  <a:pt x="220130" y="176047"/>
                </a:lnTo>
                <a:lnTo>
                  <a:pt x="228533" y="167182"/>
                </a:lnTo>
                <a:lnTo>
                  <a:pt x="231868" y="159086"/>
                </a:lnTo>
                <a:lnTo>
                  <a:pt x="232177" y="147237"/>
                </a:lnTo>
                <a:lnTo>
                  <a:pt x="227702" y="136321"/>
                </a:lnTo>
                <a:lnTo>
                  <a:pt x="218841" y="127924"/>
                </a:lnTo>
                <a:lnTo>
                  <a:pt x="171901" y="99578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2479" y="690057"/>
            <a:ext cx="302387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latin typeface="Arial"/>
                <a:cs typeface="Arial"/>
              </a:rPr>
              <a:t>Scree</a:t>
            </a:r>
            <a:r>
              <a:rPr sz="3600" b="1" spc="-25" dirty="0">
                <a:latin typeface="Arial"/>
                <a:cs typeface="Arial"/>
              </a:rPr>
              <a:t>n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spc="-10" dirty="0">
                <a:latin typeface="Arial"/>
                <a:cs typeface="Arial"/>
              </a:rPr>
              <a:t>l</a:t>
            </a:r>
            <a:r>
              <a:rPr sz="3600" b="1" dirty="0">
                <a:latin typeface="Arial"/>
                <a:cs typeface="Arial"/>
              </a:rPr>
              <a:t>ay</a:t>
            </a:r>
            <a:r>
              <a:rPr sz="3600" b="1" spc="-30" dirty="0">
                <a:latin typeface="Arial"/>
                <a:cs typeface="Arial"/>
              </a:rPr>
              <a:t>ou</a:t>
            </a:r>
            <a:r>
              <a:rPr sz="3600" b="1" dirty="0">
                <a:latin typeface="Arial"/>
                <a:cs typeface="Arial"/>
              </a:rPr>
              <a:t>t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58859" y="2987411"/>
            <a:ext cx="1022463" cy="16209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87937" y="3248954"/>
            <a:ext cx="734695" cy="1322070"/>
          </a:xfrm>
          <a:custGeom>
            <a:avLst/>
            <a:gdLst/>
            <a:ahLst/>
            <a:cxnLst/>
            <a:rect l="l" t="t" r="r" b="b"/>
            <a:pathLst>
              <a:path w="734695" h="1322070">
                <a:moveTo>
                  <a:pt x="0" y="1322039"/>
                </a:moveTo>
                <a:lnTo>
                  <a:pt x="734476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23640" y="3199394"/>
            <a:ext cx="231775" cy="276860"/>
          </a:xfrm>
          <a:custGeom>
            <a:avLst/>
            <a:gdLst/>
            <a:ahLst/>
            <a:cxnLst/>
            <a:rect l="l" t="t" r="r" b="b"/>
            <a:pathLst>
              <a:path w="231775" h="276860">
                <a:moveTo>
                  <a:pt x="228304" y="99151"/>
                </a:moveTo>
                <a:lnTo>
                  <a:pt x="171218" y="99151"/>
                </a:lnTo>
                <a:lnTo>
                  <a:pt x="174358" y="248594"/>
                </a:lnTo>
                <a:lnTo>
                  <a:pt x="178050" y="262075"/>
                </a:lnTo>
                <a:lnTo>
                  <a:pt x="187309" y="271942"/>
                </a:lnTo>
                <a:lnTo>
                  <a:pt x="200340" y="276467"/>
                </a:lnTo>
                <a:lnTo>
                  <a:pt x="203527" y="276575"/>
                </a:lnTo>
                <a:lnTo>
                  <a:pt x="216994" y="272879"/>
                </a:lnTo>
                <a:lnTo>
                  <a:pt x="226853" y="263612"/>
                </a:lnTo>
                <a:lnTo>
                  <a:pt x="231372" y="250570"/>
                </a:lnTo>
                <a:lnTo>
                  <a:pt x="228304" y="99151"/>
                </a:lnTo>
                <a:close/>
              </a:path>
              <a:path w="231775" h="276860">
                <a:moveTo>
                  <a:pt x="226296" y="0"/>
                </a:moveTo>
                <a:lnTo>
                  <a:pt x="13484" y="126309"/>
                </a:lnTo>
                <a:lnTo>
                  <a:pt x="4552" y="134635"/>
                </a:lnTo>
                <a:lnTo>
                  <a:pt x="0" y="145521"/>
                </a:lnTo>
                <a:lnTo>
                  <a:pt x="234" y="157378"/>
                </a:lnTo>
                <a:lnTo>
                  <a:pt x="3487" y="165445"/>
                </a:lnTo>
                <a:lnTo>
                  <a:pt x="11827" y="174387"/>
                </a:lnTo>
                <a:lnTo>
                  <a:pt x="22714" y="178938"/>
                </a:lnTo>
                <a:lnTo>
                  <a:pt x="34567" y="178703"/>
                </a:lnTo>
                <a:lnTo>
                  <a:pt x="171218" y="99151"/>
                </a:lnTo>
                <a:lnTo>
                  <a:pt x="228304" y="99151"/>
                </a:lnTo>
                <a:lnTo>
                  <a:pt x="226296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973537" y="4570988"/>
            <a:ext cx="1219200" cy="46228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00660">
              <a:lnSpc>
                <a:spcPct val="100000"/>
              </a:lnSpc>
            </a:pPr>
            <a:r>
              <a:rPr sz="2400" spc="-10" dirty="0">
                <a:latin typeface="Arial"/>
                <a:cs typeface="Arial"/>
              </a:rPr>
              <a:t>tracks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943" y="1300423"/>
            <a:ext cx="9143993" cy="5861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9949" y="1294374"/>
            <a:ext cx="8153399" cy="244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83444" y="1183547"/>
            <a:ext cx="768928" cy="4655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70291" y="1396441"/>
            <a:ext cx="408940" cy="0"/>
          </a:xfrm>
          <a:custGeom>
            <a:avLst/>
            <a:gdLst/>
            <a:ahLst/>
            <a:cxnLst/>
            <a:rect l="l" t="t" r="r" b="b"/>
            <a:pathLst>
              <a:path w="408940">
                <a:moveTo>
                  <a:pt x="0" y="0"/>
                </a:moveTo>
                <a:lnTo>
                  <a:pt x="408645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13568" y="1268396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40">
                <a:moveTo>
                  <a:pt x="233740" y="0"/>
                </a:moveTo>
                <a:lnTo>
                  <a:pt x="221879" y="152"/>
                </a:lnTo>
                <a:lnTo>
                  <a:pt x="0" y="128044"/>
                </a:lnTo>
                <a:lnTo>
                  <a:pt x="213786" y="252738"/>
                </a:lnTo>
                <a:lnTo>
                  <a:pt x="225405" y="256505"/>
                </a:lnTo>
                <a:lnTo>
                  <a:pt x="237133" y="255196"/>
                </a:lnTo>
                <a:lnTo>
                  <a:pt x="247386" y="249230"/>
                </a:lnTo>
                <a:lnTo>
                  <a:pt x="252862" y="242466"/>
                </a:lnTo>
                <a:lnTo>
                  <a:pt x="256628" y="230834"/>
                </a:lnTo>
                <a:lnTo>
                  <a:pt x="255318" y="219105"/>
                </a:lnTo>
                <a:lnTo>
                  <a:pt x="249347" y="208861"/>
                </a:lnTo>
                <a:lnTo>
                  <a:pt x="113446" y="128044"/>
                </a:lnTo>
                <a:lnTo>
                  <a:pt x="242559" y="52728"/>
                </a:lnTo>
                <a:lnTo>
                  <a:pt x="251565" y="44470"/>
                </a:lnTo>
                <a:lnTo>
                  <a:pt x="256205" y="33622"/>
                </a:lnTo>
                <a:lnTo>
                  <a:pt x="256067" y="21761"/>
                </a:lnTo>
                <a:lnTo>
                  <a:pt x="252862" y="13622"/>
                </a:lnTo>
                <a:lnTo>
                  <a:pt x="244595" y="4629"/>
                </a:lnTo>
                <a:lnTo>
                  <a:pt x="233740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78737" y="1751595"/>
            <a:ext cx="774764" cy="152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98392" y="1636602"/>
            <a:ext cx="768928" cy="4655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87860" y="1849191"/>
            <a:ext cx="408940" cy="0"/>
          </a:xfrm>
          <a:custGeom>
            <a:avLst/>
            <a:gdLst/>
            <a:ahLst/>
            <a:cxnLst/>
            <a:rect l="l" t="t" r="r" b="b"/>
            <a:pathLst>
              <a:path w="408940">
                <a:moveTo>
                  <a:pt x="0" y="0"/>
                </a:moveTo>
                <a:lnTo>
                  <a:pt x="408645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31137" y="1721146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33732" y="0"/>
                </a:moveTo>
                <a:lnTo>
                  <a:pt x="221862" y="152"/>
                </a:lnTo>
                <a:lnTo>
                  <a:pt x="0" y="128044"/>
                </a:lnTo>
                <a:lnTo>
                  <a:pt x="213756" y="252738"/>
                </a:lnTo>
                <a:lnTo>
                  <a:pt x="225382" y="256503"/>
                </a:lnTo>
                <a:lnTo>
                  <a:pt x="237110" y="255198"/>
                </a:lnTo>
                <a:lnTo>
                  <a:pt x="247362" y="249236"/>
                </a:lnTo>
                <a:lnTo>
                  <a:pt x="252862" y="242435"/>
                </a:lnTo>
                <a:lnTo>
                  <a:pt x="256615" y="230812"/>
                </a:lnTo>
                <a:lnTo>
                  <a:pt x="255302" y="219081"/>
                </a:lnTo>
                <a:lnTo>
                  <a:pt x="249326" y="208826"/>
                </a:lnTo>
                <a:lnTo>
                  <a:pt x="113446" y="128044"/>
                </a:lnTo>
                <a:lnTo>
                  <a:pt x="242559" y="52697"/>
                </a:lnTo>
                <a:lnTo>
                  <a:pt x="251566" y="44431"/>
                </a:lnTo>
                <a:lnTo>
                  <a:pt x="256192" y="33575"/>
                </a:lnTo>
                <a:lnTo>
                  <a:pt x="256032" y="21715"/>
                </a:lnTo>
                <a:lnTo>
                  <a:pt x="252831" y="13622"/>
                </a:lnTo>
                <a:lnTo>
                  <a:pt x="244583" y="4629"/>
                </a:lnTo>
                <a:lnTo>
                  <a:pt x="233732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96505" y="1594729"/>
            <a:ext cx="1135380" cy="462280"/>
          </a:xfrm>
          <a:custGeom>
            <a:avLst/>
            <a:gdLst/>
            <a:ahLst/>
            <a:cxnLst/>
            <a:rect l="l" t="t" r="r" b="b"/>
            <a:pathLst>
              <a:path w="1135379" h="462280">
                <a:moveTo>
                  <a:pt x="0" y="461665"/>
                </a:moveTo>
                <a:lnTo>
                  <a:pt x="1134831" y="461665"/>
                </a:lnTo>
                <a:lnTo>
                  <a:pt x="1134831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96505" y="1594729"/>
            <a:ext cx="1135380" cy="462280"/>
          </a:xfrm>
          <a:custGeom>
            <a:avLst/>
            <a:gdLst/>
            <a:ahLst/>
            <a:cxnLst/>
            <a:rect l="l" t="t" r="r" b="b"/>
            <a:pathLst>
              <a:path w="1135379" h="462280">
                <a:moveTo>
                  <a:pt x="0" y="461665"/>
                </a:moveTo>
                <a:lnTo>
                  <a:pt x="1134831" y="461665"/>
                </a:lnTo>
                <a:lnTo>
                  <a:pt x="1134831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78937" y="1141979"/>
            <a:ext cx="1143000" cy="462280"/>
          </a:xfrm>
          <a:custGeom>
            <a:avLst/>
            <a:gdLst/>
            <a:ahLst/>
            <a:cxnLst/>
            <a:rect l="l" t="t" r="r" b="b"/>
            <a:pathLst>
              <a:path w="1143000" h="462280">
                <a:moveTo>
                  <a:pt x="0" y="461665"/>
                </a:moveTo>
                <a:lnTo>
                  <a:pt x="1142999" y="461665"/>
                </a:lnTo>
                <a:lnTo>
                  <a:pt x="114299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78937" y="1141979"/>
            <a:ext cx="1143000" cy="462280"/>
          </a:xfrm>
          <a:custGeom>
            <a:avLst/>
            <a:gdLst/>
            <a:ahLst/>
            <a:cxnLst/>
            <a:rect l="l" t="t" r="r" b="b"/>
            <a:pathLst>
              <a:path w="1143000" h="462280">
                <a:moveTo>
                  <a:pt x="0" y="461665"/>
                </a:moveTo>
                <a:lnTo>
                  <a:pt x="1142999" y="461665"/>
                </a:lnTo>
                <a:lnTo>
                  <a:pt x="114299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175251" y="1232814"/>
            <a:ext cx="1922780" cy="782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5044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menus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2400" spc="-10" dirty="0">
                <a:latin typeface="Arial"/>
                <a:cs typeface="Arial"/>
              </a:rPr>
              <a:t>toolbar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28860" y="2301593"/>
            <a:ext cx="2148840" cy="4613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1783" y="2514020"/>
            <a:ext cx="1856739" cy="26034"/>
          </a:xfrm>
          <a:custGeom>
            <a:avLst/>
            <a:gdLst/>
            <a:ahLst/>
            <a:cxnLst/>
            <a:rect l="l" t="t" r="r" b="b"/>
            <a:pathLst>
              <a:path w="1856739" h="26035">
                <a:moveTo>
                  <a:pt x="0" y="25420"/>
                </a:moveTo>
                <a:lnTo>
                  <a:pt x="1856231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86730" y="2387881"/>
            <a:ext cx="258445" cy="257175"/>
          </a:xfrm>
          <a:custGeom>
            <a:avLst/>
            <a:gdLst/>
            <a:ahLst/>
            <a:cxnLst/>
            <a:rect l="l" t="t" r="r" b="b"/>
            <a:pathLst>
              <a:path w="258444" h="257175">
                <a:moveTo>
                  <a:pt x="30861" y="0"/>
                </a:moveTo>
                <a:lnTo>
                  <a:pt x="19147" y="1473"/>
                </a:lnTo>
                <a:lnTo>
                  <a:pt x="8976" y="7591"/>
                </a:lnTo>
                <a:lnTo>
                  <a:pt x="3604" y="14429"/>
                </a:lnTo>
                <a:lnTo>
                  <a:pt x="0" y="26116"/>
                </a:lnTo>
                <a:lnTo>
                  <a:pt x="1479" y="37834"/>
                </a:lnTo>
                <a:lnTo>
                  <a:pt x="7602" y="48001"/>
                </a:lnTo>
                <a:lnTo>
                  <a:pt x="144574" y="126931"/>
                </a:lnTo>
                <a:lnTo>
                  <a:pt x="16488" y="204015"/>
                </a:lnTo>
                <a:lnTo>
                  <a:pt x="7606" y="212395"/>
                </a:lnTo>
                <a:lnTo>
                  <a:pt x="3121" y="223304"/>
                </a:lnTo>
                <a:lnTo>
                  <a:pt x="3423" y="235159"/>
                </a:lnTo>
                <a:lnTo>
                  <a:pt x="6734" y="243243"/>
                </a:lnTo>
                <a:lnTo>
                  <a:pt x="15123" y="252114"/>
                </a:lnTo>
                <a:lnTo>
                  <a:pt x="26040" y="256594"/>
                </a:lnTo>
                <a:lnTo>
                  <a:pt x="37900" y="256291"/>
                </a:lnTo>
                <a:lnTo>
                  <a:pt x="257993" y="125377"/>
                </a:lnTo>
                <a:lnTo>
                  <a:pt x="42539" y="3609"/>
                </a:lnTo>
                <a:lnTo>
                  <a:pt x="30861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28417" y="2841936"/>
            <a:ext cx="806333" cy="29676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74137" y="2894594"/>
            <a:ext cx="685800" cy="2819400"/>
          </a:xfrm>
          <a:custGeom>
            <a:avLst/>
            <a:gdLst/>
            <a:ahLst/>
            <a:cxnLst/>
            <a:rect l="l" t="t" r="r" b="b"/>
            <a:pathLst>
              <a:path w="685800" h="2819400">
                <a:moveTo>
                  <a:pt x="0" y="0"/>
                </a:moveTo>
                <a:lnTo>
                  <a:pt x="55618" y="747"/>
                </a:lnTo>
                <a:lnTo>
                  <a:pt x="108380" y="2912"/>
                </a:lnTo>
                <a:lnTo>
                  <a:pt x="157579" y="6376"/>
                </a:lnTo>
                <a:lnTo>
                  <a:pt x="202509" y="11022"/>
                </a:lnTo>
                <a:lnTo>
                  <a:pt x="242464" y="16733"/>
                </a:lnTo>
                <a:lnTo>
                  <a:pt x="291524" y="27039"/>
                </a:lnTo>
                <a:lnTo>
                  <a:pt x="332934" y="43411"/>
                </a:lnTo>
                <a:lnTo>
                  <a:pt x="342899" y="57149"/>
                </a:lnTo>
                <a:lnTo>
                  <a:pt x="342899" y="1352549"/>
                </a:lnTo>
                <a:lnTo>
                  <a:pt x="344036" y="1357234"/>
                </a:lnTo>
                <a:lnTo>
                  <a:pt x="381175" y="1378806"/>
                </a:lnTo>
                <a:lnTo>
                  <a:pt x="425444" y="1389735"/>
                </a:lnTo>
                <a:lnTo>
                  <a:pt x="483290" y="1398668"/>
                </a:lnTo>
                <a:lnTo>
                  <a:pt x="528220" y="1403317"/>
                </a:lnTo>
                <a:lnTo>
                  <a:pt x="577419" y="1406784"/>
                </a:lnTo>
                <a:lnTo>
                  <a:pt x="630181" y="1408951"/>
                </a:lnTo>
                <a:lnTo>
                  <a:pt x="685799" y="1409699"/>
                </a:lnTo>
                <a:lnTo>
                  <a:pt x="657677" y="1409889"/>
                </a:lnTo>
                <a:lnTo>
                  <a:pt x="603399" y="1411359"/>
                </a:lnTo>
                <a:lnTo>
                  <a:pt x="552330" y="1414188"/>
                </a:lnTo>
                <a:lnTo>
                  <a:pt x="505177" y="1418257"/>
                </a:lnTo>
                <a:lnTo>
                  <a:pt x="462646" y="1423449"/>
                </a:lnTo>
                <a:lnTo>
                  <a:pt x="409061" y="1433085"/>
                </a:lnTo>
                <a:lnTo>
                  <a:pt x="369847" y="1444585"/>
                </a:lnTo>
                <a:lnTo>
                  <a:pt x="342899" y="1466819"/>
                </a:lnTo>
                <a:lnTo>
                  <a:pt x="342899" y="2762243"/>
                </a:lnTo>
                <a:lnTo>
                  <a:pt x="341763" y="2766930"/>
                </a:lnTo>
                <a:lnTo>
                  <a:pt x="304624" y="2788507"/>
                </a:lnTo>
                <a:lnTo>
                  <a:pt x="260355" y="2799436"/>
                </a:lnTo>
                <a:lnTo>
                  <a:pt x="202509" y="2808366"/>
                </a:lnTo>
                <a:lnTo>
                  <a:pt x="157579" y="2813014"/>
                </a:lnTo>
                <a:lnTo>
                  <a:pt x="108380" y="2816480"/>
                </a:lnTo>
                <a:lnTo>
                  <a:pt x="55618" y="2818645"/>
                </a:lnTo>
                <a:lnTo>
                  <a:pt x="28122" y="2819204"/>
                </a:lnTo>
                <a:lnTo>
                  <a:pt x="0" y="2819393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63737" y="2056372"/>
            <a:ext cx="1371600" cy="83121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165735">
              <a:lnSpc>
                <a:spcPts val="2800"/>
              </a:lnSpc>
            </a:pPr>
            <a:r>
              <a:rPr sz="2400" dirty="0">
                <a:latin typeface="Arial"/>
                <a:cs typeface="Arial"/>
              </a:rPr>
              <a:t>genome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ruler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307537" y="3885172"/>
            <a:ext cx="990600" cy="831215"/>
          </a:xfrm>
          <a:custGeom>
            <a:avLst/>
            <a:gdLst/>
            <a:ahLst/>
            <a:cxnLst/>
            <a:rect l="l" t="t" r="r" b="b"/>
            <a:pathLst>
              <a:path w="990600" h="831214">
                <a:moveTo>
                  <a:pt x="0" y="830997"/>
                </a:moveTo>
                <a:lnTo>
                  <a:pt x="990599" y="830997"/>
                </a:lnTo>
                <a:lnTo>
                  <a:pt x="9905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07537" y="3885172"/>
            <a:ext cx="990600" cy="831215"/>
          </a:xfrm>
          <a:custGeom>
            <a:avLst/>
            <a:gdLst/>
            <a:ahLst/>
            <a:cxnLst/>
            <a:rect l="l" t="t" r="r" b="b"/>
            <a:pathLst>
              <a:path w="990600" h="831214">
                <a:moveTo>
                  <a:pt x="0" y="830997"/>
                </a:moveTo>
                <a:lnTo>
                  <a:pt x="990599" y="830997"/>
                </a:lnTo>
                <a:lnTo>
                  <a:pt x="9905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386286" y="3976016"/>
            <a:ext cx="771525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00"/>
              </a:lnSpc>
            </a:pPr>
            <a:r>
              <a:rPr sz="2400" spc="-5" dirty="0">
                <a:latin typeface="Arial"/>
                <a:cs typeface="Arial"/>
              </a:rPr>
              <a:t>data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panel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512186" y="3827004"/>
            <a:ext cx="864522" cy="7897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87621" y="4074932"/>
            <a:ext cx="567055" cy="496570"/>
          </a:xfrm>
          <a:custGeom>
            <a:avLst/>
            <a:gdLst/>
            <a:ahLst/>
            <a:cxnLst/>
            <a:rect l="l" t="t" r="r" b="b"/>
            <a:pathLst>
              <a:path w="567054" h="496570">
                <a:moveTo>
                  <a:pt x="566915" y="496061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44937" y="4037594"/>
            <a:ext cx="266700" cy="254000"/>
          </a:xfrm>
          <a:custGeom>
            <a:avLst/>
            <a:gdLst/>
            <a:ahLst/>
            <a:cxnLst/>
            <a:rect l="l" t="t" r="r" b="b"/>
            <a:pathLst>
              <a:path w="266700" h="254000">
                <a:moveTo>
                  <a:pt x="0" y="0"/>
                </a:moveTo>
                <a:lnTo>
                  <a:pt x="82177" y="241527"/>
                </a:lnTo>
                <a:lnTo>
                  <a:pt x="91025" y="249936"/>
                </a:lnTo>
                <a:lnTo>
                  <a:pt x="102481" y="253886"/>
                </a:lnTo>
                <a:lnTo>
                  <a:pt x="114955" y="252587"/>
                </a:lnTo>
                <a:lnTo>
                  <a:pt x="121864" y="249176"/>
                </a:lnTo>
                <a:lnTo>
                  <a:pt x="130280" y="240333"/>
                </a:lnTo>
                <a:lnTo>
                  <a:pt x="134239" y="228882"/>
                </a:lnTo>
                <a:lnTo>
                  <a:pt x="132947" y="216407"/>
                </a:lnTo>
                <a:lnTo>
                  <a:pt x="85368" y="74675"/>
                </a:lnTo>
                <a:lnTo>
                  <a:pt x="266100" y="74675"/>
                </a:lnTo>
                <a:lnTo>
                  <a:pt x="266142" y="74175"/>
                </a:lnTo>
                <a:lnTo>
                  <a:pt x="262964" y="61856"/>
                </a:lnTo>
                <a:lnTo>
                  <a:pt x="254876" y="52214"/>
                </a:lnTo>
                <a:lnTo>
                  <a:pt x="242995" y="46908"/>
                </a:lnTo>
                <a:lnTo>
                  <a:pt x="0" y="0"/>
                </a:lnTo>
                <a:close/>
              </a:path>
              <a:path w="266700" h="254000">
                <a:moveTo>
                  <a:pt x="266100" y="74675"/>
                </a:moveTo>
                <a:lnTo>
                  <a:pt x="85368" y="74675"/>
                </a:lnTo>
                <a:lnTo>
                  <a:pt x="238371" y="103534"/>
                </a:lnTo>
                <a:lnTo>
                  <a:pt x="250689" y="100354"/>
                </a:lnTo>
                <a:lnTo>
                  <a:pt x="260326" y="92264"/>
                </a:lnTo>
                <a:lnTo>
                  <a:pt x="265630" y="80375"/>
                </a:lnTo>
                <a:lnTo>
                  <a:pt x="266100" y="74675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26083" y="3216002"/>
            <a:ext cx="494608" cy="138406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59337" y="3483589"/>
            <a:ext cx="217804" cy="1087755"/>
          </a:xfrm>
          <a:custGeom>
            <a:avLst/>
            <a:gdLst/>
            <a:ahLst/>
            <a:cxnLst/>
            <a:rect l="l" t="t" r="r" b="b"/>
            <a:pathLst>
              <a:path w="217804" h="1087754">
                <a:moveTo>
                  <a:pt x="0" y="1087404"/>
                </a:moveTo>
                <a:lnTo>
                  <a:pt x="217474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716790" y="3427994"/>
            <a:ext cx="253365" cy="272415"/>
          </a:xfrm>
          <a:custGeom>
            <a:avLst/>
            <a:gdLst/>
            <a:ahLst/>
            <a:cxnLst/>
            <a:rect l="l" t="t" r="r" b="b"/>
            <a:pathLst>
              <a:path w="253364" h="272414">
                <a:moveTo>
                  <a:pt x="208817" y="111221"/>
                </a:moveTo>
                <a:lnTo>
                  <a:pt x="148896" y="111221"/>
                </a:lnTo>
                <a:lnTo>
                  <a:pt x="197451" y="252618"/>
                </a:lnTo>
                <a:lnTo>
                  <a:pt x="204005" y="263290"/>
                </a:lnTo>
                <a:lnTo>
                  <a:pt x="214098" y="269962"/>
                </a:lnTo>
                <a:lnTo>
                  <a:pt x="226140" y="271864"/>
                </a:lnTo>
                <a:lnTo>
                  <a:pt x="233753" y="270357"/>
                </a:lnTo>
                <a:lnTo>
                  <a:pt x="244425" y="263803"/>
                </a:lnTo>
                <a:lnTo>
                  <a:pt x="251097" y="253710"/>
                </a:lnTo>
                <a:lnTo>
                  <a:pt x="252999" y="241668"/>
                </a:lnTo>
                <a:lnTo>
                  <a:pt x="208817" y="111221"/>
                </a:lnTo>
                <a:close/>
              </a:path>
              <a:path w="253364" h="272414">
                <a:moveTo>
                  <a:pt x="171147" y="0"/>
                </a:moveTo>
                <a:lnTo>
                  <a:pt x="6951" y="185135"/>
                </a:lnTo>
                <a:lnTo>
                  <a:pt x="957" y="195905"/>
                </a:lnTo>
                <a:lnTo>
                  <a:pt x="0" y="207773"/>
                </a:lnTo>
                <a:lnTo>
                  <a:pt x="3987" y="219067"/>
                </a:lnTo>
                <a:lnTo>
                  <a:pt x="9389" y="225491"/>
                </a:lnTo>
                <a:lnTo>
                  <a:pt x="20156" y="231488"/>
                </a:lnTo>
                <a:lnTo>
                  <a:pt x="32033" y="232444"/>
                </a:lnTo>
                <a:lnTo>
                  <a:pt x="43330" y="228454"/>
                </a:lnTo>
                <a:lnTo>
                  <a:pt x="148896" y="111221"/>
                </a:lnTo>
                <a:lnTo>
                  <a:pt x="208817" y="111221"/>
                </a:lnTo>
                <a:lnTo>
                  <a:pt x="171147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894572" y="3523582"/>
            <a:ext cx="719050" cy="10848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153094" y="3782567"/>
            <a:ext cx="430530" cy="788670"/>
          </a:xfrm>
          <a:custGeom>
            <a:avLst/>
            <a:gdLst/>
            <a:ahLst/>
            <a:cxnLst/>
            <a:rect l="l" t="t" r="r" b="b"/>
            <a:pathLst>
              <a:path w="430529" h="788670">
                <a:moveTo>
                  <a:pt x="430042" y="788426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18932" y="3732794"/>
            <a:ext cx="232410" cy="276860"/>
          </a:xfrm>
          <a:custGeom>
            <a:avLst/>
            <a:gdLst/>
            <a:ahLst/>
            <a:cxnLst/>
            <a:rect l="l" t="t" r="r" b="b"/>
            <a:pathLst>
              <a:path w="232410" h="276860">
                <a:moveTo>
                  <a:pt x="7005" y="0"/>
                </a:moveTo>
                <a:lnTo>
                  <a:pt x="0" y="250693"/>
                </a:lnTo>
                <a:lnTo>
                  <a:pt x="4468" y="263693"/>
                </a:lnTo>
                <a:lnTo>
                  <a:pt x="14248" y="272971"/>
                </a:lnTo>
                <a:lnTo>
                  <a:pt x="27640" y="276727"/>
                </a:lnTo>
                <a:lnTo>
                  <a:pt x="30988" y="276631"/>
                </a:lnTo>
                <a:lnTo>
                  <a:pt x="43980" y="272171"/>
                </a:lnTo>
                <a:lnTo>
                  <a:pt x="53252" y="262395"/>
                </a:lnTo>
                <a:lnTo>
                  <a:pt x="57022" y="248991"/>
                </a:lnTo>
                <a:lnTo>
                  <a:pt x="61320" y="99578"/>
                </a:lnTo>
                <a:lnTo>
                  <a:pt x="171901" y="99578"/>
                </a:lnTo>
                <a:lnTo>
                  <a:pt x="7005" y="0"/>
                </a:lnTo>
                <a:close/>
              </a:path>
              <a:path w="232410" h="276860">
                <a:moveTo>
                  <a:pt x="171901" y="99578"/>
                </a:moveTo>
                <a:lnTo>
                  <a:pt x="61320" y="99578"/>
                </a:lnTo>
                <a:lnTo>
                  <a:pt x="197355" y="180188"/>
                </a:lnTo>
                <a:lnTo>
                  <a:pt x="209208" y="180512"/>
                </a:lnTo>
                <a:lnTo>
                  <a:pt x="220130" y="176047"/>
                </a:lnTo>
                <a:lnTo>
                  <a:pt x="228533" y="167182"/>
                </a:lnTo>
                <a:lnTo>
                  <a:pt x="231868" y="159086"/>
                </a:lnTo>
                <a:lnTo>
                  <a:pt x="232177" y="147237"/>
                </a:lnTo>
                <a:lnTo>
                  <a:pt x="227702" y="136321"/>
                </a:lnTo>
                <a:lnTo>
                  <a:pt x="218841" y="127924"/>
                </a:lnTo>
                <a:lnTo>
                  <a:pt x="171901" y="99578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078937" y="5755206"/>
            <a:ext cx="1295400" cy="831215"/>
          </a:xfrm>
          <a:custGeom>
            <a:avLst/>
            <a:gdLst/>
            <a:ahLst/>
            <a:cxnLst/>
            <a:rect l="l" t="t" r="r" b="b"/>
            <a:pathLst>
              <a:path w="1295400" h="831215">
                <a:moveTo>
                  <a:pt x="0" y="830997"/>
                </a:moveTo>
                <a:lnTo>
                  <a:pt x="1295399" y="830997"/>
                </a:lnTo>
                <a:lnTo>
                  <a:pt x="12953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78937" y="5755206"/>
            <a:ext cx="1295400" cy="831215"/>
          </a:xfrm>
          <a:custGeom>
            <a:avLst/>
            <a:gdLst/>
            <a:ahLst/>
            <a:cxnLst/>
            <a:rect l="l" t="t" r="r" b="b"/>
            <a:pathLst>
              <a:path w="1295400" h="831215">
                <a:moveTo>
                  <a:pt x="0" y="830997"/>
                </a:moveTo>
                <a:lnTo>
                  <a:pt x="1295399" y="830997"/>
                </a:lnTo>
                <a:lnTo>
                  <a:pt x="12953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157686" y="5846042"/>
            <a:ext cx="1127125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00"/>
              </a:lnSpc>
            </a:pPr>
            <a:r>
              <a:rPr sz="2400" dirty="0">
                <a:latin typeface="Arial"/>
                <a:cs typeface="Arial"/>
              </a:rPr>
              <a:t>genome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features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312792" y="5959208"/>
            <a:ext cx="768928" cy="4613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602260" y="6171188"/>
            <a:ext cx="476884" cy="0"/>
          </a:xfrm>
          <a:custGeom>
            <a:avLst/>
            <a:gdLst/>
            <a:ahLst/>
            <a:cxnLst/>
            <a:rect l="l" t="t" r="r" b="b"/>
            <a:pathLst>
              <a:path w="476884">
                <a:moveTo>
                  <a:pt x="476676" y="0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45537" y="6043146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33733" y="0"/>
                </a:moveTo>
                <a:lnTo>
                  <a:pt x="221864" y="149"/>
                </a:lnTo>
                <a:lnTo>
                  <a:pt x="0" y="128041"/>
                </a:lnTo>
                <a:lnTo>
                  <a:pt x="213756" y="252735"/>
                </a:lnTo>
                <a:lnTo>
                  <a:pt x="225385" y="256499"/>
                </a:lnTo>
                <a:lnTo>
                  <a:pt x="237115" y="255193"/>
                </a:lnTo>
                <a:lnTo>
                  <a:pt x="247369" y="249233"/>
                </a:lnTo>
                <a:lnTo>
                  <a:pt x="252862" y="242448"/>
                </a:lnTo>
                <a:lnTo>
                  <a:pt x="256615" y="230819"/>
                </a:lnTo>
                <a:lnTo>
                  <a:pt x="255302" y="219084"/>
                </a:lnTo>
                <a:lnTo>
                  <a:pt x="249326" y="208832"/>
                </a:lnTo>
                <a:lnTo>
                  <a:pt x="113446" y="128041"/>
                </a:lnTo>
                <a:lnTo>
                  <a:pt x="242559" y="52710"/>
                </a:lnTo>
                <a:lnTo>
                  <a:pt x="251564" y="44446"/>
                </a:lnTo>
                <a:lnTo>
                  <a:pt x="256191" y="33591"/>
                </a:lnTo>
                <a:lnTo>
                  <a:pt x="256034" y="21728"/>
                </a:lnTo>
                <a:lnTo>
                  <a:pt x="252831" y="13623"/>
                </a:lnTo>
                <a:lnTo>
                  <a:pt x="244583" y="4630"/>
                </a:lnTo>
                <a:lnTo>
                  <a:pt x="233733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Scree</a:t>
            </a:r>
            <a:r>
              <a:rPr spc="-25" dirty="0"/>
              <a:t>n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l</a:t>
            </a:r>
            <a:r>
              <a:rPr dirty="0"/>
              <a:t>ay</a:t>
            </a:r>
            <a:r>
              <a:rPr spc="-30" dirty="0"/>
              <a:t>ou</a:t>
            </a:r>
            <a:r>
              <a:rPr dirty="0"/>
              <a:t>t</a:t>
            </a:r>
          </a:p>
        </p:txBody>
      </p:sp>
      <p:sp>
        <p:nvSpPr>
          <p:cNvPr id="41" name="object 41"/>
          <p:cNvSpPr/>
          <p:nvPr/>
        </p:nvSpPr>
        <p:spPr>
          <a:xfrm>
            <a:off x="3858859" y="2987411"/>
            <a:ext cx="1022463" cy="162098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887937" y="3248954"/>
            <a:ext cx="734695" cy="1322070"/>
          </a:xfrm>
          <a:custGeom>
            <a:avLst/>
            <a:gdLst/>
            <a:ahLst/>
            <a:cxnLst/>
            <a:rect l="l" t="t" r="r" b="b"/>
            <a:pathLst>
              <a:path w="734695" h="1322070">
                <a:moveTo>
                  <a:pt x="0" y="1322039"/>
                </a:moveTo>
                <a:lnTo>
                  <a:pt x="734476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423640" y="3199394"/>
            <a:ext cx="231775" cy="276860"/>
          </a:xfrm>
          <a:custGeom>
            <a:avLst/>
            <a:gdLst/>
            <a:ahLst/>
            <a:cxnLst/>
            <a:rect l="l" t="t" r="r" b="b"/>
            <a:pathLst>
              <a:path w="231775" h="276860">
                <a:moveTo>
                  <a:pt x="228304" y="99151"/>
                </a:moveTo>
                <a:lnTo>
                  <a:pt x="171218" y="99151"/>
                </a:lnTo>
                <a:lnTo>
                  <a:pt x="174358" y="248594"/>
                </a:lnTo>
                <a:lnTo>
                  <a:pt x="178050" y="262075"/>
                </a:lnTo>
                <a:lnTo>
                  <a:pt x="187309" y="271942"/>
                </a:lnTo>
                <a:lnTo>
                  <a:pt x="200340" y="276467"/>
                </a:lnTo>
                <a:lnTo>
                  <a:pt x="203527" y="276575"/>
                </a:lnTo>
                <a:lnTo>
                  <a:pt x="216994" y="272879"/>
                </a:lnTo>
                <a:lnTo>
                  <a:pt x="226853" y="263612"/>
                </a:lnTo>
                <a:lnTo>
                  <a:pt x="231372" y="250570"/>
                </a:lnTo>
                <a:lnTo>
                  <a:pt x="228304" y="99151"/>
                </a:lnTo>
                <a:close/>
              </a:path>
              <a:path w="231775" h="276860">
                <a:moveTo>
                  <a:pt x="226296" y="0"/>
                </a:moveTo>
                <a:lnTo>
                  <a:pt x="13484" y="126309"/>
                </a:lnTo>
                <a:lnTo>
                  <a:pt x="4552" y="134635"/>
                </a:lnTo>
                <a:lnTo>
                  <a:pt x="0" y="145521"/>
                </a:lnTo>
                <a:lnTo>
                  <a:pt x="234" y="157378"/>
                </a:lnTo>
                <a:lnTo>
                  <a:pt x="3487" y="165445"/>
                </a:lnTo>
                <a:lnTo>
                  <a:pt x="11827" y="174387"/>
                </a:lnTo>
                <a:lnTo>
                  <a:pt x="22714" y="178938"/>
                </a:lnTo>
                <a:lnTo>
                  <a:pt x="34567" y="178703"/>
                </a:lnTo>
                <a:lnTo>
                  <a:pt x="171218" y="99151"/>
                </a:lnTo>
                <a:lnTo>
                  <a:pt x="228304" y="99151"/>
                </a:lnTo>
                <a:lnTo>
                  <a:pt x="226296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973537" y="4570988"/>
            <a:ext cx="1219200" cy="46228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00660">
              <a:lnSpc>
                <a:spcPct val="100000"/>
              </a:lnSpc>
            </a:pPr>
            <a:r>
              <a:rPr sz="2400" spc="-10" dirty="0">
                <a:latin typeface="Arial"/>
                <a:cs typeface="Arial"/>
              </a:rPr>
              <a:t>tracks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spc="-30" dirty="0"/>
              <a:t>F</a:t>
            </a:r>
            <a:r>
              <a:rPr spc="-10" dirty="0"/>
              <a:t>il</a:t>
            </a:r>
            <a:r>
              <a:rPr dirty="0"/>
              <a:t>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5" dirty="0"/>
              <a:t>f</a:t>
            </a:r>
            <a:r>
              <a:rPr spc="-30" dirty="0"/>
              <a:t>o</a:t>
            </a:r>
            <a:r>
              <a:rPr dirty="0"/>
              <a:t>rmats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30" dirty="0"/>
              <a:t>n</a:t>
            </a:r>
            <a:r>
              <a:rPr spc="-25" dirty="0"/>
              <a:t>d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track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ty</a:t>
            </a:r>
            <a:r>
              <a:rPr spc="-30" dirty="0"/>
              <a:t>p</a:t>
            </a:r>
            <a:r>
              <a:rPr dirty="0"/>
              <a:t>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6271" y="1537615"/>
            <a:ext cx="6620509" cy="762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The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Arial"/>
                <a:cs typeface="Arial"/>
              </a:rPr>
              <a:t>f</a:t>
            </a:r>
            <a:r>
              <a:rPr sz="2400" b="1" spc="-15" dirty="0">
                <a:latin typeface="Arial"/>
                <a:cs typeface="Arial"/>
              </a:rPr>
              <a:t>i</a:t>
            </a:r>
            <a:r>
              <a:rPr sz="2400" b="1" spc="-10" dirty="0">
                <a:latin typeface="Arial"/>
                <a:cs typeface="Arial"/>
              </a:rPr>
              <a:t>l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Arial"/>
                <a:cs typeface="Arial"/>
              </a:rPr>
              <a:t>f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rmat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ines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rack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ype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20"/>
              </a:spcBef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The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track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ty</a:t>
            </a:r>
            <a:r>
              <a:rPr sz="2400" b="1" spc="-20" dirty="0">
                <a:latin typeface="Arial"/>
                <a:cs typeface="Arial"/>
              </a:rPr>
              <a:t>p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ermines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display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op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spc="-30" dirty="0"/>
              <a:t>F</a:t>
            </a:r>
            <a:r>
              <a:rPr spc="-10" dirty="0"/>
              <a:t>il</a:t>
            </a:r>
            <a:r>
              <a:rPr dirty="0"/>
              <a:t>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5" dirty="0"/>
              <a:t>f</a:t>
            </a:r>
            <a:r>
              <a:rPr spc="-30" dirty="0"/>
              <a:t>o</a:t>
            </a:r>
            <a:r>
              <a:rPr dirty="0"/>
              <a:t>rmats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30" dirty="0"/>
              <a:t>n</a:t>
            </a:r>
            <a:r>
              <a:rPr spc="-25" dirty="0"/>
              <a:t>d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track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ty</a:t>
            </a:r>
            <a:r>
              <a:rPr spc="-30" dirty="0"/>
              <a:t>p</a:t>
            </a:r>
            <a:r>
              <a:rPr dirty="0"/>
              <a:t>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6271" y="1537615"/>
            <a:ext cx="6620509" cy="135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The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Arial"/>
                <a:cs typeface="Arial"/>
              </a:rPr>
              <a:t>f</a:t>
            </a:r>
            <a:r>
              <a:rPr sz="2400" b="1" spc="-15" dirty="0">
                <a:latin typeface="Arial"/>
                <a:cs typeface="Arial"/>
              </a:rPr>
              <a:t>i</a:t>
            </a:r>
            <a:r>
              <a:rPr sz="2400" b="1" spc="-10" dirty="0">
                <a:latin typeface="Arial"/>
                <a:cs typeface="Arial"/>
              </a:rPr>
              <a:t>l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Arial"/>
                <a:cs typeface="Arial"/>
              </a:rPr>
              <a:t>f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rmat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ines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rack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ype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20"/>
              </a:spcBef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The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track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ty</a:t>
            </a:r>
            <a:r>
              <a:rPr sz="2400" b="1" spc="-20" dirty="0">
                <a:latin typeface="Arial"/>
                <a:cs typeface="Arial"/>
              </a:rPr>
              <a:t>p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ermines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display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op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820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15" dirty="0">
                <a:latin typeface="Arial"/>
                <a:cs typeface="Arial"/>
              </a:rPr>
              <a:t>IGV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suppo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many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di</a:t>
            </a:r>
            <a:r>
              <a:rPr sz="2400" spc="-55" dirty="0">
                <a:latin typeface="Arial"/>
                <a:cs typeface="Arial"/>
              </a:rPr>
              <a:t>f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eren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orma</a:t>
            </a:r>
            <a:r>
              <a:rPr sz="2400" spc="-10" dirty="0">
                <a:latin typeface="Arial"/>
                <a:cs typeface="Arial"/>
              </a:rPr>
              <a:t>ts.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6279" y="6452513"/>
            <a:ext cx="831342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spc="-2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curren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li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see</a:t>
            </a:r>
            <a:r>
              <a:rPr sz="2400" spc="-10" dirty="0">
                <a:latin typeface="Arial"/>
                <a:cs typeface="Arial"/>
              </a:rPr>
              <a:t>: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ww</a:t>
            </a:r>
            <a:r>
              <a:rPr sz="2400" u="heavy" spc="-135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w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.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broadin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st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i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t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u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t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e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.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org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/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ig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v/</a:t>
            </a:r>
            <a:r>
              <a:rPr sz="2400" u="heavy" spc="-20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F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ile</a:t>
            </a:r>
            <a:r>
              <a:rPr sz="2400" u="heavy" spc="-20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F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orma</a:t>
            </a:r>
            <a:r>
              <a:rPr sz="2400" u="heavy" spc="-10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t</a:t>
            </a:r>
            <a:r>
              <a:rPr sz="2400" u="heavy" dirty="0">
                <a:solidFill>
                  <a:srgbClr val="009999"/>
                </a:solidFill>
                <a:latin typeface="Arial"/>
                <a:cs typeface="Arial"/>
                <a:hlinkClick r:id="rId3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4243" y="3123188"/>
            <a:ext cx="2336797" cy="29971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16437" y="3123188"/>
            <a:ext cx="3492489" cy="3009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59737" y="3123188"/>
            <a:ext cx="2171699" cy="27812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Nav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ate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300423"/>
            <a:ext cx="9143993" cy="5861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43" y="1446785"/>
            <a:ext cx="2924083" cy="36290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46425" y="2625815"/>
            <a:ext cx="739831" cy="6650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11537" y="2668219"/>
            <a:ext cx="609600" cy="533400"/>
          </a:xfrm>
          <a:custGeom>
            <a:avLst/>
            <a:gdLst/>
            <a:ahLst/>
            <a:cxnLst/>
            <a:rect l="l" t="t" r="r" b="b"/>
            <a:pathLst>
              <a:path w="609600" h="533400">
                <a:moveTo>
                  <a:pt x="0" y="266699"/>
                </a:moveTo>
                <a:lnTo>
                  <a:pt x="3989" y="223436"/>
                </a:lnTo>
                <a:lnTo>
                  <a:pt x="15539" y="182396"/>
                </a:lnTo>
                <a:lnTo>
                  <a:pt x="34022" y="144129"/>
                </a:lnTo>
                <a:lnTo>
                  <a:pt x="58810" y="109183"/>
                </a:lnTo>
                <a:lnTo>
                  <a:pt x="89276" y="78108"/>
                </a:lnTo>
                <a:lnTo>
                  <a:pt x="124792" y="51453"/>
                </a:lnTo>
                <a:lnTo>
                  <a:pt x="164730" y="29765"/>
                </a:lnTo>
                <a:lnTo>
                  <a:pt x="208462" y="13595"/>
                </a:lnTo>
                <a:lnTo>
                  <a:pt x="255361" y="3490"/>
                </a:lnTo>
                <a:lnTo>
                  <a:pt x="304799" y="0"/>
                </a:lnTo>
                <a:lnTo>
                  <a:pt x="329799" y="883"/>
                </a:lnTo>
                <a:lnTo>
                  <a:pt x="378049" y="7750"/>
                </a:lnTo>
                <a:lnTo>
                  <a:pt x="423445" y="20956"/>
                </a:lnTo>
                <a:lnTo>
                  <a:pt x="465359" y="39954"/>
                </a:lnTo>
                <a:lnTo>
                  <a:pt x="503163" y="64194"/>
                </a:lnTo>
                <a:lnTo>
                  <a:pt x="536231" y="93128"/>
                </a:lnTo>
                <a:lnTo>
                  <a:pt x="563935" y="126206"/>
                </a:lnTo>
                <a:lnTo>
                  <a:pt x="585648" y="162881"/>
                </a:lnTo>
                <a:lnTo>
                  <a:pt x="600742" y="202603"/>
                </a:lnTo>
                <a:lnTo>
                  <a:pt x="608589" y="244824"/>
                </a:lnTo>
                <a:lnTo>
                  <a:pt x="609599" y="266699"/>
                </a:lnTo>
                <a:lnTo>
                  <a:pt x="608589" y="288571"/>
                </a:lnTo>
                <a:lnTo>
                  <a:pt x="600742" y="330786"/>
                </a:lnTo>
                <a:lnTo>
                  <a:pt x="585648" y="370505"/>
                </a:lnTo>
                <a:lnTo>
                  <a:pt x="563935" y="407179"/>
                </a:lnTo>
                <a:lnTo>
                  <a:pt x="536231" y="440259"/>
                </a:lnTo>
                <a:lnTo>
                  <a:pt x="503163" y="469195"/>
                </a:lnTo>
                <a:lnTo>
                  <a:pt x="465359" y="493438"/>
                </a:lnTo>
                <a:lnTo>
                  <a:pt x="423445" y="512439"/>
                </a:lnTo>
                <a:lnTo>
                  <a:pt x="378049" y="525648"/>
                </a:lnTo>
                <a:lnTo>
                  <a:pt x="329799" y="532515"/>
                </a:lnTo>
                <a:lnTo>
                  <a:pt x="304799" y="533399"/>
                </a:lnTo>
                <a:lnTo>
                  <a:pt x="279802" y="532515"/>
                </a:lnTo>
                <a:lnTo>
                  <a:pt x="231555" y="525648"/>
                </a:lnTo>
                <a:lnTo>
                  <a:pt x="186161" y="512439"/>
                </a:lnTo>
                <a:lnTo>
                  <a:pt x="144247" y="493438"/>
                </a:lnTo>
                <a:lnTo>
                  <a:pt x="106442" y="469195"/>
                </a:lnTo>
                <a:lnTo>
                  <a:pt x="73373" y="440259"/>
                </a:lnTo>
                <a:lnTo>
                  <a:pt x="45667" y="407179"/>
                </a:lnTo>
                <a:lnTo>
                  <a:pt x="23953" y="370505"/>
                </a:lnTo>
                <a:lnTo>
                  <a:pt x="8858" y="330786"/>
                </a:lnTo>
                <a:lnTo>
                  <a:pt x="1010" y="288571"/>
                </a:lnTo>
                <a:lnTo>
                  <a:pt x="0" y="2666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906737" y="1370572"/>
          <a:ext cx="5676897" cy="4038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1299"/>
                <a:gridCol w="219074"/>
                <a:gridCol w="2676524"/>
              </a:tblGrid>
              <a:tr h="2247915">
                <a:tc gridSpan="2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9">
                      <a:solidFill>
                        <a:srgbClr val="54A7B0"/>
                      </a:solidFill>
                      <a:prstDash val="solid"/>
                    </a:lnL>
                    <a:lnR w="76199">
                      <a:solidFill>
                        <a:srgbClr val="54A7B0"/>
                      </a:solidFill>
                      <a:prstDash val="solid"/>
                    </a:lnR>
                    <a:lnT w="76199">
                      <a:solidFill>
                        <a:srgbClr val="54A7B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9">
                      <a:solidFill>
                        <a:srgbClr val="54A7B0"/>
                      </a:solidFill>
                      <a:prstDash val="solid"/>
                    </a:lnL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00329"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9">
                      <a:solidFill>
                        <a:srgbClr val="54A7B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v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76199">
                      <a:solidFill>
                        <a:srgbClr val="54A7B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FFFAAA"/>
                    </a:solidFill>
                  </a:tcPr>
                </a:tc>
                <a:tc>
                  <a:txBody>
                    <a:bodyPr/>
                    <a:lstStyle/>
                    <a:p>
                      <a:pPr marR="114300">
                        <a:lnSpc>
                          <a:spcPts val="2800"/>
                        </a:lnSpc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Click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2400" b="1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genome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ruler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to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ts val="2820"/>
                        </a:lnSpc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iew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chromosome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1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6199">
                      <a:solidFill>
                        <a:srgbClr val="54A7B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FFFAAA"/>
                    </a:solidFill>
                  </a:tcPr>
                </a:tc>
              </a:tr>
              <a:tr h="256995">
                <a:tc gridSpan="2"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6199">
                      <a:solidFill>
                        <a:srgbClr val="54A7B0"/>
                      </a:solidFill>
                      <a:prstDash val="solid"/>
                    </a:lnL>
                    <a:lnR w="76199">
                      <a:solidFill>
                        <a:srgbClr val="54A7B0"/>
                      </a:solidFill>
                      <a:prstDash val="solid"/>
                    </a:lnR>
                    <a:lnB w="76199">
                      <a:solidFill>
                        <a:srgbClr val="54A7B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6199">
                      <a:solidFill>
                        <a:srgbClr val="54A7B0"/>
                      </a:solidFill>
                      <a:prstDash val="solid"/>
                    </a:lnL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Nav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ate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300423"/>
            <a:ext cx="9143993" cy="5861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Nav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ate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300423"/>
            <a:ext cx="9143993" cy="5861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8937" y="7166634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99" y="0"/>
                </a:lnTo>
              </a:path>
            </a:pathLst>
          </a:custGeom>
          <a:ln w="9524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8937" y="1295668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9143999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92543" y="1522997"/>
            <a:ext cx="4419593" cy="38982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54437" y="1484872"/>
            <a:ext cx="4495800" cy="3975100"/>
          </a:xfrm>
          <a:custGeom>
            <a:avLst/>
            <a:gdLst/>
            <a:ahLst/>
            <a:cxnLst/>
            <a:rect l="l" t="t" r="r" b="b"/>
            <a:pathLst>
              <a:path w="4495800" h="3975100">
                <a:moveTo>
                  <a:pt x="0" y="3974713"/>
                </a:moveTo>
                <a:lnTo>
                  <a:pt x="4495799" y="3974713"/>
                </a:lnTo>
                <a:lnTo>
                  <a:pt x="4495799" y="0"/>
                </a:lnTo>
                <a:lnTo>
                  <a:pt x="0" y="0"/>
                </a:lnTo>
                <a:lnTo>
                  <a:pt x="0" y="3974713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49313" y="2334865"/>
            <a:ext cx="1088968" cy="8437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8660" y="2361188"/>
            <a:ext cx="990600" cy="745490"/>
          </a:xfrm>
          <a:custGeom>
            <a:avLst/>
            <a:gdLst/>
            <a:ahLst/>
            <a:cxnLst/>
            <a:rect l="l" t="t" r="r" b="b"/>
            <a:pathLst>
              <a:path w="990600" h="745489">
                <a:moveTo>
                  <a:pt x="0" y="745485"/>
                </a:moveTo>
                <a:lnTo>
                  <a:pt x="990599" y="745485"/>
                </a:lnTo>
                <a:lnTo>
                  <a:pt x="990599" y="0"/>
                </a:lnTo>
                <a:lnTo>
                  <a:pt x="0" y="0"/>
                </a:lnTo>
                <a:lnTo>
                  <a:pt x="0" y="745485"/>
                </a:lnTo>
                <a:close/>
              </a:path>
            </a:pathLst>
          </a:custGeom>
          <a:solidFill>
            <a:srgbClr val="ACAE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98660" y="2361188"/>
            <a:ext cx="990600" cy="745490"/>
          </a:xfrm>
          <a:custGeom>
            <a:avLst/>
            <a:gdLst/>
            <a:ahLst/>
            <a:cxnLst/>
            <a:rect l="l" t="t" r="r" b="b"/>
            <a:pathLst>
              <a:path w="990600" h="745489">
                <a:moveTo>
                  <a:pt x="0" y="745485"/>
                </a:moveTo>
                <a:lnTo>
                  <a:pt x="990599" y="745485"/>
                </a:lnTo>
                <a:lnTo>
                  <a:pt x="990599" y="0"/>
                </a:lnTo>
                <a:lnTo>
                  <a:pt x="0" y="0"/>
                </a:lnTo>
                <a:lnTo>
                  <a:pt x="0" y="745485"/>
                </a:lnTo>
                <a:close/>
              </a:path>
            </a:pathLst>
          </a:custGeom>
          <a:ln w="9524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05765" y="2779590"/>
            <a:ext cx="872837" cy="2377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51312" y="3044190"/>
            <a:ext cx="594360" cy="2079625"/>
          </a:xfrm>
          <a:custGeom>
            <a:avLst/>
            <a:gdLst/>
            <a:ahLst/>
            <a:cxnLst/>
            <a:rect l="l" t="t" r="r" b="b"/>
            <a:pathLst>
              <a:path w="594360" h="2079625">
                <a:moveTo>
                  <a:pt x="594024" y="2079068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73670" y="2989661"/>
            <a:ext cx="249554" cy="275590"/>
          </a:xfrm>
          <a:custGeom>
            <a:avLst/>
            <a:gdLst/>
            <a:ahLst/>
            <a:cxnLst/>
            <a:rect l="l" t="t" r="r" b="b"/>
            <a:pathLst>
              <a:path w="249554" h="275589">
                <a:moveTo>
                  <a:pt x="62066" y="0"/>
                </a:moveTo>
                <a:lnTo>
                  <a:pt x="0" y="246714"/>
                </a:lnTo>
                <a:lnTo>
                  <a:pt x="2664" y="258886"/>
                </a:lnTo>
                <a:lnTo>
                  <a:pt x="10160" y="268697"/>
                </a:lnTo>
                <a:lnTo>
                  <a:pt x="21528" y="274533"/>
                </a:lnTo>
                <a:lnTo>
                  <a:pt x="28456" y="275426"/>
                </a:lnTo>
                <a:lnTo>
                  <a:pt x="40628" y="272762"/>
                </a:lnTo>
                <a:lnTo>
                  <a:pt x="50439" y="265266"/>
                </a:lnTo>
                <a:lnTo>
                  <a:pt x="56275" y="253898"/>
                </a:lnTo>
                <a:lnTo>
                  <a:pt x="93217" y="109057"/>
                </a:lnTo>
                <a:lnTo>
                  <a:pt x="175820" y="109057"/>
                </a:lnTo>
                <a:lnTo>
                  <a:pt x="62066" y="0"/>
                </a:lnTo>
                <a:close/>
              </a:path>
              <a:path w="249554" h="275589">
                <a:moveTo>
                  <a:pt x="175820" y="109057"/>
                </a:moveTo>
                <a:lnTo>
                  <a:pt x="93217" y="109057"/>
                </a:lnTo>
                <a:lnTo>
                  <a:pt x="207756" y="217281"/>
                </a:lnTo>
                <a:lnTo>
                  <a:pt x="219388" y="220442"/>
                </a:lnTo>
                <a:lnTo>
                  <a:pt x="231221" y="218567"/>
                </a:lnTo>
                <a:lnTo>
                  <a:pt x="241532" y="211683"/>
                </a:lnTo>
                <a:lnTo>
                  <a:pt x="246303" y="205033"/>
                </a:lnTo>
                <a:lnTo>
                  <a:pt x="249455" y="193405"/>
                </a:lnTo>
                <a:lnTo>
                  <a:pt x="247575" y="181582"/>
                </a:lnTo>
                <a:lnTo>
                  <a:pt x="240709" y="171267"/>
                </a:lnTo>
                <a:lnTo>
                  <a:pt x="175820" y="109057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91365" y="2779593"/>
            <a:ext cx="461357" cy="24439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25238" y="3046232"/>
            <a:ext cx="148590" cy="2153285"/>
          </a:xfrm>
          <a:custGeom>
            <a:avLst/>
            <a:gdLst/>
            <a:ahLst/>
            <a:cxnLst/>
            <a:rect l="l" t="t" r="r" b="b"/>
            <a:pathLst>
              <a:path w="148589" h="2153285">
                <a:moveTo>
                  <a:pt x="148498" y="2153226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09043" y="2989661"/>
            <a:ext cx="256540" cy="262890"/>
          </a:xfrm>
          <a:custGeom>
            <a:avLst/>
            <a:gdLst/>
            <a:ahLst/>
            <a:cxnLst/>
            <a:rect l="l" t="t" r="r" b="b"/>
            <a:pathLst>
              <a:path w="256539" h="262889">
                <a:moveTo>
                  <a:pt x="112294" y="0"/>
                </a:moveTo>
                <a:lnTo>
                  <a:pt x="0" y="229943"/>
                </a:lnTo>
                <a:lnTo>
                  <a:pt x="609" y="241853"/>
                </a:lnTo>
                <a:lnTo>
                  <a:pt x="5969" y="252434"/>
                </a:lnTo>
                <a:lnTo>
                  <a:pt x="15550" y="260116"/>
                </a:lnTo>
                <a:lnTo>
                  <a:pt x="23663" y="262712"/>
                </a:lnTo>
                <a:lnTo>
                  <a:pt x="35580" y="262103"/>
                </a:lnTo>
                <a:lnTo>
                  <a:pt x="46165" y="256743"/>
                </a:lnTo>
                <a:lnTo>
                  <a:pt x="53833" y="247162"/>
                </a:lnTo>
                <a:lnTo>
                  <a:pt x="120097" y="113141"/>
                </a:lnTo>
                <a:lnTo>
                  <a:pt x="189193" y="113141"/>
                </a:lnTo>
                <a:lnTo>
                  <a:pt x="112294" y="0"/>
                </a:lnTo>
                <a:close/>
              </a:path>
              <a:path w="256539" h="262889">
                <a:moveTo>
                  <a:pt x="189193" y="113141"/>
                </a:moveTo>
                <a:lnTo>
                  <a:pt x="120097" y="113141"/>
                </a:lnTo>
                <a:lnTo>
                  <a:pt x="210090" y="243195"/>
                </a:lnTo>
                <a:lnTo>
                  <a:pt x="220732" y="248422"/>
                </a:lnTo>
                <a:lnTo>
                  <a:pt x="232521" y="248911"/>
                </a:lnTo>
                <a:lnTo>
                  <a:pt x="243845" y="244358"/>
                </a:lnTo>
                <a:lnTo>
                  <a:pt x="250229" y="238416"/>
                </a:lnTo>
                <a:lnTo>
                  <a:pt x="255465" y="227781"/>
                </a:lnTo>
                <a:lnTo>
                  <a:pt x="255959" y="215998"/>
                </a:lnTo>
                <a:lnTo>
                  <a:pt x="251404" y="204673"/>
                </a:lnTo>
                <a:lnTo>
                  <a:pt x="189193" y="113141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59337" y="4799588"/>
            <a:ext cx="3048000" cy="1200785"/>
          </a:xfrm>
          <a:custGeom>
            <a:avLst/>
            <a:gdLst/>
            <a:ahLst/>
            <a:cxnLst/>
            <a:rect l="l" t="t" r="r" b="b"/>
            <a:pathLst>
              <a:path w="3048000" h="1200785">
                <a:moveTo>
                  <a:pt x="0" y="1200329"/>
                </a:moveTo>
                <a:lnTo>
                  <a:pt x="3047999" y="1200329"/>
                </a:lnTo>
                <a:lnTo>
                  <a:pt x="3047999" y="0"/>
                </a:lnTo>
                <a:lnTo>
                  <a:pt x="0" y="0"/>
                </a:lnTo>
                <a:lnTo>
                  <a:pt x="0" y="1200329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59337" y="4799588"/>
            <a:ext cx="3048000" cy="1200785"/>
          </a:xfrm>
          <a:custGeom>
            <a:avLst/>
            <a:gdLst/>
            <a:ahLst/>
            <a:cxnLst/>
            <a:rect l="l" t="t" r="r" b="b"/>
            <a:pathLst>
              <a:path w="3048000" h="1200785">
                <a:moveTo>
                  <a:pt x="0" y="1200329"/>
                </a:moveTo>
                <a:lnTo>
                  <a:pt x="3047999" y="1200329"/>
                </a:lnTo>
                <a:lnTo>
                  <a:pt x="3047999" y="0"/>
                </a:lnTo>
                <a:lnTo>
                  <a:pt x="0" y="0"/>
                </a:lnTo>
                <a:lnTo>
                  <a:pt x="0" y="120032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738083" y="4890417"/>
            <a:ext cx="2837815" cy="1054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drag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900"/>
              </a:lnSpc>
              <a:spcBef>
                <a:spcPts val="40"/>
              </a:spcBef>
            </a:pPr>
            <a:r>
              <a:rPr sz="2400" spc="-10" dirty="0">
                <a:latin typeface="Arial"/>
                <a:cs typeface="Arial"/>
              </a:rPr>
              <a:t>from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40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mb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6</a:t>
            </a:r>
            <a:r>
              <a:rPr sz="2400" dirty="0">
                <a:latin typeface="Arial"/>
                <a:cs typeface="Arial"/>
              </a:rPr>
              <a:t>0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mb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genomic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ruler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Nav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ate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294378"/>
            <a:ext cx="9143993" cy="5861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Nav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ate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294378"/>
            <a:ext cx="9143993" cy="5861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6743" y="1459193"/>
            <a:ext cx="3264127" cy="4330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68637" y="1421096"/>
            <a:ext cx="3340735" cy="4407535"/>
          </a:xfrm>
          <a:custGeom>
            <a:avLst/>
            <a:gdLst/>
            <a:ahLst/>
            <a:cxnLst/>
            <a:rect l="l" t="t" r="r" b="b"/>
            <a:pathLst>
              <a:path w="3340735" h="4407535">
                <a:moveTo>
                  <a:pt x="0" y="4407285"/>
                </a:moveTo>
                <a:lnTo>
                  <a:pt x="3340486" y="4407285"/>
                </a:lnTo>
                <a:lnTo>
                  <a:pt x="3340486" y="0"/>
                </a:lnTo>
                <a:lnTo>
                  <a:pt x="0" y="0"/>
                </a:lnTo>
                <a:lnTo>
                  <a:pt x="0" y="4407285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945337" y="4266188"/>
            <a:ext cx="2667000" cy="120078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157480">
              <a:lnSpc>
                <a:spcPct val="99000"/>
              </a:lnSpc>
            </a:pPr>
            <a:r>
              <a:rPr sz="2400" dirty="0">
                <a:latin typeface="Arial"/>
                <a:cs typeface="Arial"/>
              </a:rPr>
              <a:t>Double-click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zoom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closer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view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peak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86012" y="5181968"/>
            <a:ext cx="511231" cy="586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49737" y="5222760"/>
            <a:ext cx="381000" cy="457200"/>
          </a:xfrm>
          <a:custGeom>
            <a:avLst/>
            <a:gdLst/>
            <a:ahLst/>
            <a:cxnLst/>
            <a:rect l="l" t="t" r="r" b="b"/>
            <a:pathLst>
              <a:path w="381000" h="457200">
                <a:moveTo>
                  <a:pt x="0" y="228599"/>
                </a:moveTo>
                <a:lnTo>
                  <a:pt x="5536" y="173664"/>
                </a:lnTo>
                <a:lnTo>
                  <a:pt x="21261" y="123544"/>
                </a:lnTo>
                <a:lnTo>
                  <a:pt x="45854" y="79828"/>
                </a:lnTo>
                <a:lnTo>
                  <a:pt x="77990" y="44105"/>
                </a:lnTo>
                <a:lnTo>
                  <a:pt x="116345" y="17964"/>
                </a:lnTo>
                <a:lnTo>
                  <a:pt x="159598" y="2991"/>
                </a:lnTo>
                <a:lnTo>
                  <a:pt x="190499" y="0"/>
                </a:lnTo>
                <a:lnTo>
                  <a:pt x="206124" y="757"/>
                </a:lnTo>
                <a:lnTo>
                  <a:pt x="250715" y="11653"/>
                </a:lnTo>
                <a:lnTo>
                  <a:pt x="290850" y="34249"/>
                </a:lnTo>
                <a:lnTo>
                  <a:pt x="325206" y="66954"/>
                </a:lnTo>
                <a:lnTo>
                  <a:pt x="352460" y="108182"/>
                </a:lnTo>
                <a:lnTo>
                  <a:pt x="371288" y="156343"/>
                </a:lnTo>
                <a:lnTo>
                  <a:pt x="380368" y="209850"/>
                </a:lnTo>
                <a:lnTo>
                  <a:pt x="380999" y="228599"/>
                </a:lnTo>
                <a:lnTo>
                  <a:pt x="380368" y="247349"/>
                </a:lnTo>
                <a:lnTo>
                  <a:pt x="371288" y="300856"/>
                </a:lnTo>
                <a:lnTo>
                  <a:pt x="352460" y="349017"/>
                </a:lnTo>
                <a:lnTo>
                  <a:pt x="325206" y="390245"/>
                </a:lnTo>
                <a:lnTo>
                  <a:pt x="290850" y="422950"/>
                </a:lnTo>
                <a:lnTo>
                  <a:pt x="250715" y="445545"/>
                </a:lnTo>
                <a:lnTo>
                  <a:pt x="206124" y="456442"/>
                </a:lnTo>
                <a:lnTo>
                  <a:pt x="190499" y="457199"/>
                </a:lnTo>
                <a:lnTo>
                  <a:pt x="174875" y="456442"/>
                </a:lnTo>
                <a:lnTo>
                  <a:pt x="130284" y="445545"/>
                </a:lnTo>
                <a:lnTo>
                  <a:pt x="90149" y="422950"/>
                </a:lnTo>
                <a:lnTo>
                  <a:pt x="55793" y="390245"/>
                </a:lnTo>
                <a:lnTo>
                  <a:pt x="28539" y="349017"/>
                </a:lnTo>
                <a:lnTo>
                  <a:pt x="9711" y="300856"/>
                </a:lnTo>
                <a:lnTo>
                  <a:pt x="631" y="247349"/>
                </a:lnTo>
                <a:lnTo>
                  <a:pt x="0" y="2285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51763" y="4940899"/>
            <a:ext cx="2527069" cy="5652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39372" y="4951988"/>
            <a:ext cx="2230120" cy="297815"/>
          </a:xfrm>
          <a:custGeom>
            <a:avLst/>
            <a:gdLst/>
            <a:ahLst/>
            <a:cxnLst/>
            <a:rect l="l" t="t" r="r" b="b"/>
            <a:pathLst>
              <a:path w="2230120" h="297814">
                <a:moveTo>
                  <a:pt x="2229764" y="0"/>
                </a:moveTo>
                <a:lnTo>
                  <a:pt x="0" y="297298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83137" y="5098971"/>
            <a:ext cx="267970" cy="255904"/>
          </a:xfrm>
          <a:custGeom>
            <a:avLst/>
            <a:gdLst/>
            <a:ahLst/>
            <a:cxnLst/>
            <a:rect l="l" t="t" r="r" b="b"/>
            <a:pathLst>
              <a:path w="267970" h="255904">
                <a:moveTo>
                  <a:pt x="214713" y="0"/>
                </a:moveTo>
                <a:lnTo>
                  <a:pt x="202952" y="1744"/>
                </a:lnTo>
                <a:lnTo>
                  <a:pt x="0" y="157816"/>
                </a:lnTo>
                <a:lnTo>
                  <a:pt x="228386" y="253161"/>
                </a:lnTo>
                <a:lnTo>
                  <a:pt x="240556" y="255351"/>
                </a:lnTo>
                <a:lnTo>
                  <a:pt x="252137" y="252366"/>
                </a:lnTo>
                <a:lnTo>
                  <a:pt x="261540" y="244856"/>
                </a:lnTo>
                <a:lnTo>
                  <a:pt x="265755" y="237802"/>
                </a:lnTo>
                <a:lnTo>
                  <a:pt x="267937" y="225619"/>
                </a:lnTo>
                <a:lnTo>
                  <a:pt x="264952" y="214037"/>
                </a:lnTo>
                <a:lnTo>
                  <a:pt x="257440" y="204636"/>
                </a:lnTo>
                <a:lnTo>
                  <a:pt x="112440" y="142826"/>
                </a:lnTo>
                <a:lnTo>
                  <a:pt x="230489" y="51088"/>
                </a:lnTo>
                <a:lnTo>
                  <a:pt x="238330" y="41684"/>
                </a:lnTo>
                <a:lnTo>
                  <a:pt x="241482" y="30287"/>
                </a:lnTo>
                <a:lnTo>
                  <a:pt x="239737" y="18528"/>
                </a:lnTo>
                <a:lnTo>
                  <a:pt x="235518" y="10988"/>
                </a:lnTo>
                <a:lnTo>
                  <a:pt x="226113" y="3149"/>
                </a:lnTo>
                <a:lnTo>
                  <a:pt x="214713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9281" y="2071015"/>
            <a:ext cx="5709920" cy="3352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30" dirty="0">
                <a:latin typeface="Arial"/>
                <a:cs typeface="Arial"/>
              </a:rPr>
              <a:t>W</a:t>
            </a:r>
            <a:r>
              <a:rPr sz="2400" dirty="0">
                <a:latin typeface="Arial"/>
                <a:cs typeface="Arial"/>
              </a:rPr>
              <a:t>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Arial"/>
                <a:cs typeface="Arial"/>
              </a:rPr>
              <a:t>IGV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you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can…</a:t>
            </a:r>
            <a:endParaRPr sz="2400">
              <a:latin typeface="Arial"/>
              <a:cs typeface="Arial"/>
            </a:endParaRPr>
          </a:p>
          <a:p>
            <a:pPr marL="241300" marR="140335" indent="-228600">
              <a:lnSpc>
                <a:spcPct val="100699"/>
              </a:lnSpc>
              <a:spcBef>
                <a:spcPts val="2000"/>
              </a:spcBef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latin typeface="Arial"/>
                <a:cs typeface="Arial"/>
              </a:rPr>
              <a:t>Explore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large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genomic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ase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ui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ive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ea</a:t>
            </a:r>
            <a:r>
              <a:rPr sz="2400" spc="-15" dirty="0">
                <a:latin typeface="Arial"/>
                <a:cs typeface="Arial"/>
              </a:rPr>
              <a:t>sy-t</a:t>
            </a:r>
            <a:r>
              <a:rPr sz="2400" dirty="0">
                <a:latin typeface="Arial"/>
                <a:cs typeface="Arial"/>
              </a:rPr>
              <a:t>o-use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ace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241300" marR="5080" indent="-228600">
              <a:lnSpc>
                <a:spcPct val="100699"/>
              </a:lnSpc>
              <a:spcBef>
                <a:spcPts val="2100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egra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mul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iple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ypes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clinical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orma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120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65" dirty="0">
                <a:latin typeface="Arial"/>
                <a:cs typeface="Arial"/>
              </a:rPr>
              <a:t>V</a:t>
            </a:r>
            <a:r>
              <a:rPr sz="2400" dirty="0">
                <a:latin typeface="Arial"/>
                <a:cs typeface="Arial"/>
              </a:rPr>
              <a:t>iew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rom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mul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iple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source</a:t>
            </a:r>
            <a:r>
              <a:rPr sz="2400" spc="-10" dirty="0">
                <a:latin typeface="Arial"/>
                <a:cs typeface="Arial"/>
              </a:rPr>
              <a:t>s:</a:t>
            </a:r>
            <a:endParaRPr sz="2400">
              <a:latin typeface="Arial"/>
              <a:cs typeface="Arial"/>
            </a:endParaRPr>
          </a:p>
          <a:p>
            <a:pPr marL="520700">
              <a:lnSpc>
                <a:spcPct val="100000"/>
              </a:lnSpc>
              <a:spcBef>
                <a:spcPts val="219"/>
              </a:spcBef>
            </a:pPr>
            <a:r>
              <a:rPr sz="2400" dirty="0">
                <a:latin typeface="Arial"/>
                <a:cs typeface="Arial"/>
              </a:rPr>
              <a:t>-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local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remo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“cloud-based</a:t>
            </a:r>
            <a:r>
              <a:rPr sz="2400" spc="-10" dirty="0">
                <a:latin typeface="Arial"/>
                <a:cs typeface="Arial"/>
              </a:rPr>
              <a:t>”.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sz="3200" spc="-20" dirty="0"/>
              <a:t>Fea</a:t>
            </a:r>
            <a:r>
              <a:rPr sz="3200" spc="-15" dirty="0"/>
              <a:t>t</a:t>
            </a:r>
            <a:r>
              <a:rPr sz="3200" spc="-25" dirty="0"/>
              <a:t>u</a:t>
            </a:r>
            <a:r>
              <a:rPr sz="3200" dirty="0"/>
              <a:t>res</a:t>
            </a:r>
            <a:endParaRPr sz="3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Nav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ate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300423"/>
            <a:ext cx="9143993" cy="5861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Nav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ate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300423"/>
            <a:ext cx="9143993" cy="5861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83337" y="4113788"/>
            <a:ext cx="2438400" cy="156972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80010">
              <a:lnSpc>
                <a:spcPct val="99500"/>
              </a:lnSpc>
            </a:pP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anywhere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dat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panel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drag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racks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le</a:t>
            </a:r>
            <a:r>
              <a:rPr sz="2400" spc="-10" dirty="0">
                <a:latin typeface="Arial"/>
                <a:cs typeface="Arial"/>
              </a:rPr>
              <a:t>ft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righ</a:t>
            </a:r>
            <a:r>
              <a:rPr sz="2400" spc="-10" dirty="0">
                <a:latin typeface="Arial"/>
                <a:cs typeface="Arial"/>
              </a:rPr>
              <a:t>t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75232" y="4758019"/>
            <a:ext cx="511231" cy="4322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40337" y="4799612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0" y="152375"/>
                </a:moveTo>
                <a:lnTo>
                  <a:pt x="5991" y="114303"/>
                </a:lnTo>
                <a:lnTo>
                  <a:pt x="22969" y="79760"/>
                </a:lnTo>
                <a:lnTo>
                  <a:pt x="49441" y="49941"/>
                </a:lnTo>
                <a:lnTo>
                  <a:pt x="83912" y="26041"/>
                </a:lnTo>
                <a:lnTo>
                  <a:pt x="124890" y="9253"/>
                </a:lnTo>
                <a:lnTo>
                  <a:pt x="170880" y="773"/>
                </a:lnTo>
                <a:lnTo>
                  <a:pt x="187066" y="0"/>
                </a:lnTo>
                <a:lnTo>
                  <a:pt x="203654" y="531"/>
                </a:lnTo>
                <a:lnTo>
                  <a:pt x="250681" y="8212"/>
                </a:lnTo>
                <a:lnTo>
                  <a:pt x="292537" y="24120"/>
                </a:lnTo>
                <a:lnTo>
                  <a:pt x="327854" y="47100"/>
                </a:lnTo>
                <a:lnTo>
                  <a:pt x="355263" y="75995"/>
                </a:lnTo>
                <a:lnTo>
                  <a:pt x="373394" y="109650"/>
                </a:lnTo>
                <a:lnTo>
                  <a:pt x="380879" y="146907"/>
                </a:lnTo>
                <a:lnTo>
                  <a:pt x="380232" y="160529"/>
                </a:lnTo>
                <a:lnTo>
                  <a:pt x="370726" y="198989"/>
                </a:lnTo>
                <a:lnTo>
                  <a:pt x="350988" y="233039"/>
                </a:lnTo>
                <a:lnTo>
                  <a:pt x="322451" y="261655"/>
                </a:lnTo>
                <a:lnTo>
                  <a:pt x="286548" y="283812"/>
                </a:lnTo>
                <a:lnTo>
                  <a:pt x="244711" y="298484"/>
                </a:lnTo>
                <a:lnTo>
                  <a:pt x="198374" y="304647"/>
                </a:lnTo>
                <a:lnTo>
                  <a:pt x="181377" y="304145"/>
                </a:lnTo>
                <a:lnTo>
                  <a:pt x="133417" y="296712"/>
                </a:lnTo>
                <a:lnTo>
                  <a:pt x="90948" y="281249"/>
                </a:lnTo>
                <a:lnTo>
                  <a:pt x="55186" y="258869"/>
                </a:lnTo>
                <a:lnTo>
                  <a:pt x="27350" y="230682"/>
                </a:lnTo>
                <a:lnTo>
                  <a:pt x="4668" y="185984"/>
                </a:lnTo>
                <a:lnTo>
                  <a:pt x="0" y="152375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76965" y="4741392"/>
            <a:ext cx="768928" cy="4613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63660" y="4951988"/>
            <a:ext cx="476884" cy="0"/>
          </a:xfrm>
          <a:custGeom>
            <a:avLst/>
            <a:gdLst/>
            <a:ahLst/>
            <a:cxnLst/>
            <a:rect l="l" t="t" r="r" b="b"/>
            <a:pathLst>
              <a:path w="476885">
                <a:moveTo>
                  <a:pt x="476676" y="0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06937" y="4823948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33748" y="0"/>
                </a:moveTo>
                <a:lnTo>
                  <a:pt x="221883" y="143"/>
                </a:lnTo>
                <a:lnTo>
                  <a:pt x="0" y="128039"/>
                </a:lnTo>
                <a:lnTo>
                  <a:pt x="213756" y="252733"/>
                </a:lnTo>
                <a:lnTo>
                  <a:pt x="225385" y="256496"/>
                </a:lnTo>
                <a:lnTo>
                  <a:pt x="237115" y="255190"/>
                </a:lnTo>
                <a:lnTo>
                  <a:pt x="247369" y="249230"/>
                </a:lnTo>
                <a:lnTo>
                  <a:pt x="252862" y="242446"/>
                </a:lnTo>
                <a:lnTo>
                  <a:pt x="256615" y="230818"/>
                </a:lnTo>
                <a:lnTo>
                  <a:pt x="255302" y="219086"/>
                </a:lnTo>
                <a:lnTo>
                  <a:pt x="249326" y="208834"/>
                </a:lnTo>
                <a:lnTo>
                  <a:pt x="113446" y="128039"/>
                </a:lnTo>
                <a:lnTo>
                  <a:pt x="242559" y="52708"/>
                </a:lnTo>
                <a:lnTo>
                  <a:pt x="251567" y="44440"/>
                </a:lnTo>
                <a:lnTo>
                  <a:pt x="256198" y="33580"/>
                </a:lnTo>
                <a:lnTo>
                  <a:pt x="256047" y="21712"/>
                </a:lnTo>
                <a:lnTo>
                  <a:pt x="252862" y="13620"/>
                </a:lnTo>
                <a:lnTo>
                  <a:pt x="244600" y="4632"/>
                </a:lnTo>
                <a:lnTo>
                  <a:pt x="233748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15790" y="4741392"/>
            <a:ext cx="768928" cy="4613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21337" y="4951988"/>
            <a:ext cx="476884" cy="0"/>
          </a:xfrm>
          <a:custGeom>
            <a:avLst/>
            <a:gdLst/>
            <a:ahLst/>
            <a:cxnLst/>
            <a:rect l="l" t="t" r="r" b="b"/>
            <a:pathLst>
              <a:path w="476885">
                <a:moveTo>
                  <a:pt x="0" y="0"/>
                </a:moveTo>
                <a:lnTo>
                  <a:pt x="476676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98138" y="4823941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8" y="0"/>
                </a:moveTo>
                <a:lnTo>
                  <a:pt x="12033" y="4629"/>
                </a:lnTo>
                <a:lnTo>
                  <a:pt x="3767" y="13627"/>
                </a:lnTo>
                <a:lnTo>
                  <a:pt x="566" y="21732"/>
                </a:lnTo>
                <a:lnTo>
                  <a:pt x="417" y="33595"/>
                </a:lnTo>
                <a:lnTo>
                  <a:pt x="5046" y="44451"/>
                </a:lnTo>
                <a:lnTo>
                  <a:pt x="14038" y="52714"/>
                </a:lnTo>
                <a:lnTo>
                  <a:pt x="143182" y="128046"/>
                </a:lnTo>
                <a:lnTo>
                  <a:pt x="7274" y="208846"/>
                </a:lnTo>
                <a:lnTo>
                  <a:pt x="1308" y="219096"/>
                </a:lnTo>
                <a:lnTo>
                  <a:pt x="0" y="230827"/>
                </a:lnTo>
                <a:lnTo>
                  <a:pt x="3767" y="242452"/>
                </a:lnTo>
                <a:lnTo>
                  <a:pt x="9245" y="249224"/>
                </a:lnTo>
                <a:lnTo>
                  <a:pt x="19498" y="255193"/>
                </a:lnTo>
                <a:lnTo>
                  <a:pt x="31224" y="256504"/>
                </a:lnTo>
                <a:lnTo>
                  <a:pt x="42842" y="252739"/>
                </a:lnTo>
                <a:lnTo>
                  <a:pt x="256598" y="128046"/>
                </a:lnTo>
                <a:lnTo>
                  <a:pt x="34748" y="153"/>
                </a:lnTo>
                <a:lnTo>
                  <a:pt x="22888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57603" y="3689841"/>
            <a:ext cx="511231" cy="4364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21337" y="3732818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0" y="152375"/>
                </a:moveTo>
                <a:lnTo>
                  <a:pt x="5991" y="114300"/>
                </a:lnTo>
                <a:lnTo>
                  <a:pt x="22969" y="79756"/>
                </a:lnTo>
                <a:lnTo>
                  <a:pt x="49441" y="49938"/>
                </a:lnTo>
                <a:lnTo>
                  <a:pt x="83912" y="26038"/>
                </a:lnTo>
                <a:lnTo>
                  <a:pt x="124890" y="9252"/>
                </a:lnTo>
                <a:lnTo>
                  <a:pt x="170880" y="773"/>
                </a:lnTo>
                <a:lnTo>
                  <a:pt x="187066" y="0"/>
                </a:lnTo>
                <a:lnTo>
                  <a:pt x="203654" y="531"/>
                </a:lnTo>
                <a:lnTo>
                  <a:pt x="250681" y="8211"/>
                </a:lnTo>
                <a:lnTo>
                  <a:pt x="292537" y="24118"/>
                </a:lnTo>
                <a:lnTo>
                  <a:pt x="327854" y="47097"/>
                </a:lnTo>
                <a:lnTo>
                  <a:pt x="355263" y="75991"/>
                </a:lnTo>
                <a:lnTo>
                  <a:pt x="373394" y="109646"/>
                </a:lnTo>
                <a:lnTo>
                  <a:pt x="380879" y="146906"/>
                </a:lnTo>
                <a:lnTo>
                  <a:pt x="380232" y="160527"/>
                </a:lnTo>
                <a:lnTo>
                  <a:pt x="370726" y="198985"/>
                </a:lnTo>
                <a:lnTo>
                  <a:pt x="350988" y="233035"/>
                </a:lnTo>
                <a:lnTo>
                  <a:pt x="322451" y="261652"/>
                </a:lnTo>
                <a:lnTo>
                  <a:pt x="286548" y="283810"/>
                </a:lnTo>
                <a:lnTo>
                  <a:pt x="244711" y="298484"/>
                </a:lnTo>
                <a:lnTo>
                  <a:pt x="198375" y="304647"/>
                </a:lnTo>
                <a:lnTo>
                  <a:pt x="181378" y="304145"/>
                </a:lnTo>
                <a:lnTo>
                  <a:pt x="133417" y="296711"/>
                </a:lnTo>
                <a:lnTo>
                  <a:pt x="90948" y="281247"/>
                </a:lnTo>
                <a:lnTo>
                  <a:pt x="55187" y="258866"/>
                </a:lnTo>
                <a:lnTo>
                  <a:pt x="27351" y="230678"/>
                </a:lnTo>
                <a:lnTo>
                  <a:pt x="4668" y="185982"/>
                </a:lnTo>
                <a:lnTo>
                  <a:pt x="0" y="152375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55192" y="3673193"/>
            <a:ext cx="768928" cy="4613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44660" y="3885194"/>
            <a:ext cx="476884" cy="0"/>
          </a:xfrm>
          <a:custGeom>
            <a:avLst/>
            <a:gdLst/>
            <a:ahLst/>
            <a:cxnLst/>
            <a:rect l="l" t="t" r="r" b="b"/>
            <a:pathLst>
              <a:path w="476885">
                <a:moveTo>
                  <a:pt x="476676" y="0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87937" y="3757152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33747" y="0"/>
                </a:moveTo>
                <a:lnTo>
                  <a:pt x="221882" y="145"/>
                </a:lnTo>
                <a:lnTo>
                  <a:pt x="0" y="128042"/>
                </a:lnTo>
                <a:lnTo>
                  <a:pt x="213756" y="252735"/>
                </a:lnTo>
                <a:lnTo>
                  <a:pt x="225382" y="256501"/>
                </a:lnTo>
                <a:lnTo>
                  <a:pt x="237110" y="255196"/>
                </a:lnTo>
                <a:lnTo>
                  <a:pt x="247362" y="249233"/>
                </a:lnTo>
                <a:lnTo>
                  <a:pt x="252862" y="242433"/>
                </a:lnTo>
                <a:lnTo>
                  <a:pt x="256615" y="230810"/>
                </a:lnTo>
                <a:lnTo>
                  <a:pt x="255302" y="219078"/>
                </a:lnTo>
                <a:lnTo>
                  <a:pt x="249326" y="208823"/>
                </a:lnTo>
                <a:lnTo>
                  <a:pt x="113446" y="128042"/>
                </a:lnTo>
                <a:lnTo>
                  <a:pt x="242559" y="52695"/>
                </a:lnTo>
                <a:lnTo>
                  <a:pt x="251569" y="44425"/>
                </a:lnTo>
                <a:lnTo>
                  <a:pt x="256199" y="33565"/>
                </a:lnTo>
                <a:lnTo>
                  <a:pt x="256046" y="21699"/>
                </a:lnTo>
                <a:lnTo>
                  <a:pt x="252862" y="13620"/>
                </a:lnTo>
                <a:lnTo>
                  <a:pt x="244600" y="4630"/>
                </a:lnTo>
                <a:lnTo>
                  <a:pt x="233747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98192" y="3673193"/>
            <a:ext cx="768928" cy="4613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02337" y="3885194"/>
            <a:ext cx="476884" cy="0"/>
          </a:xfrm>
          <a:custGeom>
            <a:avLst/>
            <a:gdLst/>
            <a:ahLst/>
            <a:cxnLst/>
            <a:rect l="l" t="t" r="r" b="b"/>
            <a:pathLst>
              <a:path w="476885">
                <a:moveTo>
                  <a:pt x="0" y="0"/>
                </a:moveTo>
                <a:lnTo>
                  <a:pt x="476676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79138" y="3757149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9" y="0"/>
                </a:moveTo>
                <a:lnTo>
                  <a:pt x="12033" y="4629"/>
                </a:lnTo>
                <a:lnTo>
                  <a:pt x="3767" y="13622"/>
                </a:lnTo>
                <a:lnTo>
                  <a:pt x="568" y="21715"/>
                </a:lnTo>
                <a:lnTo>
                  <a:pt x="416" y="33575"/>
                </a:lnTo>
                <a:lnTo>
                  <a:pt x="5045" y="44431"/>
                </a:lnTo>
                <a:lnTo>
                  <a:pt x="14038" y="52697"/>
                </a:lnTo>
                <a:lnTo>
                  <a:pt x="143182" y="128044"/>
                </a:lnTo>
                <a:lnTo>
                  <a:pt x="7274" y="208835"/>
                </a:lnTo>
                <a:lnTo>
                  <a:pt x="1308" y="219089"/>
                </a:lnTo>
                <a:lnTo>
                  <a:pt x="0" y="230817"/>
                </a:lnTo>
                <a:lnTo>
                  <a:pt x="3767" y="242435"/>
                </a:lnTo>
                <a:lnTo>
                  <a:pt x="9251" y="249223"/>
                </a:lnTo>
                <a:lnTo>
                  <a:pt x="19503" y="255194"/>
                </a:lnTo>
                <a:lnTo>
                  <a:pt x="31227" y="256504"/>
                </a:lnTo>
                <a:lnTo>
                  <a:pt x="42842" y="252738"/>
                </a:lnTo>
                <a:lnTo>
                  <a:pt x="256598" y="128044"/>
                </a:lnTo>
                <a:lnTo>
                  <a:pt x="34749" y="152"/>
                </a:lnTo>
                <a:lnTo>
                  <a:pt x="22889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Nav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ate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300423"/>
            <a:ext cx="9143993" cy="5861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30543" y="1522994"/>
            <a:ext cx="4915229" cy="3137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60832" y="1644895"/>
            <a:ext cx="2111431" cy="5902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25937" y="1688317"/>
            <a:ext cx="1981200" cy="457200"/>
          </a:xfrm>
          <a:custGeom>
            <a:avLst/>
            <a:gdLst/>
            <a:ahLst/>
            <a:cxnLst/>
            <a:rect l="l" t="t" r="r" b="b"/>
            <a:pathLst>
              <a:path w="1981200" h="457200">
                <a:moveTo>
                  <a:pt x="0" y="228599"/>
                </a:moveTo>
                <a:lnTo>
                  <a:pt x="12965" y="191513"/>
                </a:lnTo>
                <a:lnTo>
                  <a:pt x="50502" y="156334"/>
                </a:lnTo>
                <a:lnTo>
                  <a:pt x="110570" y="123533"/>
                </a:lnTo>
                <a:lnTo>
                  <a:pt x="148416" y="108171"/>
                </a:lnTo>
                <a:lnTo>
                  <a:pt x="191130" y="93580"/>
                </a:lnTo>
                <a:lnTo>
                  <a:pt x="238457" y="79818"/>
                </a:lnTo>
                <a:lnTo>
                  <a:pt x="290142" y="66945"/>
                </a:lnTo>
                <a:lnTo>
                  <a:pt x="345931" y="55019"/>
                </a:lnTo>
                <a:lnTo>
                  <a:pt x="405567" y="44098"/>
                </a:lnTo>
                <a:lnTo>
                  <a:pt x="468797" y="34243"/>
                </a:lnTo>
                <a:lnTo>
                  <a:pt x="535365" y="25510"/>
                </a:lnTo>
                <a:lnTo>
                  <a:pt x="605017" y="17960"/>
                </a:lnTo>
                <a:lnTo>
                  <a:pt x="677496" y="11651"/>
                </a:lnTo>
                <a:lnTo>
                  <a:pt x="752549" y="6642"/>
                </a:lnTo>
                <a:lnTo>
                  <a:pt x="829921" y="2991"/>
                </a:lnTo>
                <a:lnTo>
                  <a:pt x="909356" y="757"/>
                </a:lnTo>
                <a:lnTo>
                  <a:pt x="990599" y="0"/>
                </a:lnTo>
                <a:lnTo>
                  <a:pt x="1071843" y="757"/>
                </a:lnTo>
                <a:lnTo>
                  <a:pt x="1151278" y="2991"/>
                </a:lnTo>
                <a:lnTo>
                  <a:pt x="1228650" y="6642"/>
                </a:lnTo>
                <a:lnTo>
                  <a:pt x="1303703" y="11651"/>
                </a:lnTo>
                <a:lnTo>
                  <a:pt x="1376182" y="17960"/>
                </a:lnTo>
                <a:lnTo>
                  <a:pt x="1445834" y="25510"/>
                </a:lnTo>
                <a:lnTo>
                  <a:pt x="1512402" y="34243"/>
                </a:lnTo>
                <a:lnTo>
                  <a:pt x="1575632" y="44098"/>
                </a:lnTo>
                <a:lnTo>
                  <a:pt x="1635268" y="55019"/>
                </a:lnTo>
                <a:lnTo>
                  <a:pt x="1691057" y="66945"/>
                </a:lnTo>
                <a:lnTo>
                  <a:pt x="1742742" y="79818"/>
                </a:lnTo>
                <a:lnTo>
                  <a:pt x="1790069" y="93580"/>
                </a:lnTo>
                <a:lnTo>
                  <a:pt x="1832783" y="108171"/>
                </a:lnTo>
                <a:lnTo>
                  <a:pt x="1870629" y="123533"/>
                </a:lnTo>
                <a:lnTo>
                  <a:pt x="1930697" y="156334"/>
                </a:lnTo>
                <a:lnTo>
                  <a:pt x="1968234" y="191513"/>
                </a:lnTo>
                <a:lnTo>
                  <a:pt x="1981199" y="228599"/>
                </a:lnTo>
                <a:lnTo>
                  <a:pt x="1977916" y="247348"/>
                </a:lnTo>
                <a:lnTo>
                  <a:pt x="1952410" y="283533"/>
                </a:lnTo>
                <a:lnTo>
                  <a:pt x="1903352" y="317579"/>
                </a:lnTo>
                <a:lnTo>
                  <a:pt x="1832783" y="349014"/>
                </a:lnTo>
                <a:lnTo>
                  <a:pt x="1790069" y="363606"/>
                </a:lnTo>
                <a:lnTo>
                  <a:pt x="1742742" y="377368"/>
                </a:lnTo>
                <a:lnTo>
                  <a:pt x="1691057" y="390243"/>
                </a:lnTo>
                <a:lnTo>
                  <a:pt x="1635268" y="402170"/>
                </a:lnTo>
                <a:lnTo>
                  <a:pt x="1575632" y="413092"/>
                </a:lnTo>
                <a:lnTo>
                  <a:pt x="1512402" y="422949"/>
                </a:lnTo>
                <a:lnTo>
                  <a:pt x="1445834" y="431683"/>
                </a:lnTo>
                <a:lnTo>
                  <a:pt x="1376182" y="439234"/>
                </a:lnTo>
                <a:lnTo>
                  <a:pt x="1303703" y="445545"/>
                </a:lnTo>
                <a:lnTo>
                  <a:pt x="1228650" y="450556"/>
                </a:lnTo>
                <a:lnTo>
                  <a:pt x="1151278" y="454207"/>
                </a:lnTo>
                <a:lnTo>
                  <a:pt x="1071843" y="456442"/>
                </a:lnTo>
                <a:lnTo>
                  <a:pt x="990599" y="457199"/>
                </a:lnTo>
                <a:lnTo>
                  <a:pt x="909356" y="456442"/>
                </a:lnTo>
                <a:lnTo>
                  <a:pt x="829921" y="454207"/>
                </a:lnTo>
                <a:lnTo>
                  <a:pt x="752549" y="450556"/>
                </a:lnTo>
                <a:lnTo>
                  <a:pt x="677496" y="445545"/>
                </a:lnTo>
                <a:lnTo>
                  <a:pt x="605017" y="439234"/>
                </a:lnTo>
                <a:lnTo>
                  <a:pt x="535365" y="431683"/>
                </a:lnTo>
                <a:lnTo>
                  <a:pt x="468797" y="422949"/>
                </a:lnTo>
                <a:lnTo>
                  <a:pt x="405567" y="413092"/>
                </a:lnTo>
                <a:lnTo>
                  <a:pt x="345931" y="402170"/>
                </a:lnTo>
                <a:lnTo>
                  <a:pt x="290142" y="390243"/>
                </a:lnTo>
                <a:lnTo>
                  <a:pt x="238457" y="377368"/>
                </a:lnTo>
                <a:lnTo>
                  <a:pt x="191130" y="363606"/>
                </a:lnTo>
                <a:lnTo>
                  <a:pt x="148416" y="349014"/>
                </a:lnTo>
                <a:lnTo>
                  <a:pt x="110570" y="333653"/>
                </a:lnTo>
                <a:lnTo>
                  <a:pt x="50502" y="300853"/>
                </a:lnTo>
                <a:lnTo>
                  <a:pt x="12965" y="265679"/>
                </a:lnTo>
                <a:lnTo>
                  <a:pt x="0" y="2285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32632" y="1682303"/>
            <a:ext cx="739831" cy="5860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97737" y="1722516"/>
            <a:ext cx="609600" cy="457200"/>
          </a:xfrm>
          <a:custGeom>
            <a:avLst/>
            <a:gdLst/>
            <a:ahLst/>
            <a:cxnLst/>
            <a:rect l="l" t="t" r="r" b="b"/>
            <a:pathLst>
              <a:path w="609600" h="457200">
                <a:moveTo>
                  <a:pt x="0" y="228599"/>
                </a:moveTo>
                <a:lnTo>
                  <a:pt x="8858" y="173666"/>
                </a:lnTo>
                <a:lnTo>
                  <a:pt x="34020" y="123546"/>
                </a:lnTo>
                <a:lnTo>
                  <a:pt x="58807" y="93593"/>
                </a:lnTo>
                <a:lnTo>
                  <a:pt x="89272" y="66956"/>
                </a:lnTo>
                <a:lnTo>
                  <a:pt x="124787" y="44107"/>
                </a:lnTo>
                <a:lnTo>
                  <a:pt x="164724" y="25516"/>
                </a:lnTo>
                <a:lnTo>
                  <a:pt x="208457" y="11654"/>
                </a:lnTo>
                <a:lnTo>
                  <a:pt x="255358" y="2992"/>
                </a:lnTo>
                <a:lnTo>
                  <a:pt x="304799" y="0"/>
                </a:lnTo>
                <a:lnTo>
                  <a:pt x="329798" y="757"/>
                </a:lnTo>
                <a:lnTo>
                  <a:pt x="378048" y="6643"/>
                </a:lnTo>
                <a:lnTo>
                  <a:pt x="423443" y="17965"/>
                </a:lnTo>
                <a:lnTo>
                  <a:pt x="465357" y="34250"/>
                </a:lnTo>
                <a:lnTo>
                  <a:pt x="503162" y="55029"/>
                </a:lnTo>
                <a:lnTo>
                  <a:pt x="536230" y="79831"/>
                </a:lnTo>
                <a:lnTo>
                  <a:pt x="563935" y="108185"/>
                </a:lnTo>
                <a:lnTo>
                  <a:pt x="585647" y="139620"/>
                </a:lnTo>
                <a:lnTo>
                  <a:pt x="605610" y="191520"/>
                </a:lnTo>
                <a:lnTo>
                  <a:pt x="609599" y="228599"/>
                </a:lnTo>
                <a:lnTo>
                  <a:pt x="608589" y="247348"/>
                </a:lnTo>
                <a:lnTo>
                  <a:pt x="594061" y="300853"/>
                </a:lnTo>
                <a:lnTo>
                  <a:pt x="563935" y="349014"/>
                </a:lnTo>
                <a:lnTo>
                  <a:pt x="536230" y="377368"/>
                </a:lnTo>
                <a:lnTo>
                  <a:pt x="503162" y="402170"/>
                </a:lnTo>
                <a:lnTo>
                  <a:pt x="465357" y="422949"/>
                </a:lnTo>
                <a:lnTo>
                  <a:pt x="423443" y="439234"/>
                </a:lnTo>
                <a:lnTo>
                  <a:pt x="378048" y="450556"/>
                </a:lnTo>
                <a:lnTo>
                  <a:pt x="329798" y="456442"/>
                </a:lnTo>
                <a:lnTo>
                  <a:pt x="304799" y="457199"/>
                </a:lnTo>
                <a:lnTo>
                  <a:pt x="279801" y="456442"/>
                </a:lnTo>
                <a:lnTo>
                  <a:pt x="231551" y="450556"/>
                </a:lnTo>
                <a:lnTo>
                  <a:pt x="186156" y="439234"/>
                </a:lnTo>
                <a:lnTo>
                  <a:pt x="144242" y="422949"/>
                </a:lnTo>
                <a:lnTo>
                  <a:pt x="106437" y="402170"/>
                </a:lnTo>
                <a:lnTo>
                  <a:pt x="73369" y="377368"/>
                </a:lnTo>
                <a:lnTo>
                  <a:pt x="45664" y="349014"/>
                </a:lnTo>
                <a:lnTo>
                  <a:pt x="23952" y="317579"/>
                </a:lnTo>
                <a:lnTo>
                  <a:pt x="3989" y="265679"/>
                </a:lnTo>
                <a:lnTo>
                  <a:pt x="0" y="2285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754337" y="1446763"/>
          <a:ext cx="7277098" cy="32135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6499"/>
                <a:gridCol w="2514996"/>
                <a:gridCol w="2285603"/>
              </a:tblGrid>
              <a:tr h="1422626">
                <a:tc gridSpan="2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9">
                      <a:solidFill>
                        <a:srgbClr val="6BA8A8"/>
                      </a:solidFill>
                      <a:prstDash val="solid"/>
                    </a:lnL>
                    <a:lnR w="76199">
                      <a:solidFill>
                        <a:srgbClr val="6BA8A8"/>
                      </a:solidFill>
                      <a:prstDash val="solid"/>
                    </a:lnR>
                    <a:lnT w="76199">
                      <a:solidFill>
                        <a:srgbClr val="6BA8A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9">
                      <a:solidFill>
                        <a:srgbClr val="6BA8A8"/>
                      </a:solidFill>
                      <a:prstDash val="solid"/>
                    </a:lnL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00329"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9">
                      <a:solidFill>
                        <a:srgbClr val="6BA8A8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6360" marR="38100" algn="just">
                        <a:lnSpc>
                          <a:spcPct val="99000"/>
                        </a:lnSpc>
                      </a:pPr>
                      <a:r>
                        <a:rPr sz="2400" spc="-13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ype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gene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name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annotatio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24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int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th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click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Go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76199">
                      <a:solidFill>
                        <a:srgbClr val="6BA8A8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FFFAAA"/>
                    </a:solidFill>
                  </a:tcPr>
                </a:tc>
                <a:tc>
                  <a:txBody>
                    <a:bodyPr/>
                    <a:lstStyle/>
                    <a:p>
                      <a:pPr marR="189230" indent="15875">
                        <a:lnSpc>
                          <a:spcPts val="2800"/>
                        </a:lnSpc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RefSeq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4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2400" b="1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2400" b="1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x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6199">
                      <a:solidFill>
                        <a:srgbClr val="6BA8A8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FFFAAA"/>
                    </a:solidFill>
                  </a:tcPr>
                </a:tc>
              </a:tr>
              <a:tr h="590549">
                <a:tc gridSpan="2"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6199">
                      <a:solidFill>
                        <a:srgbClr val="6BA8A8"/>
                      </a:solidFill>
                      <a:prstDash val="solid"/>
                    </a:lnL>
                    <a:lnR w="76199">
                      <a:solidFill>
                        <a:srgbClr val="6BA8A8"/>
                      </a:solidFill>
                      <a:prstDash val="solid"/>
                    </a:lnR>
                    <a:lnB w="76199">
                      <a:solidFill>
                        <a:srgbClr val="6BA8A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6199">
                      <a:solidFill>
                        <a:srgbClr val="6BA8A8"/>
                      </a:solidFill>
                      <a:prstDash val="solid"/>
                    </a:lnL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Nav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ate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300423"/>
            <a:ext cx="9143993" cy="5861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30543" y="1599182"/>
            <a:ext cx="4915229" cy="3137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35629" y="1786210"/>
            <a:ext cx="2111431" cy="586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02137" y="1827794"/>
            <a:ext cx="1981200" cy="457200"/>
          </a:xfrm>
          <a:custGeom>
            <a:avLst/>
            <a:gdLst/>
            <a:ahLst/>
            <a:cxnLst/>
            <a:rect l="l" t="t" r="r" b="b"/>
            <a:pathLst>
              <a:path w="1981200" h="457200">
                <a:moveTo>
                  <a:pt x="0" y="228599"/>
                </a:moveTo>
                <a:lnTo>
                  <a:pt x="12965" y="191520"/>
                </a:lnTo>
                <a:lnTo>
                  <a:pt x="50502" y="156346"/>
                </a:lnTo>
                <a:lnTo>
                  <a:pt x="110570" y="123546"/>
                </a:lnTo>
                <a:lnTo>
                  <a:pt x="148416" y="108185"/>
                </a:lnTo>
                <a:lnTo>
                  <a:pt x="191130" y="93593"/>
                </a:lnTo>
                <a:lnTo>
                  <a:pt x="238457" y="79831"/>
                </a:lnTo>
                <a:lnTo>
                  <a:pt x="290142" y="66956"/>
                </a:lnTo>
                <a:lnTo>
                  <a:pt x="345931" y="55029"/>
                </a:lnTo>
                <a:lnTo>
                  <a:pt x="405567" y="44107"/>
                </a:lnTo>
                <a:lnTo>
                  <a:pt x="468797" y="34250"/>
                </a:lnTo>
                <a:lnTo>
                  <a:pt x="535365" y="25516"/>
                </a:lnTo>
                <a:lnTo>
                  <a:pt x="605017" y="17965"/>
                </a:lnTo>
                <a:lnTo>
                  <a:pt x="677496" y="11654"/>
                </a:lnTo>
                <a:lnTo>
                  <a:pt x="752549" y="6643"/>
                </a:lnTo>
                <a:lnTo>
                  <a:pt x="829921" y="2992"/>
                </a:lnTo>
                <a:lnTo>
                  <a:pt x="909356" y="757"/>
                </a:lnTo>
                <a:lnTo>
                  <a:pt x="990599" y="0"/>
                </a:lnTo>
                <a:lnTo>
                  <a:pt x="1071843" y="757"/>
                </a:lnTo>
                <a:lnTo>
                  <a:pt x="1151278" y="2992"/>
                </a:lnTo>
                <a:lnTo>
                  <a:pt x="1228650" y="6643"/>
                </a:lnTo>
                <a:lnTo>
                  <a:pt x="1303703" y="11654"/>
                </a:lnTo>
                <a:lnTo>
                  <a:pt x="1376182" y="17965"/>
                </a:lnTo>
                <a:lnTo>
                  <a:pt x="1445834" y="25516"/>
                </a:lnTo>
                <a:lnTo>
                  <a:pt x="1512402" y="34250"/>
                </a:lnTo>
                <a:lnTo>
                  <a:pt x="1575632" y="44107"/>
                </a:lnTo>
                <a:lnTo>
                  <a:pt x="1635268" y="55029"/>
                </a:lnTo>
                <a:lnTo>
                  <a:pt x="1691057" y="66956"/>
                </a:lnTo>
                <a:lnTo>
                  <a:pt x="1742742" y="79831"/>
                </a:lnTo>
                <a:lnTo>
                  <a:pt x="1790069" y="93593"/>
                </a:lnTo>
                <a:lnTo>
                  <a:pt x="1832783" y="108185"/>
                </a:lnTo>
                <a:lnTo>
                  <a:pt x="1870629" y="123546"/>
                </a:lnTo>
                <a:lnTo>
                  <a:pt x="1930697" y="156346"/>
                </a:lnTo>
                <a:lnTo>
                  <a:pt x="1968234" y="191520"/>
                </a:lnTo>
                <a:lnTo>
                  <a:pt x="1981199" y="228599"/>
                </a:lnTo>
                <a:lnTo>
                  <a:pt x="1977916" y="247348"/>
                </a:lnTo>
                <a:lnTo>
                  <a:pt x="1952410" y="283533"/>
                </a:lnTo>
                <a:lnTo>
                  <a:pt x="1903352" y="317579"/>
                </a:lnTo>
                <a:lnTo>
                  <a:pt x="1832783" y="349014"/>
                </a:lnTo>
                <a:lnTo>
                  <a:pt x="1790069" y="363606"/>
                </a:lnTo>
                <a:lnTo>
                  <a:pt x="1742742" y="377368"/>
                </a:lnTo>
                <a:lnTo>
                  <a:pt x="1691057" y="390243"/>
                </a:lnTo>
                <a:lnTo>
                  <a:pt x="1635268" y="402170"/>
                </a:lnTo>
                <a:lnTo>
                  <a:pt x="1575632" y="413092"/>
                </a:lnTo>
                <a:lnTo>
                  <a:pt x="1512402" y="422949"/>
                </a:lnTo>
                <a:lnTo>
                  <a:pt x="1445834" y="431683"/>
                </a:lnTo>
                <a:lnTo>
                  <a:pt x="1376182" y="439234"/>
                </a:lnTo>
                <a:lnTo>
                  <a:pt x="1303703" y="445545"/>
                </a:lnTo>
                <a:lnTo>
                  <a:pt x="1228650" y="450556"/>
                </a:lnTo>
                <a:lnTo>
                  <a:pt x="1151278" y="454207"/>
                </a:lnTo>
                <a:lnTo>
                  <a:pt x="1071843" y="456442"/>
                </a:lnTo>
                <a:lnTo>
                  <a:pt x="990599" y="457199"/>
                </a:lnTo>
                <a:lnTo>
                  <a:pt x="909356" y="456442"/>
                </a:lnTo>
                <a:lnTo>
                  <a:pt x="829921" y="454207"/>
                </a:lnTo>
                <a:lnTo>
                  <a:pt x="752549" y="450556"/>
                </a:lnTo>
                <a:lnTo>
                  <a:pt x="677496" y="445545"/>
                </a:lnTo>
                <a:lnTo>
                  <a:pt x="605017" y="439234"/>
                </a:lnTo>
                <a:lnTo>
                  <a:pt x="535365" y="431683"/>
                </a:lnTo>
                <a:lnTo>
                  <a:pt x="468797" y="422949"/>
                </a:lnTo>
                <a:lnTo>
                  <a:pt x="405567" y="413092"/>
                </a:lnTo>
                <a:lnTo>
                  <a:pt x="345931" y="402170"/>
                </a:lnTo>
                <a:lnTo>
                  <a:pt x="290142" y="390243"/>
                </a:lnTo>
                <a:lnTo>
                  <a:pt x="238457" y="377368"/>
                </a:lnTo>
                <a:lnTo>
                  <a:pt x="191130" y="363606"/>
                </a:lnTo>
                <a:lnTo>
                  <a:pt x="148416" y="349014"/>
                </a:lnTo>
                <a:lnTo>
                  <a:pt x="110570" y="333653"/>
                </a:lnTo>
                <a:lnTo>
                  <a:pt x="50502" y="300853"/>
                </a:lnTo>
                <a:lnTo>
                  <a:pt x="12965" y="265679"/>
                </a:lnTo>
                <a:lnTo>
                  <a:pt x="0" y="2285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91057" y="1786210"/>
            <a:ext cx="739831" cy="5860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55552" y="1827794"/>
            <a:ext cx="609600" cy="457200"/>
          </a:xfrm>
          <a:custGeom>
            <a:avLst/>
            <a:gdLst/>
            <a:ahLst/>
            <a:cxnLst/>
            <a:rect l="l" t="t" r="r" b="b"/>
            <a:pathLst>
              <a:path w="609600" h="457200">
                <a:moveTo>
                  <a:pt x="0" y="228599"/>
                </a:moveTo>
                <a:lnTo>
                  <a:pt x="8858" y="173666"/>
                </a:lnTo>
                <a:lnTo>
                  <a:pt x="34020" y="123546"/>
                </a:lnTo>
                <a:lnTo>
                  <a:pt x="58807" y="93593"/>
                </a:lnTo>
                <a:lnTo>
                  <a:pt x="89272" y="66956"/>
                </a:lnTo>
                <a:lnTo>
                  <a:pt x="124787" y="44107"/>
                </a:lnTo>
                <a:lnTo>
                  <a:pt x="164724" y="25516"/>
                </a:lnTo>
                <a:lnTo>
                  <a:pt x="208457" y="11654"/>
                </a:lnTo>
                <a:lnTo>
                  <a:pt x="255358" y="2992"/>
                </a:lnTo>
                <a:lnTo>
                  <a:pt x="304799" y="0"/>
                </a:lnTo>
                <a:lnTo>
                  <a:pt x="329798" y="757"/>
                </a:lnTo>
                <a:lnTo>
                  <a:pt x="378048" y="6643"/>
                </a:lnTo>
                <a:lnTo>
                  <a:pt x="423443" y="17965"/>
                </a:lnTo>
                <a:lnTo>
                  <a:pt x="465357" y="34250"/>
                </a:lnTo>
                <a:lnTo>
                  <a:pt x="503162" y="55029"/>
                </a:lnTo>
                <a:lnTo>
                  <a:pt x="536230" y="79831"/>
                </a:lnTo>
                <a:lnTo>
                  <a:pt x="563935" y="108185"/>
                </a:lnTo>
                <a:lnTo>
                  <a:pt x="585647" y="139620"/>
                </a:lnTo>
                <a:lnTo>
                  <a:pt x="605610" y="191520"/>
                </a:lnTo>
                <a:lnTo>
                  <a:pt x="609599" y="228599"/>
                </a:lnTo>
                <a:lnTo>
                  <a:pt x="608589" y="247348"/>
                </a:lnTo>
                <a:lnTo>
                  <a:pt x="594061" y="300853"/>
                </a:lnTo>
                <a:lnTo>
                  <a:pt x="563935" y="349014"/>
                </a:lnTo>
                <a:lnTo>
                  <a:pt x="536230" y="377368"/>
                </a:lnTo>
                <a:lnTo>
                  <a:pt x="503162" y="402170"/>
                </a:lnTo>
                <a:lnTo>
                  <a:pt x="465357" y="422949"/>
                </a:lnTo>
                <a:lnTo>
                  <a:pt x="423443" y="439234"/>
                </a:lnTo>
                <a:lnTo>
                  <a:pt x="378048" y="450556"/>
                </a:lnTo>
                <a:lnTo>
                  <a:pt x="329798" y="456442"/>
                </a:lnTo>
                <a:lnTo>
                  <a:pt x="304799" y="457199"/>
                </a:lnTo>
                <a:lnTo>
                  <a:pt x="279801" y="456442"/>
                </a:lnTo>
                <a:lnTo>
                  <a:pt x="231551" y="450556"/>
                </a:lnTo>
                <a:lnTo>
                  <a:pt x="186156" y="439234"/>
                </a:lnTo>
                <a:lnTo>
                  <a:pt x="144242" y="422949"/>
                </a:lnTo>
                <a:lnTo>
                  <a:pt x="106437" y="402170"/>
                </a:lnTo>
                <a:lnTo>
                  <a:pt x="73369" y="377368"/>
                </a:lnTo>
                <a:lnTo>
                  <a:pt x="45664" y="349014"/>
                </a:lnTo>
                <a:lnTo>
                  <a:pt x="23952" y="317579"/>
                </a:lnTo>
                <a:lnTo>
                  <a:pt x="3989" y="265679"/>
                </a:lnTo>
                <a:lnTo>
                  <a:pt x="0" y="2285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754337" y="1522979"/>
          <a:ext cx="7277098" cy="32135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6499"/>
                <a:gridCol w="2514996"/>
                <a:gridCol w="2285603"/>
              </a:tblGrid>
              <a:tr h="1493111">
                <a:tc gridSpan="2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9">
                      <a:solidFill>
                        <a:srgbClr val="6BA8A8"/>
                      </a:solidFill>
                      <a:prstDash val="solid"/>
                    </a:lnL>
                    <a:lnR w="76199">
                      <a:solidFill>
                        <a:srgbClr val="6BA8A8"/>
                      </a:solidFill>
                      <a:prstDash val="solid"/>
                    </a:lnR>
                    <a:lnT w="76199">
                      <a:solidFill>
                        <a:srgbClr val="6BA8A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9">
                      <a:solidFill>
                        <a:srgbClr val="6BA8A8"/>
                      </a:solidFill>
                      <a:prstDash val="solid"/>
                    </a:lnL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00329"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9">
                      <a:solidFill>
                        <a:srgbClr val="6BA8A8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6360" marR="38100" algn="just">
                        <a:lnSpc>
                          <a:spcPct val="99000"/>
                        </a:lnSpc>
                      </a:pPr>
                      <a:r>
                        <a:rPr sz="2400" spc="-13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ype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gene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name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annotatio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24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int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th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click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Go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76199">
                      <a:solidFill>
                        <a:srgbClr val="6BA8A8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FFFAAA"/>
                    </a:solidFill>
                  </a:tcPr>
                </a:tc>
                <a:tc>
                  <a:txBody>
                    <a:bodyPr/>
                    <a:lstStyle/>
                    <a:p>
                      <a:pPr marR="189230" indent="15875">
                        <a:lnSpc>
                          <a:spcPts val="2800"/>
                        </a:lnSpc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2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RefSeq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4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2400" b="1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2400" b="1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x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6199">
                      <a:solidFill>
                        <a:srgbClr val="6BA8A8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FFFAAA"/>
                    </a:solidFill>
                  </a:tcPr>
                </a:tc>
              </a:tr>
              <a:tr h="520064">
                <a:tc gridSpan="2"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6199">
                      <a:solidFill>
                        <a:srgbClr val="6BA8A8"/>
                      </a:solidFill>
                      <a:prstDash val="solid"/>
                    </a:lnL>
                    <a:lnR w="76199">
                      <a:solidFill>
                        <a:srgbClr val="6BA8A8"/>
                      </a:solidFill>
                      <a:prstDash val="solid"/>
                    </a:lnR>
                    <a:lnB w="76199">
                      <a:solidFill>
                        <a:srgbClr val="6BA8A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6199">
                      <a:solidFill>
                        <a:srgbClr val="6BA8A8"/>
                      </a:solidFill>
                      <a:prstDash val="solid"/>
                    </a:lnL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Nav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ate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300423"/>
            <a:ext cx="9143993" cy="5861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07042" y="5672419"/>
            <a:ext cx="5465612" cy="5860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73537" y="5713988"/>
            <a:ext cx="5334000" cy="457200"/>
          </a:xfrm>
          <a:custGeom>
            <a:avLst/>
            <a:gdLst/>
            <a:ahLst/>
            <a:cxnLst/>
            <a:rect l="l" t="t" r="r" b="b"/>
            <a:pathLst>
              <a:path w="5334000" h="457200">
                <a:moveTo>
                  <a:pt x="0" y="228599"/>
                </a:moveTo>
                <a:lnTo>
                  <a:pt x="34906" y="191519"/>
                </a:lnTo>
                <a:lnTo>
                  <a:pt x="77509" y="173664"/>
                </a:lnTo>
                <a:lnTo>
                  <a:pt x="135965" y="156343"/>
                </a:lnTo>
                <a:lnTo>
                  <a:pt x="209585" y="139617"/>
                </a:lnTo>
                <a:lnTo>
                  <a:pt x="297685" y="123544"/>
                </a:lnTo>
                <a:lnTo>
                  <a:pt x="399577" y="108182"/>
                </a:lnTo>
                <a:lnTo>
                  <a:pt x="514575" y="93590"/>
                </a:lnTo>
                <a:lnTo>
                  <a:pt x="641993" y="79828"/>
                </a:lnTo>
                <a:lnTo>
                  <a:pt x="781145" y="66954"/>
                </a:lnTo>
                <a:lnTo>
                  <a:pt x="931343" y="55027"/>
                </a:lnTo>
                <a:lnTo>
                  <a:pt x="1091903" y="44105"/>
                </a:lnTo>
                <a:lnTo>
                  <a:pt x="1262137" y="34249"/>
                </a:lnTo>
                <a:lnTo>
                  <a:pt x="1441358" y="25515"/>
                </a:lnTo>
                <a:lnTo>
                  <a:pt x="1628882" y="17964"/>
                </a:lnTo>
                <a:lnTo>
                  <a:pt x="1824020" y="11653"/>
                </a:lnTo>
                <a:lnTo>
                  <a:pt x="2026088" y="6643"/>
                </a:lnTo>
                <a:lnTo>
                  <a:pt x="2234398" y="2991"/>
                </a:lnTo>
                <a:lnTo>
                  <a:pt x="2448264" y="757"/>
                </a:lnTo>
                <a:lnTo>
                  <a:pt x="2666999" y="0"/>
                </a:lnTo>
                <a:lnTo>
                  <a:pt x="2885735" y="757"/>
                </a:lnTo>
                <a:lnTo>
                  <a:pt x="3099601" y="2991"/>
                </a:lnTo>
                <a:lnTo>
                  <a:pt x="3307911" y="6643"/>
                </a:lnTo>
                <a:lnTo>
                  <a:pt x="3509979" y="11653"/>
                </a:lnTo>
                <a:lnTo>
                  <a:pt x="3705117" y="17964"/>
                </a:lnTo>
                <a:lnTo>
                  <a:pt x="3892641" y="25515"/>
                </a:lnTo>
                <a:lnTo>
                  <a:pt x="4071862" y="34249"/>
                </a:lnTo>
                <a:lnTo>
                  <a:pt x="4242096" y="44105"/>
                </a:lnTo>
                <a:lnTo>
                  <a:pt x="4402655" y="55027"/>
                </a:lnTo>
                <a:lnTo>
                  <a:pt x="4552854" y="66954"/>
                </a:lnTo>
                <a:lnTo>
                  <a:pt x="4692006" y="79828"/>
                </a:lnTo>
                <a:lnTo>
                  <a:pt x="4819424" y="93590"/>
                </a:lnTo>
                <a:lnTo>
                  <a:pt x="4934422" y="108182"/>
                </a:lnTo>
                <a:lnTo>
                  <a:pt x="5036314" y="123544"/>
                </a:lnTo>
                <a:lnTo>
                  <a:pt x="5124414" y="139617"/>
                </a:lnTo>
                <a:lnTo>
                  <a:pt x="5198034" y="156343"/>
                </a:lnTo>
                <a:lnTo>
                  <a:pt x="5256489" y="173664"/>
                </a:lnTo>
                <a:lnTo>
                  <a:pt x="5299093" y="191519"/>
                </a:lnTo>
                <a:lnTo>
                  <a:pt x="5333999" y="228599"/>
                </a:lnTo>
                <a:lnTo>
                  <a:pt x="5325158" y="247349"/>
                </a:lnTo>
                <a:lnTo>
                  <a:pt x="5256489" y="283535"/>
                </a:lnTo>
                <a:lnTo>
                  <a:pt x="5198034" y="300856"/>
                </a:lnTo>
                <a:lnTo>
                  <a:pt x="5124414" y="317582"/>
                </a:lnTo>
                <a:lnTo>
                  <a:pt x="5036314" y="333655"/>
                </a:lnTo>
                <a:lnTo>
                  <a:pt x="4934422" y="349017"/>
                </a:lnTo>
                <a:lnTo>
                  <a:pt x="4819424" y="363609"/>
                </a:lnTo>
                <a:lnTo>
                  <a:pt x="4692006" y="377371"/>
                </a:lnTo>
                <a:lnTo>
                  <a:pt x="4552854" y="390245"/>
                </a:lnTo>
                <a:lnTo>
                  <a:pt x="4402655" y="402172"/>
                </a:lnTo>
                <a:lnTo>
                  <a:pt x="4242096" y="413094"/>
                </a:lnTo>
                <a:lnTo>
                  <a:pt x="4071862" y="422950"/>
                </a:lnTo>
                <a:lnTo>
                  <a:pt x="3892641" y="431684"/>
                </a:lnTo>
                <a:lnTo>
                  <a:pt x="3705117" y="439235"/>
                </a:lnTo>
                <a:lnTo>
                  <a:pt x="3509979" y="445545"/>
                </a:lnTo>
                <a:lnTo>
                  <a:pt x="3307911" y="450556"/>
                </a:lnTo>
                <a:lnTo>
                  <a:pt x="3099601" y="454208"/>
                </a:lnTo>
                <a:lnTo>
                  <a:pt x="2885735" y="456442"/>
                </a:lnTo>
                <a:lnTo>
                  <a:pt x="2666999" y="457199"/>
                </a:lnTo>
                <a:lnTo>
                  <a:pt x="2448264" y="456442"/>
                </a:lnTo>
                <a:lnTo>
                  <a:pt x="2234398" y="454208"/>
                </a:lnTo>
                <a:lnTo>
                  <a:pt x="2026088" y="450556"/>
                </a:lnTo>
                <a:lnTo>
                  <a:pt x="1824020" y="445545"/>
                </a:lnTo>
                <a:lnTo>
                  <a:pt x="1628882" y="439235"/>
                </a:lnTo>
                <a:lnTo>
                  <a:pt x="1441358" y="431684"/>
                </a:lnTo>
                <a:lnTo>
                  <a:pt x="1262137" y="422950"/>
                </a:lnTo>
                <a:lnTo>
                  <a:pt x="1091903" y="413094"/>
                </a:lnTo>
                <a:lnTo>
                  <a:pt x="931343" y="402172"/>
                </a:lnTo>
                <a:lnTo>
                  <a:pt x="781145" y="390245"/>
                </a:lnTo>
                <a:lnTo>
                  <a:pt x="641993" y="377371"/>
                </a:lnTo>
                <a:lnTo>
                  <a:pt x="514575" y="363609"/>
                </a:lnTo>
                <a:lnTo>
                  <a:pt x="399577" y="349017"/>
                </a:lnTo>
                <a:lnTo>
                  <a:pt x="297685" y="333655"/>
                </a:lnTo>
                <a:lnTo>
                  <a:pt x="209585" y="317582"/>
                </a:lnTo>
                <a:lnTo>
                  <a:pt x="135965" y="300856"/>
                </a:lnTo>
                <a:lnTo>
                  <a:pt x="77509" y="283535"/>
                </a:lnTo>
                <a:lnTo>
                  <a:pt x="34906" y="265680"/>
                </a:lnTo>
                <a:lnTo>
                  <a:pt x="0" y="2285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Nav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ate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300423"/>
            <a:ext cx="9143993" cy="5861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59537" y="4266188"/>
            <a:ext cx="3886200" cy="120078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156210">
              <a:lnSpc>
                <a:spcPct val="99000"/>
              </a:lnSpc>
            </a:pP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la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“railroad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rack”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zoom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maximum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resolu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16737" y="1370572"/>
            <a:ext cx="3670553" cy="26798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78637" y="1332482"/>
            <a:ext cx="3747135" cy="2755900"/>
          </a:xfrm>
          <a:custGeom>
            <a:avLst/>
            <a:gdLst/>
            <a:ahLst/>
            <a:cxnLst/>
            <a:rect l="l" t="t" r="r" b="b"/>
            <a:pathLst>
              <a:path w="3747134" h="2755900">
                <a:moveTo>
                  <a:pt x="0" y="2755891"/>
                </a:moveTo>
                <a:lnTo>
                  <a:pt x="3746906" y="2755891"/>
                </a:lnTo>
                <a:lnTo>
                  <a:pt x="3746906" y="0"/>
                </a:lnTo>
                <a:lnTo>
                  <a:pt x="0" y="0"/>
                </a:lnTo>
                <a:lnTo>
                  <a:pt x="0" y="2755891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01003" y="1524356"/>
            <a:ext cx="344978" cy="586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764737" y="1565807"/>
            <a:ext cx="217804" cy="455930"/>
          </a:xfrm>
          <a:custGeom>
            <a:avLst/>
            <a:gdLst/>
            <a:ahLst/>
            <a:cxnLst/>
            <a:rect l="l" t="t" r="r" b="b"/>
            <a:pathLst>
              <a:path w="217804" h="455930">
                <a:moveTo>
                  <a:pt x="0" y="227940"/>
                </a:moveTo>
                <a:lnTo>
                  <a:pt x="3179" y="172828"/>
                </a:lnTo>
                <a:lnTo>
                  <a:pt x="12210" y="122564"/>
                </a:lnTo>
                <a:lnTo>
                  <a:pt x="26327" y="78757"/>
                </a:lnTo>
                <a:lnTo>
                  <a:pt x="44768" y="43013"/>
                </a:lnTo>
                <a:lnTo>
                  <a:pt x="74760" y="10676"/>
                </a:lnTo>
                <a:lnTo>
                  <a:pt x="100319" y="0"/>
                </a:lnTo>
                <a:lnTo>
                  <a:pt x="110413" y="663"/>
                </a:lnTo>
                <a:lnTo>
                  <a:pt x="147404" y="17588"/>
                </a:lnTo>
                <a:lnTo>
                  <a:pt x="177939" y="54489"/>
                </a:lnTo>
                <a:lnTo>
                  <a:pt x="195767" y="92989"/>
                </a:lnTo>
                <a:lnTo>
                  <a:pt x="208593" y="138984"/>
                </a:lnTo>
                <a:lnTo>
                  <a:pt x="215831" y="190869"/>
                </a:lnTo>
                <a:lnTo>
                  <a:pt x="217261" y="227940"/>
                </a:lnTo>
                <a:lnTo>
                  <a:pt x="216898" y="246758"/>
                </a:lnTo>
                <a:lnTo>
                  <a:pt x="211683" y="300448"/>
                </a:lnTo>
                <a:lnTo>
                  <a:pt x="200873" y="348742"/>
                </a:lnTo>
                <a:lnTo>
                  <a:pt x="185229" y="390036"/>
                </a:lnTo>
                <a:lnTo>
                  <a:pt x="165517" y="422727"/>
                </a:lnTo>
                <a:lnTo>
                  <a:pt x="134225" y="450158"/>
                </a:lnTo>
                <a:lnTo>
                  <a:pt x="116941" y="455881"/>
                </a:lnTo>
                <a:lnTo>
                  <a:pt x="106848" y="455217"/>
                </a:lnTo>
                <a:lnTo>
                  <a:pt x="69857" y="438301"/>
                </a:lnTo>
                <a:lnTo>
                  <a:pt x="39321" y="401411"/>
                </a:lnTo>
                <a:lnTo>
                  <a:pt x="21494" y="362917"/>
                </a:lnTo>
                <a:lnTo>
                  <a:pt x="8668" y="316922"/>
                </a:lnTo>
                <a:lnTo>
                  <a:pt x="1430" y="265026"/>
                </a:lnTo>
                <a:lnTo>
                  <a:pt x="0" y="227940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26683" y="1923391"/>
            <a:ext cx="644237" cy="23732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59937" y="2188403"/>
            <a:ext cx="371475" cy="2078355"/>
          </a:xfrm>
          <a:custGeom>
            <a:avLst/>
            <a:gdLst/>
            <a:ahLst/>
            <a:cxnLst/>
            <a:rect l="l" t="t" r="r" b="b"/>
            <a:pathLst>
              <a:path w="371475" h="2078354">
                <a:moveTo>
                  <a:pt x="0" y="2077791"/>
                </a:moveTo>
                <a:lnTo>
                  <a:pt x="371033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74117" y="2132594"/>
            <a:ext cx="254000" cy="271145"/>
          </a:xfrm>
          <a:custGeom>
            <a:avLst/>
            <a:gdLst/>
            <a:ahLst/>
            <a:cxnLst/>
            <a:rect l="l" t="t" r="r" b="b"/>
            <a:pathLst>
              <a:path w="254000" h="271144">
                <a:moveTo>
                  <a:pt x="207213" y="111648"/>
                </a:moveTo>
                <a:lnTo>
                  <a:pt x="146886" y="111648"/>
                </a:lnTo>
                <a:lnTo>
                  <a:pt x="198336" y="252008"/>
                </a:lnTo>
                <a:lnTo>
                  <a:pt x="205084" y="262500"/>
                </a:lnTo>
                <a:lnTo>
                  <a:pt x="215249" y="268973"/>
                </a:lnTo>
                <a:lnTo>
                  <a:pt x="227254" y="270690"/>
                </a:lnTo>
                <a:lnTo>
                  <a:pt x="235003" y="269016"/>
                </a:lnTo>
                <a:lnTo>
                  <a:pt x="245495" y="262268"/>
                </a:lnTo>
                <a:lnTo>
                  <a:pt x="251968" y="252103"/>
                </a:lnTo>
                <a:lnTo>
                  <a:pt x="253685" y="240098"/>
                </a:lnTo>
                <a:lnTo>
                  <a:pt x="207213" y="111648"/>
                </a:lnTo>
                <a:close/>
              </a:path>
              <a:path w="254000" h="271144">
                <a:moveTo>
                  <a:pt x="166820" y="0"/>
                </a:moveTo>
                <a:lnTo>
                  <a:pt x="6495" y="188518"/>
                </a:lnTo>
                <a:lnTo>
                  <a:pt x="728" y="199368"/>
                </a:lnTo>
                <a:lnTo>
                  <a:pt x="0" y="211219"/>
                </a:lnTo>
                <a:lnTo>
                  <a:pt x="4185" y="222411"/>
                </a:lnTo>
                <a:lnTo>
                  <a:pt x="9756" y="228782"/>
                </a:lnTo>
                <a:lnTo>
                  <a:pt x="20603" y="234561"/>
                </a:lnTo>
                <a:lnTo>
                  <a:pt x="32454" y="235290"/>
                </a:lnTo>
                <a:lnTo>
                  <a:pt x="43640" y="231108"/>
                </a:lnTo>
                <a:lnTo>
                  <a:pt x="146886" y="111648"/>
                </a:lnTo>
                <a:lnTo>
                  <a:pt x="207213" y="111648"/>
                </a:lnTo>
                <a:lnTo>
                  <a:pt x="166820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Nav</a:t>
            </a:r>
            <a:r>
              <a:rPr spc="-10" dirty="0"/>
              <a:t>i</a:t>
            </a:r>
            <a:r>
              <a:rPr spc="-30" dirty="0"/>
              <a:t>g</a:t>
            </a:r>
            <a:r>
              <a:rPr dirty="0"/>
              <a:t>ate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300423"/>
            <a:ext cx="9143993" cy="5861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40337" y="3504188"/>
            <a:ext cx="2971800" cy="156972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207645">
              <a:lnSpc>
                <a:spcPct val="99500"/>
              </a:lnSpc>
            </a:pPr>
            <a:r>
              <a:rPr sz="2400" dirty="0">
                <a:latin typeface="Arial"/>
                <a:cs typeface="Arial"/>
              </a:rPr>
              <a:t>Maximum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zoo</a:t>
            </a:r>
            <a:r>
              <a:rPr sz="2400" spc="-15" dirty="0">
                <a:latin typeface="Arial"/>
                <a:cs typeface="Arial"/>
              </a:rPr>
              <a:t>m.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70" dirty="0">
                <a:latin typeface="Arial"/>
                <a:cs typeface="Arial"/>
              </a:rPr>
              <a:t>W</a:t>
            </a:r>
            <a:r>
              <a:rPr sz="2400" dirty="0">
                <a:latin typeface="Arial"/>
                <a:cs typeface="Arial"/>
              </a:rPr>
              <a:t>e’ve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moved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rom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whole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genome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base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pair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resolu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27192" y="5194438"/>
            <a:ext cx="465511" cy="8478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59937" y="5332988"/>
            <a:ext cx="0" cy="400685"/>
          </a:xfrm>
          <a:custGeom>
            <a:avLst/>
            <a:gdLst/>
            <a:ahLst/>
            <a:cxnLst/>
            <a:rect l="l" t="t" r="r" b="b"/>
            <a:pathLst>
              <a:path h="400685">
                <a:moveTo>
                  <a:pt x="0" y="0"/>
                </a:moveTo>
                <a:lnTo>
                  <a:pt x="0" y="400488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31477" y="5533574"/>
            <a:ext cx="256540" cy="257175"/>
          </a:xfrm>
          <a:custGeom>
            <a:avLst/>
            <a:gdLst/>
            <a:ahLst/>
            <a:cxnLst/>
            <a:rect l="l" t="t" r="r" b="b"/>
            <a:pathLst>
              <a:path w="256540" h="257175">
                <a:moveTo>
                  <a:pt x="25688" y="0"/>
                </a:moveTo>
                <a:lnTo>
                  <a:pt x="14067" y="3760"/>
                </a:lnTo>
                <a:lnTo>
                  <a:pt x="7275" y="9250"/>
                </a:lnTo>
                <a:lnTo>
                  <a:pt x="1307" y="19503"/>
                </a:lnTo>
                <a:lnTo>
                  <a:pt x="0" y="31229"/>
                </a:lnTo>
                <a:lnTo>
                  <a:pt x="3765" y="42848"/>
                </a:lnTo>
                <a:lnTo>
                  <a:pt x="128459" y="256613"/>
                </a:lnTo>
                <a:lnTo>
                  <a:pt x="193845" y="143182"/>
                </a:lnTo>
                <a:lnTo>
                  <a:pt x="128459" y="143182"/>
                </a:lnTo>
                <a:lnTo>
                  <a:pt x="47671" y="7282"/>
                </a:lnTo>
                <a:lnTo>
                  <a:pt x="37417" y="1311"/>
                </a:lnTo>
                <a:lnTo>
                  <a:pt x="25688" y="0"/>
                </a:lnTo>
                <a:close/>
              </a:path>
              <a:path w="256540" h="257175">
                <a:moveTo>
                  <a:pt x="222920" y="417"/>
                </a:moveTo>
                <a:lnTo>
                  <a:pt x="212060" y="5048"/>
                </a:lnTo>
                <a:lnTo>
                  <a:pt x="203805" y="14047"/>
                </a:lnTo>
                <a:lnTo>
                  <a:pt x="128459" y="143182"/>
                </a:lnTo>
                <a:lnTo>
                  <a:pt x="193845" y="143182"/>
                </a:lnTo>
                <a:lnTo>
                  <a:pt x="256353" y="34743"/>
                </a:lnTo>
                <a:lnTo>
                  <a:pt x="256502" y="22879"/>
                </a:lnTo>
                <a:lnTo>
                  <a:pt x="251873" y="12024"/>
                </a:lnTo>
                <a:lnTo>
                  <a:pt x="242881" y="3760"/>
                </a:lnTo>
                <a:lnTo>
                  <a:pt x="234789" y="568"/>
                </a:lnTo>
                <a:lnTo>
                  <a:pt x="222920" y="417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97937" y="4501990"/>
            <a:ext cx="1600200" cy="831215"/>
          </a:xfrm>
          <a:custGeom>
            <a:avLst/>
            <a:gdLst/>
            <a:ahLst/>
            <a:cxnLst/>
            <a:rect l="l" t="t" r="r" b="b"/>
            <a:pathLst>
              <a:path w="1600200" h="831214">
                <a:moveTo>
                  <a:pt x="0" y="830997"/>
                </a:moveTo>
                <a:lnTo>
                  <a:pt x="1600199" y="830997"/>
                </a:lnTo>
                <a:lnTo>
                  <a:pt x="16001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97937" y="4501990"/>
            <a:ext cx="1600200" cy="831215"/>
          </a:xfrm>
          <a:custGeom>
            <a:avLst/>
            <a:gdLst/>
            <a:ahLst/>
            <a:cxnLst/>
            <a:rect l="l" t="t" r="r" b="b"/>
            <a:pathLst>
              <a:path w="1600200" h="831214">
                <a:moveTo>
                  <a:pt x="0" y="830997"/>
                </a:moveTo>
                <a:lnTo>
                  <a:pt x="1600199" y="830997"/>
                </a:lnTo>
                <a:lnTo>
                  <a:pt x="16001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776685" y="4592831"/>
            <a:ext cx="1431925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00"/>
              </a:lnSpc>
            </a:pPr>
            <a:r>
              <a:rPr sz="2400" dirty="0">
                <a:latin typeface="Arial"/>
                <a:cs typeface="Arial"/>
              </a:rPr>
              <a:t>Re</a:t>
            </a:r>
            <a:r>
              <a:rPr sz="2400" spc="-10" dirty="0">
                <a:latin typeface="Arial"/>
                <a:cs typeface="Arial"/>
              </a:rPr>
              <a:t>ference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sequence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Refere</a:t>
            </a:r>
            <a:r>
              <a:rPr spc="-30" dirty="0"/>
              <a:t>n</a:t>
            </a:r>
            <a:r>
              <a:rPr dirty="0"/>
              <a:t>ce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se</a:t>
            </a:r>
            <a:r>
              <a:rPr spc="-30" dirty="0"/>
              <a:t>qu</a:t>
            </a:r>
            <a:r>
              <a:rPr dirty="0"/>
              <a:t>e</a:t>
            </a:r>
            <a:r>
              <a:rPr spc="-30" dirty="0"/>
              <a:t>n</a:t>
            </a:r>
            <a:r>
              <a:rPr dirty="0"/>
              <a:t>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71079" y="3671216"/>
            <a:ext cx="7633334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5" dirty="0">
                <a:latin typeface="Arial"/>
                <a:cs typeface="Arial"/>
              </a:rPr>
              <a:t>By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aul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sequence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orward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dirty="0">
                <a:latin typeface="Arial"/>
                <a:cs typeface="Arial"/>
              </a:rPr>
              <a:t>rand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shown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5743" y="4113782"/>
            <a:ext cx="4800593" cy="507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71079" y="1537615"/>
            <a:ext cx="82943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anywhere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sequence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3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rame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ransla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5743" y="1980194"/>
            <a:ext cx="4838693" cy="10286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71079" y="5271418"/>
            <a:ext cx="643001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arrow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le</a:t>
            </a:r>
            <a:r>
              <a:rPr sz="2400" spc="-10" dirty="0">
                <a:latin typeface="Arial"/>
                <a:cs typeface="Arial"/>
              </a:rPr>
              <a:t>ft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reverse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dirty="0">
                <a:latin typeface="Arial"/>
                <a:cs typeface="Arial"/>
              </a:rPr>
              <a:t>rand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25743" y="5713988"/>
            <a:ext cx="4813303" cy="1003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71803" y="1940012"/>
            <a:ext cx="2797231" cy="5860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35537" y="1980194"/>
            <a:ext cx="2667000" cy="457200"/>
          </a:xfrm>
          <a:custGeom>
            <a:avLst/>
            <a:gdLst/>
            <a:ahLst/>
            <a:cxnLst/>
            <a:rect l="l" t="t" r="r" b="b"/>
            <a:pathLst>
              <a:path w="2667000" h="457200">
                <a:moveTo>
                  <a:pt x="0" y="228599"/>
                </a:moveTo>
                <a:lnTo>
                  <a:pt x="17453" y="191520"/>
                </a:lnTo>
                <a:lnTo>
                  <a:pt x="67984" y="156346"/>
                </a:lnTo>
                <a:lnTo>
                  <a:pt x="104795" y="139620"/>
                </a:lnTo>
                <a:lnTo>
                  <a:pt x="148845" y="123546"/>
                </a:lnTo>
                <a:lnTo>
                  <a:pt x="199792" y="108185"/>
                </a:lnTo>
                <a:lnTo>
                  <a:pt x="257292" y="93593"/>
                </a:lnTo>
                <a:lnTo>
                  <a:pt x="321001" y="79831"/>
                </a:lnTo>
                <a:lnTo>
                  <a:pt x="390578" y="66956"/>
                </a:lnTo>
                <a:lnTo>
                  <a:pt x="465678" y="55029"/>
                </a:lnTo>
                <a:lnTo>
                  <a:pt x="545958" y="44107"/>
                </a:lnTo>
                <a:lnTo>
                  <a:pt x="631075" y="34250"/>
                </a:lnTo>
                <a:lnTo>
                  <a:pt x="720686" y="25516"/>
                </a:lnTo>
                <a:lnTo>
                  <a:pt x="814447" y="17965"/>
                </a:lnTo>
                <a:lnTo>
                  <a:pt x="912016" y="11654"/>
                </a:lnTo>
                <a:lnTo>
                  <a:pt x="1013049" y="6643"/>
                </a:lnTo>
                <a:lnTo>
                  <a:pt x="1117202" y="2992"/>
                </a:lnTo>
                <a:lnTo>
                  <a:pt x="1224134" y="757"/>
                </a:lnTo>
                <a:lnTo>
                  <a:pt x="1333499" y="0"/>
                </a:lnTo>
                <a:lnTo>
                  <a:pt x="1442869" y="757"/>
                </a:lnTo>
                <a:lnTo>
                  <a:pt x="1549804" y="2992"/>
                </a:lnTo>
                <a:lnTo>
                  <a:pt x="1653960" y="6643"/>
                </a:lnTo>
                <a:lnTo>
                  <a:pt x="1754995" y="11654"/>
                </a:lnTo>
                <a:lnTo>
                  <a:pt x="1852565" y="17965"/>
                </a:lnTo>
                <a:lnTo>
                  <a:pt x="1946327" y="25516"/>
                </a:lnTo>
                <a:lnTo>
                  <a:pt x="2035938" y="34250"/>
                </a:lnTo>
                <a:lnTo>
                  <a:pt x="2121054" y="44107"/>
                </a:lnTo>
                <a:lnTo>
                  <a:pt x="2201334" y="55029"/>
                </a:lnTo>
                <a:lnTo>
                  <a:pt x="2276433" y="66956"/>
                </a:lnTo>
                <a:lnTo>
                  <a:pt x="2346008" y="79831"/>
                </a:lnTo>
                <a:lnTo>
                  <a:pt x="2409716" y="93593"/>
                </a:lnTo>
                <a:lnTo>
                  <a:pt x="2467214" y="108185"/>
                </a:lnTo>
                <a:lnTo>
                  <a:pt x="2518160" y="123546"/>
                </a:lnTo>
                <a:lnTo>
                  <a:pt x="2562209" y="139620"/>
                </a:lnTo>
                <a:lnTo>
                  <a:pt x="2599018" y="156346"/>
                </a:lnTo>
                <a:lnTo>
                  <a:pt x="2649547" y="191520"/>
                </a:lnTo>
                <a:lnTo>
                  <a:pt x="2666999" y="228599"/>
                </a:lnTo>
                <a:lnTo>
                  <a:pt x="2662579" y="247348"/>
                </a:lnTo>
                <a:lnTo>
                  <a:pt x="2628245" y="283533"/>
                </a:lnTo>
                <a:lnTo>
                  <a:pt x="2562209" y="317579"/>
                </a:lnTo>
                <a:lnTo>
                  <a:pt x="2518160" y="333653"/>
                </a:lnTo>
                <a:lnTo>
                  <a:pt x="2467214" y="349014"/>
                </a:lnTo>
                <a:lnTo>
                  <a:pt x="2409716" y="363606"/>
                </a:lnTo>
                <a:lnTo>
                  <a:pt x="2346008" y="377368"/>
                </a:lnTo>
                <a:lnTo>
                  <a:pt x="2276433" y="390243"/>
                </a:lnTo>
                <a:lnTo>
                  <a:pt x="2201334" y="402170"/>
                </a:lnTo>
                <a:lnTo>
                  <a:pt x="2121054" y="413092"/>
                </a:lnTo>
                <a:lnTo>
                  <a:pt x="2035938" y="422949"/>
                </a:lnTo>
                <a:lnTo>
                  <a:pt x="1946327" y="431683"/>
                </a:lnTo>
                <a:lnTo>
                  <a:pt x="1852565" y="439234"/>
                </a:lnTo>
                <a:lnTo>
                  <a:pt x="1754995" y="445545"/>
                </a:lnTo>
                <a:lnTo>
                  <a:pt x="1653960" y="450556"/>
                </a:lnTo>
                <a:lnTo>
                  <a:pt x="1549804" y="454207"/>
                </a:lnTo>
                <a:lnTo>
                  <a:pt x="1442869" y="456442"/>
                </a:lnTo>
                <a:lnTo>
                  <a:pt x="1333499" y="457199"/>
                </a:lnTo>
                <a:lnTo>
                  <a:pt x="1224134" y="456442"/>
                </a:lnTo>
                <a:lnTo>
                  <a:pt x="1117202" y="454207"/>
                </a:lnTo>
                <a:lnTo>
                  <a:pt x="1013049" y="450556"/>
                </a:lnTo>
                <a:lnTo>
                  <a:pt x="912016" y="445545"/>
                </a:lnTo>
                <a:lnTo>
                  <a:pt x="814447" y="439234"/>
                </a:lnTo>
                <a:lnTo>
                  <a:pt x="720686" y="431683"/>
                </a:lnTo>
                <a:lnTo>
                  <a:pt x="631075" y="422949"/>
                </a:lnTo>
                <a:lnTo>
                  <a:pt x="545958" y="413092"/>
                </a:lnTo>
                <a:lnTo>
                  <a:pt x="465678" y="402170"/>
                </a:lnTo>
                <a:lnTo>
                  <a:pt x="390578" y="390243"/>
                </a:lnTo>
                <a:lnTo>
                  <a:pt x="321001" y="377368"/>
                </a:lnTo>
                <a:lnTo>
                  <a:pt x="257292" y="363606"/>
                </a:lnTo>
                <a:lnTo>
                  <a:pt x="199792" y="349014"/>
                </a:lnTo>
                <a:lnTo>
                  <a:pt x="148845" y="333653"/>
                </a:lnTo>
                <a:lnTo>
                  <a:pt x="104795" y="317579"/>
                </a:lnTo>
                <a:lnTo>
                  <a:pt x="67984" y="300853"/>
                </a:lnTo>
                <a:lnTo>
                  <a:pt x="17453" y="265679"/>
                </a:lnTo>
                <a:lnTo>
                  <a:pt x="0" y="2285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10697" y="5672419"/>
            <a:ext cx="660861" cy="5860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75253" y="5713988"/>
            <a:ext cx="533400" cy="457200"/>
          </a:xfrm>
          <a:custGeom>
            <a:avLst/>
            <a:gdLst/>
            <a:ahLst/>
            <a:cxnLst/>
            <a:rect l="l" t="t" r="r" b="b"/>
            <a:pathLst>
              <a:path w="533400" h="457200">
                <a:moveTo>
                  <a:pt x="0" y="228599"/>
                </a:moveTo>
                <a:lnTo>
                  <a:pt x="7751" y="173664"/>
                </a:lnTo>
                <a:lnTo>
                  <a:pt x="29771" y="123544"/>
                </a:lnTo>
                <a:lnTo>
                  <a:pt x="64204" y="79828"/>
                </a:lnTo>
                <a:lnTo>
                  <a:pt x="93140" y="55027"/>
                </a:lnTo>
                <a:lnTo>
                  <a:pt x="126220" y="34249"/>
                </a:lnTo>
                <a:lnTo>
                  <a:pt x="162894" y="17964"/>
                </a:lnTo>
                <a:lnTo>
                  <a:pt x="202613" y="6643"/>
                </a:lnTo>
                <a:lnTo>
                  <a:pt x="244828" y="757"/>
                </a:lnTo>
                <a:lnTo>
                  <a:pt x="266699" y="0"/>
                </a:lnTo>
                <a:lnTo>
                  <a:pt x="288575" y="757"/>
                </a:lnTo>
                <a:lnTo>
                  <a:pt x="330796" y="6643"/>
                </a:lnTo>
                <a:lnTo>
                  <a:pt x="370518" y="17964"/>
                </a:lnTo>
                <a:lnTo>
                  <a:pt x="407193" y="34249"/>
                </a:lnTo>
                <a:lnTo>
                  <a:pt x="440271" y="55027"/>
                </a:lnTo>
                <a:lnTo>
                  <a:pt x="469205" y="79828"/>
                </a:lnTo>
                <a:lnTo>
                  <a:pt x="503634" y="123544"/>
                </a:lnTo>
                <a:lnTo>
                  <a:pt x="525649" y="173664"/>
                </a:lnTo>
                <a:lnTo>
                  <a:pt x="533399" y="228599"/>
                </a:lnTo>
                <a:lnTo>
                  <a:pt x="532515" y="247349"/>
                </a:lnTo>
                <a:lnTo>
                  <a:pt x="519804" y="300856"/>
                </a:lnTo>
                <a:lnTo>
                  <a:pt x="493445" y="349017"/>
                </a:lnTo>
                <a:lnTo>
                  <a:pt x="455291" y="390245"/>
                </a:lnTo>
                <a:lnTo>
                  <a:pt x="424216" y="413094"/>
                </a:lnTo>
                <a:lnTo>
                  <a:pt x="389270" y="431684"/>
                </a:lnTo>
                <a:lnTo>
                  <a:pt x="351003" y="445545"/>
                </a:lnTo>
                <a:lnTo>
                  <a:pt x="309963" y="454208"/>
                </a:lnTo>
                <a:lnTo>
                  <a:pt x="266699" y="457199"/>
                </a:lnTo>
                <a:lnTo>
                  <a:pt x="244828" y="456442"/>
                </a:lnTo>
                <a:lnTo>
                  <a:pt x="202613" y="450556"/>
                </a:lnTo>
                <a:lnTo>
                  <a:pt x="162894" y="439235"/>
                </a:lnTo>
                <a:lnTo>
                  <a:pt x="126220" y="422950"/>
                </a:lnTo>
                <a:lnTo>
                  <a:pt x="93140" y="402172"/>
                </a:lnTo>
                <a:lnTo>
                  <a:pt x="64204" y="377371"/>
                </a:lnTo>
                <a:lnTo>
                  <a:pt x="29771" y="333655"/>
                </a:lnTo>
                <a:lnTo>
                  <a:pt x="7751" y="283535"/>
                </a:lnTo>
                <a:lnTo>
                  <a:pt x="0" y="2285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spc="-30" dirty="0"/>
              <a:t>Geno</a:t>
            </a:r>
            <a:r>
              <a:rPr dirty="0"/>
              <a:t>me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30" dirty="0"/>
              <a:t>nno</a:t>
            </a:r>
            <a:r>
              <a:rPr dirty="0"/>
              <a:t>ta</a:t>
            </a:r>
            <a:r>
              <a:rPr spc="-15" dirty="0"/>
              <a:t>ti</a:t>
            </a:r>
            <a:r>
              <a:rPr spc="-30" dirty="0"/>
              <a:t>o</a:t>
            </a:r>
            <a:r>
              <a:rPr spc="-25" dirty="0"/>
              <a:t>n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track</a:t>
            </a:r>
          </a:p>
        </p:txBody>
      </p:sp>
      <p:sp>
        <p:nvSpPr>
          <p:cNvPr id="3" name="object 3"/>
          <p:cNvSpPr/>
          <p:nvPr/>
        </p:nvSpPr>
        <p:spPr>
          <a:xfrm>
            <a:off x="763743" y="2056388"/>
            <a:ext cx="8318503" cy="7873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55845" y="4850383"/>
            <a:ext cx="6184879" cy="713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7583" y="2351492"/>
            <a:ext cx="303414" cy="4946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23889" y="2460101"/>
            <a:ext cx="172085" cy="358775"/>
          </a:xfrm>
          <a:custGeom>
            <a:avLst/>
            <a:gdLst/>
            <a:ahLst/>
            <a:cxnLst/>
            <a:rect l="l" t="t" r="r" b="b"/>
            <a:pathLst>
              <a:path w="172084" h="358775">
                <a:moveTo>
                  <a:pt x="171666" y="358292"/>
                </a:moveTo>
                <a:lnTo>
                  <a:pt x="0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3494" y="2437394"/>
            <a:ext cx="107950" cy="124460"/>
          </a:xfrm>
          <a:custGeom>
            <a:avLst/>
            <a:gdLst/>
            <a:ahLst/>
            <a:cxnLst/>
            <a:rect l="l" t="t" r="r" b="b"/>
            <a:pathLst>
              <a:path w="107950" h="124460">
                <a:moveTo>
                  <a:pt x="9500" y="0"/>
                </a:moveTo>
                <a:lnTo>
                  <a:pt x="0" y="116616"/>
                </a:lnTo>
                <a:lnTo>
                  <a:pt x="5215" y="122742"/>
                </a:lnTo>
                <a:lnTo>
                  <a:pt x="19193" y="123870"/>
                </a:lnTo>
                <a:lnTo>
                  <a:pt x="25325" y="118658"/>
                </a:lnTo>
                <a:lnTo>
                  <a:pt x="31278" y="45445"/>
                </a:lnTo>
                <a:lnTo>
                  <a:pt x="76529" y="45445"/>
                </a:lnTo>
                <a:lnTo>
                  <a:pt x="9500" y="0"/>
                </a:lnTo>
                <a:close/>
              </a:path>
              <a:path w="107950" h="124460">
                <a:moveTo>
                  <a:pt x="76529" y="45445"/>
                </a:moveTo>
                <a:lnTo>
                  <a:pt x="31278" y="45445"/>
                </a:lnTo>
                <a:lnTo>
                  <a:pt x="92083" y="86685"/>
                </a:lnTo>
                <a:lnTo>
                  <a:pt x="99977" y="85161"/>
                </a:lnTo>
                <a:lnTo>
                  <a:pt x="103918" y="79369"/>
                </a:lnTo>
                <a:lnTo>
                  <a:pt x="107847" y="73548"/>
                </a:lnTo>
                <a:lnTo>
                  <a:pt x="106335" y="65653"/>
                </a:lnTo>
                <a:lnTo>
                  <a:pt x="76529" y="45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74036" y="2351474"/>
            <a:ext cx="207818" cy="4904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68762" y="2462570"/>
            <a:ext cx="9525" cy="356235"/>
          </a:xfrm>
          <a:custGeom>
            <a:avLst/>
            <a:gdLst/>
            <a:ahLst/>
            <a:cxnLst/>
            <a:rect l="l" t="t" r="r" b="b"/>
            <a:pathLst>
              <a:path w="9525" h="356235">
                <a:moveTo>
                  <a:pt x="0" y="355823"/>
                </a:moveTo>
                <a:lnTo>
                  <a:pt x="8906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16827" y="2437394"/>
            <a:ext cx="118110" cy="117475"/>
          </a:xfrm>
          <a:custGeom>
            <a:avLst/>
            <a:gdLst/>
            <a:ahLst/>
            <a:cxnLst/>
            <a:rect l="l" t="t" r="r" b="b"/>
            <a:pathLst>
              <a:path w="118110" h="117475">
                <a:moveTo>
                  <a:pt x="89192" y="50383"/>
                </a:moveTo>
                <a:lnTo>
                  <a:pt x="60210" y="50383"/>
                </a:lnTo>
                <a:lnTo>
                  <a:pt x="95618" y="114757"/>
                </a:lnTo>
                <a:lnTo>
                  <a:pt x="103348" y="116982"/>
                </a:lnTo>
                <a:lnTo>
                  <a:pt x="115635" y="110215"/>
                </a:lnTo>
                <a:lnTo>
                  <a:pt x="117872" y="102504"/>
                </a:lnTo>
                <a:lnTo>
                  <a:pt x="89192" y="50383"/>
                </a:lnTo>
                <a:close/>
              </a:path>
              <a:path w="118110" h="117475">
                <a:moveTo>
                  <a:pt x="61459" y="0"/>
                </a:moveTo>
                <a:lnTo>
                  <a:pt x="0" y="99547"/>
                </a:lnTo>
                <a:lnTo>
                  <a:pt x="1859" y="107381"/>
                </a:lnTo>
                <a:lnTo>
                  <a:pt x="13789" y="114757"/>
                </a:lnTo>
                <a:lnTo>
                  <a:pt x="21622" y="112897"/>
                </a:lnTo>
                <a:lnTo>
                  <a:pt x="60210" y="50383"/>
                </a:lnTo>
                <a:lnTo>
                  <a:pt x="89192" y="50383"/>
                </a:lnTo>
                <a:lnTo>
                  <a:pt x="614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96936" y="2351495"/>
            <a:ext cx="1134688" cy="5278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04007" y="2446690"/>
            <a:ext cx="999490" cy="397510"/>
          </a:xfrm>
          <a:custGeom>
            <a:avLst/>
            <a:gdLst/>
            <a:ahLst/>
            <a:cxnLst/>
            <a:rect l="l" t="t" r="r" b="b"/>
            <a:pathLst>
              <a:path w="999489" h="397510">
                <a:moveTo>
                  <a:pt x="0" y="397093"/>
                </a:moveTo>
                <a:lnTo>
                  <a:pt x="998921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02070" y="2419929"/>
            <a:ext cx="124460" cy="111125"/>
          </a:xfrm>
          <a:custGeom>
            <a:avLst/>
            <a:gdLst/>
            <a:ahLst/>
            <a:cxnLst/>
            <a:rect l="l" t="t" r="r" b="b"/>
            <a:pathLst>
              <a:path w="124460" h="111125">
                <a:moveTo>
                  <a:pt x="8564" y="0"/>
                </a:moveTo>
                <a:lnTo>
                  <a:pt x="2103" y="4785"/>
                </a:lnTo>
                <a:lnTo>
                  <a:pt x="1066" y="11704"/>
                </a:lnTo>
                <a:lnTo>
                  <a:pt x="0" y="18653"/>
                </a:lnTo>
                <a:lnTo>
                  <a:pt x="4785" y="25115"/>
                </a:lnTo>
                <a:lnTo>
                  <a:pt x="77419" y="36088"/>
                </a:lnTo>
                <a:lnTo>
                  <a:pt x="32125" y="93908"/>
                </a:lnTo>
                <a:lnTo>
                  <a:pt x="33101" y="101894"/>
                </a:lnTo>
                <a:lnTo>
                  <a:pt x="44165" y="110550"/>
                </a:lnTo>
                <a:lnTo>
                  <a:pt x="52120" y="109575"/>
                </a:lnTo>
                <a:lnTo>
                  <a:pt x="124266" y="17465"/>
                </a:lnTo>
                <a:lnTo>
                  <a:pt x="85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79377" y="2430469"/>
            <a:ext cx="635922" cy="436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06295" y="2526700"/>
            <a:ext cx="499745" cy="304800"/>
          </a:xfrm>
          <a:custGeom>
            <a:avLst/>
            <a:gdLst/>
            <a:ahLst/>
            <a:cxnLst/>
            <a:rect l="l" t="t" r="r" b="b"/>
            <a:pathLst>
              <a:path w="499745" h="304800">
                <a:moveTo>
                  <a:pt x="499201" y="304373"/>
                </a:moveTo>
                <a:lnTo>
                  <a:pt x="0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84807" y="2513594"/>
            <a:ext cx="122555" cy="105410"/>
          </a:xfrm>
          <a:custGeom>
            <a:avLst/>
            <a:gdLst/>
            <a:ahLst/>
            <a:cxnLst/>
            <a:rect l="l" t="t" r="r" b="b"/>
            <a:pathLst>
              <a:path w="122554" h="105410">
                <a:moveTo>
                  <a:pt x="0" y="0"/>
                </a:moveTo>
                <a:lnTo>
                  <a:pt x="55565" y="102930"/>
                </a:lnTo>
                <a:lnTo>
                  <a:pt x="63276" y="105247"/>
                </a:lnTo>
                <a:lnTo>
                  <a:pt x="75620" y="98572"/>
                </a:lnTo>
                <a:lnTo>
                  <a:pt x="77937" y="90860"/>
                </a:lnTo>
                <a:lnTo>
                  <a:pt x="74584" y="84703"/>
                </a:lnTo>
                <a:lnTo>
                  <a:pt x="43037" y="26243"/>
                </a:lnTo>
                <a:lnTo>
                  <a:pt x="117951" y="26243"/>
                </a:lnTo>
                <a:lnTo>
                  <a:pt x="122255" y="22097"/>
                </a:lnTo>
                <a:lnTo>
                  <a:pt x="122407" y="15087"/>
                </a:lnTo>
                <a:lnTo>
                  <a:pt x="122529" y="8077"/>
                </a:lnTo>
                <a:lnTo>
                  <a:pt x="116982" y="2255"/>
                </a:lnTo>
                <a:lnTo>
                  <a:pt x="0" y="0"/>
                </a:lnTo>
                <a:close/>
              </a:path>
              <a:path w="122554" h="105410">
                <a:moveTo>
                  <a:pt x="117951" y="26243"/>
                </a:moveTo>
                <a:lnTo>
                  <a:pt x="43037" y="26243"/>
                </a:lnTo>
                <a:lnTo>
                  <a:pt x="116464" y="27675"/>
                </a:lnTo>
                <a:lnTo>
                  <a:pt x="117951" y="262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10419" y="2505263"/>
            <a:ext cx="286789" cy="3574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24592" y="2610520"/>
            <a:ext cx="152400" cy="220979"/>
          </a:xfrm>
          <a:custGeom>
            <a:avLst/>
            <a:gdLst/>
            <a:ahLst/>
            <a:cxnLst/>
            <a:rect l="l" t="t" r="r" b="b"/>
            <a:pathLst>
              <a:path w="152400" h="220980">
                <a:moveTo>
                  <a:pt x="0" y="220553"/>
                </a:moveTo>
                <a:lnTo>
                  <a:pt x="152339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82595" y="2589794"/>
            <a:ext cx="109220" cy="121920"/>
          </a:xfrm>
          <a:custGeom>
            <a:avLst/>
            <a:gdLst/>
            <a:ahLst/>
            <a:cxnLst/>
            <a:rect l="l" t="t" r="r" b="b"/>
            <a:pathLst>
              <a:path w="109220" h="121919">
                <a:moveTo>
                  <a:pt x="105492" y="41452"/>
                </a:moveTo>
                <a:lnTo>
                  <a:pt x="80009" y="41452"/>
                </a:lnTo>
                <a:lnTo>
                  <a:pt x="74950" y="107716"/>
                </a:lnTo>
                <a:lnTo>
                  <a:pt x="74401" y="114696"/>
                </a:lnTo>
                <a:lnTo>
                  <a:pt x="79644" y="120822"/>
                </a:lnTo>
                <a:lnTo>
                  <a:pt x="93634" y="121889"/>
                </a:lnTo>
                <a:lnTo>
                  <a:pt x="99730" y="116646"/>
                </a:lnTo>
                <a:lnTo>
                  <a:pt x="100279" y="109667"/>
                </a:lnTo>
                <a:lnTo>
                  <a:pt x="105492" y="41452"/>
                </a:lnTo>
                <a:close/>
              </a:path>
              <a:path w="109220" h="121919">
                <a:moveTo>
                  <a:pt x="108661" y="0"/>
                </a:moveTo>
                <a:lnTo>
                  <a:pt x="2743" y="49621"/>
                </a:lnTo>
                <a:lnTo>
                  <a:pt x="0" y="57180"/>
                </a:lnTo>
                <a:lnTo>
                  <a:pt x="2956" y="63550"/>
                </a:lnTo>
                <a:lnTo>
                  <a:pt x="5943" y="69890"/>
                </a:lnTo>
                <a:lnTo>
                  <a:pt x="13502" y="72633"/>
                </a:lnTo>
                <a:lnTo>
                  <a:pt x="80009" y="41452"/>
                </a:lnTo>
                <a:lnTo>
                  <a:pt x="105492" y="41452"/>
                </a:lnTo>
                <a:lnTo>
                  <a:pt x="1086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655283" y="2376437"/>
            <a:ext cx="207818" cy="4904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48857" y="2487991"/>
            <a:ext cx="8890" cy="356235"/>
          </a:xfrm>
          <a:custGeom>
            <a:avLst/>
            <a:gdLst/>
            <a:ahLst/>
            <a:cxnLst/>
            <a:rect l="l" t="t" r="r" b="b"/>
            <a:pathLst>
              <a:path w="8890" h="356235">
                <a:moveTo>
                  <a:pt x="0" y="355793"/>
                </a:moveTo>
                <a:lnTo>
                  <a:pt x="8900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696919" y="2462784"/>
            <a:ext cx="118110" cy="117475"/>
          </a:xfrm>
          <a:custGeom>
            <a:avLst/>
            <a:gdLst/>
            <a:ahLst/>
            <a:cxnLst/>
            <a:rect l="l" t="t" r="r" b="b"/>
            <a:pathLst>
              <a:path w="118109" h="117475">
                <a:moveTo>
                  <a:pt x="89228" y="50413"/>
                </a:moveTo>
                <a:lnTo>
                  <a:pt x="60197" y="50413"/>
                </a:lnTo>
                <a:lnTo>
                  <a:pt x="95646" y="114757"/>
                </a:lnTo>
                <a:lnTo>
                  <a:pt x="103357" y="116982"/>
                </a:lnTo>
                <a:lnTo>
                  <a:pt x="115641" y="110215"/>
                </a:lnTo>
                <a:lnTo>
                  <a:pt x="117896" y="102504"/>
                </a:lnTo>
                <a:lnTo>
                  <a:pt x="89228" y="50413"/>
                </a:lnTo>
                <a:close/>
              </a:path>
              <a:path w="118109" h="117475">
                <a:moveTo>
                  <a:pt x="61478" y="0"/>
                </a:moveTo>
                <a:lnTo>
                  <a:pt x="0" y="99547"/>
                </a:lnTo>
                <a:lnTo>
                  <a:pt x="1859" y="107381"/>
                </a:lnTo>
                <a:lnTo>
                  <a:pt x="13807" y="114757"/>
                </a:lnTo>
                <a:lnTo>
                  <a:pt x="21610" y="112897"/>
                </a:lnTo>
                <a:lnTo>
                  <a:pt x="25328" y="106923"/>
                </a:lnTo>
                <a:lnTo>
                  <a:pt x="60197" y="50413"/>
                </a:lnTo>
                <a:lnTo>
                  <a:pt x="89228" y="50413"/>
                </a:lnTo>
                <a:lnTo>
                  <a:pt x="614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4703" y="2164460"/>
            <a:ext cx="411479" cy="33666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9937" y="2158008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0" y="152375"/>
                </a:moveTo>
                <a:lnTo>
                  <a:pt x="5992" y="114310"/>
                </a:lnTo>
                <a:lnTo>
                  <a:pt x="22972" y="79770"/>
                </a:lnTo>
                <a:lnTo>
                  <a:pt x="49446" y="49950"/>
                </a:lnTo>
                <a:lnTo>
                  <a:pt x="83919" y="26046"/>
                </a:lnTo>
                <a:lnTo>
                  <a:pt x="124896" y="9256"/>
                </a:lnTo>
                <a:lnTo>
                  <a:pt x="170883" y="774"/>
                </a:lnTo>
                <a:lnTo>
                  <a:pt x="187067" y="0"/>
                </a:lnTo>
                <a:lnTo>
                  <a:pt x="203655" y="532"/>
                </a:lnTo>
                <a:lnTo>
                  <a:pt x="250681" y="8214"/>
                </a:lnTo>
                <a:lnTo>
                  <a:pt x="292538" y="24125"/>
                </a:lnTo>
                <a:lnTo>
                  <a:pt x="327855" y="47108"/>
                </a:lnTo>
                <a:lnTo>
                  <a:pt x="355263" y="76005"/>
                </a:lnTo>
                <a:lnTo>
                  <a:pt x="373394" y="109657"/>
                </a:lnTo>
                <a:lnTo>
                  <a:pt x="380879" y="146908"/>
                </a:lnTo>
                <a:lnTo>
                  <a:pt x="380232" y="160529"/>
                </a:lnTo>
                <a:lnTo>
                  <a:pt x="370726" y="198986"/>
                </a:lnTo>
                <a:lnTo>
                  <a:pt x="350988" y="233036"/>
                </a:lnTo>
                <a:lnTo>
                  <a:pt x="322450" y="261652"/>
                </a:lnTo>
                <a:lnTo>
                  <a:pt x="286547" y="283810"/>
                </a:lnTo>
                <a:lnTo>
                  <a:pt x="244710" y="298484"/>
                </a:lnTo>
                <a:lnTo>
                  <a:pt x="198373" y="304647"/>
                </a:lnTo>
                <a:lnTo>
                  <a:pt x="181378" y="304145"/>
                </a:lnTo>
                <a:lnTo>
                  <a:pt x="133422" y="296711"/>
                </a:lnTo>
                <a:lnTo>
                  <a:pt x="90954" y="281247"/>
                </a:lnTo>
                <a:lnTo>
                  <a:pt x="55191" y="258866"/>
                </a:lnTo>
                <a:lnTo>
                  <a:pt x="27353" y="230677"/>
                </a:lnTo>
                <a:lnTo>
                  <a:pt x="4668" y="185981"/>
                </a:lnTo>
                <a:lnTo>
                  <a:pt x="0" y="152375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92337" y="4037582"/>
            <a:ext cx="8000999" cy="5841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6143" y="6018788"/>
            <a:ext cx="6248393" cy="6300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673249" y="1508706"/>
          <a:ext cx="8686799" cy="52685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86799"/>
              </a:tblGrid>
              <a:tr h="1981196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UCSC</a:t>
                      </a:r>
                      <a:r>
                        <a:rPr sz="2400" b="1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style</a:t>
                      </a:r>
                      <a:r>
                        <a:rPr sz="2400" b="1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5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400" b="1" spc="-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400" b="1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re</a:t>
                      </a:r>
                      <a:r>
                        <a:rPr sz="2400" b="1" spc="-5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rese</a:t>
                      </a:r>
                      <a:r>
                        <a:rPr sz="2400" b="1" spc="-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tat</a:t>
                      </a:r>
                      <a:r>
                        <a:rPr sz="2400" b="1" spc="-5" dirty="0">
                          <a:latin typeface="Arial"/>
                          <a:cs typeface="Arial"/>
                        </a:rPr>
                        <a:t>io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n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1594">
                        <a:lnSpc>
                          <a:spcPts val="1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7485">
                        <a:lnSpc>
                          <a:spcPts val="10670"/>
                        </a:lnSpc>
                        <a:spcBef>
                          <a:spcPts val="175"/>
                        </a:spcBef>
                        <a:tabLst>
                          <a:tab pos="1873885" algn="l"/>
                          <a:tab pos="3867785" algn="l"/>
                          <a:tab pos="7665084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2000" dirty="0">
                          <a:latin typeface="MS PGothic"/>
                          <a:cs typeface="MS PGothic"/>
                        </a:rPr>
                        <a:t>’</a:t>
                      </a:r>
                      <a:r>
                        <a:rPr sz="2000" spc="-55" dirty="0">
                          <a:latin typeface="MS PGothic"/>
                          <a:cs typeface="MS PGothic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UT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ron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3000" baseline="-2777" dirty="0">
                          <a:latin typeface="Arial"/>
                          <a:cs typeface="Arial"/>
                        </a:rPr>
                        <a:t>Exons</a:t>
                      </a:r>
                      <a:r>
                        <a:rPr sz="3000" baseline="-2777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3000" baseline="-16666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3000" baseline="-16666" dirty="0">
                          <a:latin typeface="MS PGothic"/>
                          <a:cs typeface="MS PGothic"/>
                        </a:rPr>
                        <a:t>’</a:t>
                      </a:r>
                      <a:r>
                        <a:rPr sz="3000" spc="-82" baseline="-16666" dirty="0">
                          <a:latin typeface="MS PGothic"/>
                          <a:cs typeface="MS PGothic"/>
                        </a:rPr>
                        <a:t> </a:t>
                      </a:r>
                      <a:r>
                        <a:rPr sz="3000" spc="-7" baseline="-16666" dirty="0">
                          <a:latin typeface="Arial"/>
                          <a:cs typeface="Arial"/>
                        </a:rPr>
                        <a:t>UTR</a:t>
                      </a:r>
                      <a:endParaRPr sz="3000" baseline="-166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4">
                      <a:solidFill>
                        <a:srgbClr val="929292"/>
                      </a:solidFill>
                      <a:prstDash val="solid"/>
                    </a:lnL>
                    <a:lnR w="28574">
                      <a:solidFill>
                        <a:srgbClr val="929292"/>
                      </a:solidFill>
                      <a:prstDash val="solid"/>
                    </a:lnR>
                    <a:lnT w="28574">
                      <a:solidFill>
                        <a:srgbClr val="929292"/>
                      </a:solidFill>
                      <a:prstDash val="solid"/>
                    </a:lnT>
                    <a:lnB w="3990968">
                      <a:solidFill>
                        <a:srgbClr val="929292"/>
                      </a:solidFill>
                      <a:prstDash val="solid"/>
                    </a:lnB>
                  </a:tcPr>
                </a:tc>
              </a:tr>
              <a:tr h="1981196">
                <a:tc>
                  <a:txBody>
                    <a:bodyPr/>
                    <a:lstStyle/>
                    <a:p>
                      <a:pPr marL="76835">
                        <a:lnSpc>
                          <a:spcPts val="10725"/>
                        </a:lnSpc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Zoomed</a:t>
                      </a:r>
                      <a:r>
                        <a:rPr sz="24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2400" b="1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5" dirty="0">
                          <a:latin typeface="Arial"/>
                          <a:cs typeface="Arial"/>
                        </a:rPr>
                        <a:t>views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4">
                      <a:solidFill>
                        <a:srgbClr val="929292"/>
                      </a:solidFill>
                      <a:prstDash val="solid"/>
                    </a:lnL>
                    <a:lnR w="28574">
                      <a:solidFill>
                        <a:srgbClr val="929292"/>
                      </a:solidFill>
                      <a:prstDash val="solid"/>
                    </a:lnR>
                    <a:lnT w="3990968">
                      <a:solidFill>
                        <a:srgbClr val="929292"/>
                      </a:solidFill>
                      <a:prstDash val="solid"/>
                    </a:lnT>
                    <a:lnB w="3305174">
                      <a:solidFill>
                        <a:srgbClr val="929292"/>
                      </a:solidFill>
                      <a:prstDash val="solid"/>
                    </a:lnB>
                  </a:tcPr>
                </a:tc>
              </a:tr>
              <a:tr h="1295399">
                <a:tc>
                  <a:txBody>
                    <a:bodyPr/>
                    <a:lstStyle/>
                    <a:p>
                      <a:pPr marL="76835">
                        <a:lnSpc>
                          <a:spcPts val="7375"/>
                        </a:lnSpc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Zoo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med</a:t>
                      </a:r>
                      <a:r>
                        <a:rPr sz="2400" b="1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5" dirty="0">
                          <a:latin typeface="Arial"/>
                          <a:cs typeface="Arial"/>
                        </a:rPr>
                        <a:t>ou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400" b="1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views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4">
                      <a:solidFill>
                        <a:srgbClr val="929292"/>
                      </a:solidFill>
                      <a:prstDash val="solid"/>
                    </a:lnL>
                    <a:lnR w="28574">
                      <a:solidFill>
                        <a:srgbClr val="929292"/>
                      </a:solidFill>
                      <a:prstDash val="solid"/>
                    </a:lnR>
                    <a:lnT w="3305174">
                      <a:solidFill>
                        <a:srgbClr val="929292"/>
                      </a:solidFill>
                      <a:prstDash val="solid"/>
                    </a:lnT>
                    <a:lnB w="28574">
                      <a:solidFill>
                        <a:srgbClr val="929292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A</a:t>
            </a:r>
            <a:r>
              <a:rPr spc="-30" dirty="0"/>
              <a:t>nno</a:t>
            </a:r>
            <a:r>
              <a:rPr dirty="0"/>
              <a:t>ta</a:t>
            </a:r>
            <a:r>
              <a:rPr spc="-15" dirty="0"/>
              <a:t>ti</a:t>
            </a:r>
            <a:r>
              <a:rPr spc="-30" dirty="0"/>
              <a:t>o</a:t>
            </a:r>
            <a:r>
              <a:rPr spc="-25" dirty="0"/>
              <a:t>n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30" dirty="0"/>
              <a:t>d</a:t>
            </a:r>
            <a:r>
              <a:rPr spc="-10" dirty="0"/>
              <a:t>i</a:t>
            </a:r>
            <a:r>
              <a:rPr dirty="0"/>
              <a:t>s</a:t>
            </a:r>
            <a:r>
              <a:rPr spc="-30" dirty="0"/>
              <a:t>p</a:t>
            </a:r>
            <a:r>
              <a:rPr spc="-10" dirty="0"/>
              <a:t>l</a:t>
            </a:r>
            <a:r>
              <a:rPr dirty="0"/>
              <a:t>ay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m</a:t>
            </a:r>
            <a:r>
              <a:rPr spc="-30" dirty="0"/>
              <a:t>od</a:t>
            </a:r>
            <a:r>
              <a:rPr dirty="0"/>
              <a:t>e</a:t>
            </a:r>
          </a:p>
        </p:txBody>
      </p:sp>
      <p:sp>
        <p:nvSpPr>
          <p:cNvPr id="3" name="object 3"/>
          <p:cNvSpPr/>
          <p:nvPr/>
        </p:nvSpPr>
        <p:spPr>
          <a:xfrm>
            <a:off x="839943" y="1942094"/>
            <a:ext cx="5994403" cy="876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1079" y="1613815"/>
            <a:ext cx="6515100" cy="153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155" indent="-338455">
              <a:lnSpc>
                <a:spcPct val="100000"/>
              </a:lnSpc>
              <a:buFont typeface="Arial"/>
              <a:buAutoNum type="arabicPeriod"/>
              <a:tabLst>
                <a:tab pos="351790" algn="l"/>
              </a:tabLst>
            </a:pPr>
            <a:r>
              <a:rPr sz="2400" spc="-2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ea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ures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are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drawn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single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ro</a:t>
            </a:r>
            <a:r>
              <a:rPr sz="2400" spc="-135" dirty="0">
                <a:latin typeface="Arial"/>
                <a:cs typeface="Arial"/>
              </a:rPr>
              <a:t>w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aul</a:t>
            </a:r>
            <a:r>
              <a:rPr sz="2400" spc="-10" dirty="0">
                <a:latin typeface="Arial"/>
                <a:cs typeface="Arial"/>
              </a:rPr>
              <a:t>t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AutoNum type="arabicPeriod"/>
            </a:pPr>
            <a:endParaRPr sz="3300">
              <a:latin typeface="Times New Roman"/>
              <a:cs typeface="Times New Roman"/>
            </a:endParaRPr>
          </a:p>
          <a:p>
            <a:pPr marL="351155" indent="-338455">
              <a:lnSpc>
                <a:spcPct val="100000"/>
              </a:lnSpc>
              <a:buFont typeface="Arial"/>
              <a:buAutoNum type="arabicPeriod"/>
              <a:tabLst>
                <a:tab pos="351790" algn="l"/>
              </a:tabLst>
            </a:pPr>
            <a:r>
              <a:rPr sz="2400" dirty="0">
                <a:latin typeface="Arial"/>
                <a:cs typeface="Arial"/>
              </a:rPr>
              <a:t>Expand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rack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using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popup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menu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39943" y="5078983"/>
            <a:ext cx="5930889" cy="22351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11737" y="4494794"/>
            <a:ext cx="609600" cy="762000"/>
          </a:xfrm>
          <a:custGeom>
            <a:avLst/>
            <a:gdLst/>
            <a:ahLst/>
            <a:cxnLst/>
            <a:rect l="l" t="t" r="r" b="b"/>
            <a:pathLst>
              <a:path w="609600" h="762000">
                <a:moveTo>
                  <a:pt x="304799" y="609593"/>
                </a:moveTo>
                <a:lnTo>
                  <a:pt x="0" y="609593"/>
                </a:lnTo>
                <a:lnTo>
                  <a:pt x="152399" y="761993"/>
                </a:lnTo>
                <a:lnTo>
                  <a:pt x="304799" y="609593"/>
                </a:lnTo>
                <a:close/>
              </a:path>
              <a:path w="609600" h="762000">
                <a:moveTo>
                  <a:pt x="609599" y="0"/>
                </a:moveTo>
                <a:lnTo>
                  <a:pt x="342899" y="0"/>
                </a:lnTo>
                <a:lnTo>
                  <a:pt x="321028" y="883"/>
                </a:lnTo>
                <a:lnTo>
                  <a:pt x="278813" y="7750"/>
                </a:lnTo>
                <a:lnTo>
                  <a:pt x="239094" y="20956"/>
                </a:lnTo>
                <a:lnTo>
                  <a:pt x="202420" y="39953"/>
                </a:lnTo>
                <a:lnTo>
                  <a:pt x="169340" y="64193"/>
                </a:lnTo>
                <a:lnTo>
                  <a:pt x="140404" y="93127"/>
                </a:lnTo>
                <a:lnTo>
                  <a:pt x="116161" y="126205"/>
                </a:lnTo>
                <a:lnTo>
                  <a:pt x="97160" y="162879"/>
                </a:lnTo>
                <a:lnTo>
                  <a:pt x="83951" y="202600"/>
                </a:lnTo>
                <a:lnTo>
                  <a:pt x="77084" y="244819"/>
                </a:lnTo>
                <a:lnTo>
                  <a:pt x="76199" y="266693"/>
                </a:lnTo>
                <a:lnTo>
                  <a:pt x="76199" y="609593"/>
                </a:lnTo>
                <a:lnTo>
                  <a:pt x="228599" y="609593"/>
                </a:lnTo>
                <a:lnTo>
                  <a:pt x="228599" y="266693"/>
                </a:lnTo>
                <a:lnTo>
                  <a:pt x="229528" y="252056"/>
                </a:lnTo>
                <a:lnTo>
                  <a:pt x="242546" y="211940"/>
                </a:lnTo>
                <a:lnTo>
                  <a:pt x="268513" y="179915"/>
                </a:lnTo>
                <a:lnTo>
                  <a:pt x="304348" y="159064"/>
                </a:lnTo>
                <a:lnTo>
                  <a:pt x="609599" y="152399"/>
                </a:lnTo>
                <a:lnTo>
                  <a:pt x="609599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1737" y="4494794"/>
            <a:ext cx="609600" cy="762000"/>
          </a:xfrm>
          <a:custGeom>
            <a:avLst/>
            <a:gdLst/>
            <a:ahLst/>
            <a:cxnLst/>
            <a:rect l="l" t="t" r="r" b="b"/>
            <a:pathLst>
              <a:path w="609600" h="762000">
                <a:moveTo>
                  <a:pt x="609599" y="0"/>
                </a:moveTo>
                <a:lnTo>
                  <a:pt x="342899" y="0"/>
                </a:lnTo>
                <a:lnTo>
                  <a:pt x="321028" y="883"/>
                </a:lnTo>
                <a:lnTo>
                  <a:pt x="278813" y="7750"/>
                </a:lnTo>
                <a:lnTo>
                  <a:pt x="239094" y="20956"/>
                </a:lnTo>
                <a:lnTo>
                  <a:pt x="202420" y="39953"/>
                </a:lnTo>
                <a:lnTo>
                  <a:pt x="169340" y="64193"/>
                </a:lnTo>
                <a:lnTo>
                  <a:pt x="140404" y="93127"/>
                </a:lnTo>
                <a:lnTo>
                  <a:pt x="116161" y="126205"/>
                </a:lnTo>
                <a:lnTo>
                  <a:pt x="97160" y="162879"/>
                </a:lnTo>
                <a:lnTo>
                  <a:pt x="83951" y="202600"/>
                </a:lnTo>
                <a:lnTo>
                  <a:pt x="77084" y="244819"/>
                </a:lnTo>
                <a:lnTo>
                  <a:pt x="76199" y="266693"/>
                </a:lnTo>
                <a:lnTo>
                  <a:pt x="76199" y="609593"/>
                </a:lnTo>
                <a:lnTo>
                  <a:pt x="0" y="609593"/>
                </a:lnTo>
                <a:lnTo>
                  <a:pt x="152399" y="761993"/>
                </a:lnTo>
                <a:lnTo>
                  <a:pt x="304799" y="609593"/>
                </a:lnTo>
                <a:lnTo>
                  <a:pt x="228599" y="609593"/>
                </a:lnTo>
                <a:lnTo>
                  <a:pt x="228599" y="266693"/>
                </a:lnTo>
                <a:lnTo>
                  <a:pt x="236616" y="224565"/>
                </a:lnTo>
                <a:lnTo>
                  <a:pt x="258609" y="189501"/>
                </a:lnTo>
                <a:lnTo>
                  <a:pt x="291497" y="164583"/>
                </a:lnTo>
                <a:lnTo>
                  <a:pt x="332198" y="152894"/>
                </a:lnTo>
                <a:lnTo>
                  <a:pt x="609599" y="152399"/>
                </a:lnTo>
                <a:lnTo>
                  <a:pt x="609599" y="0"/>
                </a:lnTo>
                <a:close/>
              </a:path>
            </a:pathLst>
          </a:custGeom>
          <a:ln w="25399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3737" y="3275588"/>
            <a:ext cx="1995488" cy="25145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5743" y="1575084"/>
            <a:ext cx="2273298" cy="1884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07190" y="2467871"/>
            <a:ext cx="1184562" cy="6068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86164" y="2501127"/>
            <a:ext cx="1018309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50137" y="2513579"/>
            <a:ext cx="1043940" cy="462280"/>
          </a:xfrm>
          <a:prstGeom prst="rect">
            <a:avLst/>
          </a:prstGeom>
          <a:ln w="2539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8740">
              <a:lnSpc>
                <a:spcPct val="100000"/>
              </a:lnSpc>
            </a:pPr>
            <a:r>
              <a:rPr sz="2400" spc="-20" dirty="0">
                <a:latin typeface="Arial"/>
                <a:cs typeface="Arial"/>
              </a:rPr>
              <a:t>TCGA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99417" y="1935854"/>
            <a:ext cx="1695797" cy="6026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78390" y="1969099"/>
            <a:ext cx="1512917" cy="5486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45137" y="1980179"/>
            <a:ext cx="1553845" cy="462280"/>
          </a:xfrm>
          <a:prstGeom prst="rect">
            <a:avLst/>
          </a:prstGeom>
          <a:ln w="2539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874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Local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84823" y="3718922"/>
            <a:ext cx="2074026" cy="6068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63794" y="3752179"/>
            <a:ext cx="1895301" cy="5486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30537" y="3764539"/>
            <a:ext cx="1929130" cy="462280"/>
          </a:xfrm>
          <a:prstGeom prst="rect">
            <a:avLst/>
          </a:prstGeom>
          <a:ln w="2539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874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H</a:t>
            </a:r>
            <a:r>
              <a:rPr sz="2400" spc="-20" dirty="0">
                <a:latin typeface="Arial"/>
                <a:cs typeface="Arial"/>
              </a:rPr>
              <a:t>TTP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server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13423" y="4483702"/>
            <a:ext cx="1845426" cy="6026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92394" y="4516950"/>
            <a:ext cx="1666701" cy="5486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059137" y="4526529"/>
            <a:ext cx="1701164" cy="462280"/>
          </a:xfrm>
          <a:prstGeom prst="rect">
            <a:avLst/>
          </a:prstGeom>
          <a:ln w="2539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8740">
              <a:lnSpc>
                <a:spcPct val="100000"/>
              </a:lnSpc>
            </a:pPr>
            <a:r>
              <a:rPr sz="2400" spc="-20" dirty="0">
                <a:latin typeface="Arial"/>
                <a:cs typeface="Arial"/>
              </a:rPr>
              <a:t>FTP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server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664390" y="3382271"/>
            <a:ext cx="2377439" cy="60682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43364" y="3415527"/>
            <a:ext cx="2198717" cy="5486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707337" y="3427979"/>
            <a:ext cx="2238375" cy="462280"/>
          </a:xfrm>
          <a:prstGeom prst="rect">
            <a:avLst/>
          </a:prstGeom>
          <a:ln w="2539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8740">
              <a:lnSpc>
                <a:spcPct val="100000"/>
              </a:lnSpc>
            </a:pPr>
            <a:r>
              <a:rPr sz="2400" spc="-20" dirty="0">
                <a:latin typeface="Arial"/>
                <a:cs typeface="Arial"/>
              </a:rPr>
              <a:t>GenomeSpace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49937" y="3389894"/>
            <a:ext cx="761999" cy="7238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26352" y="3037277"/>
            <a:ext cx="1192877" cy="75230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83137" y="3090397"/>
            <a:ext cx="781050" cy="354965"/>
          </a:xfrm>
          <a:custGeom>
            <a:avLst/>
            <a:gdLst/>
            <a:ahLst/>
            <a:cxnLst/>
            <a:rect l="l" t="t" r="r" b="b"/>
            <a:pathLst>
              <a:path w="781050" h="354964">
                <a:moveTo>
                  <a:pt x="0" y="0"/>
                </a:moveTo>
                <a:lnTo>
                  <a:pt x="780836" y="354939"/>
                </a:lnTo>
              </a:path>
            </a:pathLst>
          </a:custGeom>
          <a:ln w="63499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12971" y="3233933"/>
            <a:ext cx="308610" cy="265430"/>
          </a:xfrm>
          <a:custGeom>
            <a:avLst/>
            <a:gdLst/>
            <a:ahLst/>
            <a:cxnLst/>
            <a:rect l="l" t="t" r="r" b="b"/>
            <a:pathLst>
              <a:path w="308610" h="265429">
                <a:moveTo>
                  <a:pt x="128241" y="0"/>
                </a:moveTo>
                <a:lnTo>
                  <a:pt x="92160" y="26732"/>
                </a:lnTo>
                <a:lnTo>
                  <a:pt x="92624" y="38560"/>
                </a:lnTo>
                <a:lnTo>
                  <a:pt x="97657" y="49738"/>
                </a:lnTo>
                <a:lnTo>
                  <a:pt x="193639" y="185313"/>
                </a:lnTo>
                <a:lnTo>
                  <a:pt x="28376" y="202138"/>
                </a:lnTo>
                <a:lnTo>
                  <a:pt x="18871" y="204625"/>
                </a:lnTo>
                <a:lnTo>
                  <a:pt x="8195" y="212269"/>
                </a:lnTo>
                <a:lnTo>
                  <a:pt x="1525" y="223510"/>
                </a:lnTo>
                <a:lnTo>
                  <a:pt x="0" y="236946"/>
                </a:lnTo>
                <a:lnTo>
                  <a:pt x="2498" y="246451"/>
                </a:lnTo>
                <a:lnTo>
                  <a:pt x="10143" y="257127"/>
                </a:lnTo>
                <a:lnTo>
                  <a:pt x="21377" y="263797"/>
                </a:lnTo>
                <a:lnTo>
                  <a:pt x="34808" y="265323"/>
                </a:lnTo>
                <a:lnTo>
                  <a:pt x="308366" y="237464"/>
                </a:lnTo>
                <a:lnTo>
                  <a:pt x="148592" y="11881"/>
                </a:lnTo>
                <a:lnTo>
                  <a:pt x="139404" y="3880"/>
                </a:lnTo>
                <a:lnTo>
                  <a:pt x="128241" y="0"/>
                </a:lnTo>
                <a:close/>
              </a:path>
            </a:pathLst>
          </a:custGeom>
          <a:solidFill>
            <a:srgbClr val="91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56856" y="2517748"/>
            <a:ext cx="594360" cy="110559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54737" y="2545323"/>
            <a:ext cx="0" cy="699135"/>
          </a:xfrm>
          <a:custGeom>
            <a:avLst/>
            <a:gdLst/>
            <a:ahLst/>
            <a:cxnLst/>
            <a:rect l="l" t="t" r="r" b="b"/>
            <a:pathLst>
              <a:path h="699135">
                <a:moveTo>
                  <a:pt x="0" y="0"/>
                </a:moveTo>
                <a:lnTo>
                  <a:pt x="0" y="698997"/>
                </a:lnTo>
              </a:path>
            </a:pathLst>
          </a:custGeom>
          <a:ln w="63499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812174" y="3022214"/>
            <a:ext cx="285750" cy="285115"/>
          </a:xfrm>
          <a:custGeom>
            <a:avLst/>
            <a:gdLst/>
            <a:ahLst/>
            <a:cxnLst/>
            <a:rect l="l" t="t" r="r" b="b"/>
            <a:pathLst>
              <a:path w="285750" h="285114">
                <a:moveTo>
                  <a:pt x="27037" y="160"/>
                </a:moveTo>
                <a:lnTo>
                  <a:pt x="0" y="36019"/>
                </a:lnTo>
                <a:lnTo>
                  <a:pt x="4031" y="47608"/>
                </a:lnTo>
                <a:lnTo>
                  <a:pt x="142563" y="285109"/>
                </a:lnTo>
                <a:lnTo>
                  <a:pt x="216055" y="159104"/>
                </a:lnTo>
                <a:lnTo>
                  <a:pt x="142563" y="159104"/>
                </a:lnTo>
                <a:lnTo>
                  <a:pt x="58865" y="15604"/>
                </a:lnTo>
                <a:lnTo>
                  <a:pt x="58104" y="14365"/>
                </a:lnTo>
                <a:lnTo>
                  <a:pt x="49649" y="5586"/>
                </a:lnTo>
                <a:lnTo>
                  <a:pt x="38868" y="740"/>
                </a:lnTo>
                <a:lnTo>
                  <a:pt x="27037" y="160"/>
                </a:lnTo>
                <a:close/>
              </a:path>
              <a:path w="285750" h="285114">
                <a:moveTo>
                  <a:pt x="256737" y="0"/>
                </a:moveTo>
                <a:lnTo>
                  <a:pt x="244958" y="1085"/>
                </a:lnTo>
                <a:lnTo>
                  <a:pt x="234372" y="6396"/>
                </a:lnTo>
                <a:lnTo>
                  <a:pt x="226261" y="15604"/>
                </a:lnTo>
                <a:lnTo>
                  <a:pt x="142563" y="159104"/>
                </a:lnTo>
                <a:lnTo>
                  <a:pt x="216055" y="159104"/>
                </a:lnTo>
                <a:lnTo>
                  <a:pt x="281845" y="46307"/>
                </a:lnTo>
                <a:lnTo>
                  <a:pt x="285315" y="34627"/>
                </a:lnTo>
                <a:lnTo>
                  <a:pt x="284222" y="22857"/>
                </a:lnTo>
                <a:lnTo>
                  <a:pt x="278902" y="12279"/>
                </a:lnTo>
                <a:lnTo>
                  <a:pt x="269695" y="4174"/>
                </a:lnTo>
                <a:lnTo>
                  <a:pt x="268422" y="3472"/>
                </a:lnTo>
                <a:lnTo>
                  <a:pt x="256737" y="0"/>
                </a:lnTo>
                <a:close/>
              </a:path>
            </a:pathLst>
          </a:custGeom>
          <a:solidFill>
            <a:srgbClr val="91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67858" y="2812849"/>
            <a:ext cx="972589" cy="90193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611764" y="2861797"/>
            <a:ext cx="562610" cy="492125"/>
          </a:xfrm>
          <a:custGeom>
            <a:avLst/>
            <a:gdLst/>
            <a:ahLst/>
            <a:cxnLst/>
            <a:rect l="l" t="t" r="r" b="b"/>
            <a:pathLst>
              <a:path w="562610" h="492125">
                <a:moveTo>
                  <a:pt x="562173" y="0"/>
                </a:moveTo>
                <a:lnTo>
                  <a:pt x="0" y="491916"/>
                </a:lnTo>
              </a:path>
            </a:pathLst>
          </a:custGeom>
          <a:ln w="63499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564337" y="3112968"/>
            <a:ext cx="295910" cy="282575"/>
          </a:xfrm>
          <a:custGeom>
            <a:avLst/>
            <a:gdLst/>
            <a:ahLst/>
            <a:cxnLst/>
            <a:rect l="l" t="t" r="r" b="b"/>
            <a:pathLst>
              <a:path w="295910" h="282575">
                <a:moveTo>
                  <a:pt x="115214" y="0"/>
                </a:moveTo>
                <a:lnTo>
                  <a:pt x="103490" y="3227"/>
                </a:lnTo>
                <a:lnTo>
                  <a:pt x="93836" y="10616"/>
                </a:lnTo>
                <a:lnTo>
                  <a:pt x="87550" y="21530"/>
                </a:lnTo>
                <a:lnTo>
                  <a:pt x="0" y="282229"/>
                </a:lnTo>
                <a:lnTo>
                  <a:pt x="269991" y="230108"/>
                </a:lnTo>
                <a:lnTo>
                  <a:pt x="282045" y="225034"/>
                </a:lnTo>
                <a:lnTo>
                  <a:pt x="290780" y="215923"/>
                </a:lnTo>
                <a:lnTo>
                  <a:pt x="295296" y="204113"/>
                </a:lnTo>
                <a:lnTo>
                  <a:pt x="295227" y="199232"/>
                </a:lnTo>
                <a:lnTo>
                  <a:pt x="94853" y="199232"/>
                </a:lnTo>
                <a:lnTo>
                  <a:pt x="147736" y="41773"/>
                </a:lnTo>
                <a:lnTo>
                  <a:pt x="149276" y="29281"/>
                </a:lnTo>
                <a:lnTo>
                  <a:pt x="146053" y="17559"/>
                </a:lnTo>
                <a:lnTo>
                  <a:pt x="138672" y="7897"/>
                </a:lnTo>
                <a:lnTo>
                  <a:pt x="127769" y="1589"/>
                </a:lnTo>
                <a:lnTo>
                  <a:pt x="115214" y="0"/>
                </a:lnTo>
                <a:close/>
              </a:path>
              <a:path w="295910" h="282575">
                <a:moveTo>
                  <a:pt x="269173" y="167594"/>
                </a:moveTo>
                <a:lnTo>
                  <a:pt x="257952" y="167746"/>
                </a:lnTo>
                <a:lnTo>
                  <a:pt x="94853" y="199232"/>
                </a:lnTo>
                <a:lnTo>
                  <a:pt x="295227" y="199232"/>
                </a:lnTo>
                <a:lnTo>
                  <a:pt x="295137" y="192923"/>
                </a:lnTo>
                <a:lnTo>
                  <a:pt x="290083" y="180869"/>
                </a:lnTo>
                <a:lnTo>
                  <a:pt x="280983" y="172123"/>
                </a:lnTo>
                <a:lnTo>
                  <a:pt x="269173" y="167594"/>
                </a:lnTo>
                <a:close/>
              </a:path>
            </a:pathLst>
          </a:custGeom>
          <a:solidFill>
            <a:srgbClr val="91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17484" y="3573462"/>
            <a:ext cx="1188719" cy="59851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78093" y="3656594"/>
            <a:ext cx="777240" cy="181610"/>
          </a:xfrm>
          <a:custGeom>
            <a:avLst/>
            <a:gdLst/>
            <a:ahLst/>
            <a:cxnLst/>
            <a:rect l="l" t="t" r="r" b="b"/>
            <a:pathLst>
              <a:path w="777240" h="181610">
                <a:moveTo>
                  <a:pt x="776843" y="0"/>
                </a:moveTo>
                <a:lnTo>
                  <a:pt x="0" y="181477"/>
                </a:lnTo>
              </a:path>
            </a:pathLst>
          </a:custGeom>
          <a:ln w="63499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16737" y="3654785"/>
            <a:ext cx="304165" cy="280035"/>
          </a:xfrm>
          <a:custGeom>
            <a:avLst/>
            <a:gdLst/>
            <a:ahLst/>
            <a:cxnLst/>
            <a:rect l="l" t="t" r="r" b="b"/>
            <a:pathLst>
              <a:path w="304164" h="280035">
                <a:moveTo>
                  <a:pt x="222845" y="0"/>
                </a:moveTo>
                <a:lnTo>
                  <a:pt x="210989" y="1786"/>
                </a:lnTo>
                <a:lnTo>
                  <a:pt x="200348" y="8128"/>
                </a:lnTo>
                <a:lnTo>
                  <a:pt x="0" y="197612"/>
                </a:lnTo>
                <a:lnTo>
                  <a:pt x="262798" y="278506"/>
                </a:lnTo>
                <a:lnTo>
                  <a:pt x="275404" y="279744"/>
                </a:lnTo>
                <a:lnTo>
                  <a:pt x="287096" y="276155"/>
                </a:lnTo>
                <a:lnTo>
                  <a:pt x="296578" y="268424"/>
                </a:lnTo>
                <a:lnTo>
                  <a:pt x="302483" y="257474"/>
                </a:lnTo>
                <a:lnTo>
                  <a:pt x="303739" y="244885"/>
                </a:lnTo>
                <a:lnTo>
                  <a:pt x="300158" y="233201"/>
                </a:lnTo>
                <a:lnTo>
                  <a:pt x="292429" y="223722"/>
                </a:lnTo>
                <a:lnTo>
                  <a:pt x="281482" y="217820"/>
                </a:lnTo>
                <a:lnTo>
                  <a:pt x="122742" y="168930"/>
                </a:lnTo>
                <a:lnTo>
                  <a:pt x="243413" y="54782"/>
                </a:lnTo>
                <a:lnTo>
                  <a:pt x="250606" y="44643"/>
                </a:lnTo>
                <a:lnTo>
                  <a:pt x="253319" y="32954"/>
                </a:lnTo>
                <a:lnTo>
                  <a:pt x="251516" y="21097"/>
                </a:lnTo>
                <a:lnTo>
                  <a:pt x="245161" y="10456"/>
                </a:lnTo>
                <a:lnTo>
                  <a:pt x="244662" y="9916"/>
                </a:lnTo>
                <a:lnTo>
                  <a:pt x="234531" y="2724"/>
                </a:lnTo>
                <a:lnTo>
                  <a:pt x="222845" y="0"/>
                </a:lnTo>
                <a:close/>
              </a:path>
            </a:pathLst>
          </a:custGeom>
          <a:solidFill>
            <a:srgbClr val="91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21429" y="3910120"/>
            <a:ext cx="972589" cy="8603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887937" y="4229405"/>
            <a:ext cx="560705" cy="449580"/>
          </a:xfrm>
          <a:custGeom>
            <a:avLst/>
            <a:gdLst/>
            <a:ahLst/>
            <a:cxnLst/>
            <a:rect l="l" t="t" r="r" b="b"/>
            <a:pathLst>
              <a:path w="560704" h="449579">
                <a:moveTo>
                  <a:pt x="0" y="449519"/>
                </a:moveTo>
                <a:lnTo>
                  <a:pt x="560466" y="0"/>
                </a:lnTo>
              </a:path>
            </a:pathLst>
          </a:custGeom>
          <a:ln w="63499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98863" y="4189994"/>
            <a:ext cx="299085" cy="277495"/>
          </a:xfrm>
          <a:custGeom>
            <a:avLst/>
            <a:gdLst/>
            <a:ahLst/>
            <a:cxnLst/>
            <a:rect l="l" t="t" r="r" b="b"/>
            <a:pathLst>
              <a:path w="299085" h="277495">
                <a:moveTo>
                  <a:pt x="268389" y="78851"/>
                </a:moveTo>
                <a:lnTo>
                  <a:pt x="200375" y="78851"/>
                </a:lnTo>
                <a:lnTo>
                  <a:pt x="140817" y="233903"/>
                </a:lnTo>
                <a:lnTo>
                  <a:pt x="138702" y="246204"/>
                </a:lnTo>
                <a:lnTo>
                  <a:pt x="141337" y="257962"/>
                </a:lnTo>
                <a:lnTo>
                  <a:pt x="148147" y="267896"/>
                </a:lnTo>
                <a:lnTo>
                  <a:pt x="158555" y="274724"/>
                </a:lnTo>
                <a:lnTo>
                  <a:pt x="159075" y="274929"/>
                </a:lnTo>
                <a:lnTo>
                  <a:pt x="171380" y="277031"/>
                </a:lnTo>
                <a:lnTo>
                  <a:pt x="183138" y="274390"/>
                </a:lnTo>
                <a:lnTo>
                  <a:pt x="193073" y="267576"/>
                </a:lnTo>
                <a:lnTo>
                  <a:pt x="199909" y="257157"/>
                </a:lnTo>
                <a:lnTo>
                  <a:pt x="268389" y="78851"/>
                </a:lnTo>
                <a:close/>
              </a:path>
              <a:path w="299085" h="277495">
                <a:moveTo>
                  <a:pt x="298673" y="0"/>
                </a:moveTo>
                <a:lnTo>
                  <a:pt x="26700" y="40507"/>
                </a:lnTo>
                <a:lnTo>
                  <a:pt x="0" y="76596"/>
                </a:lnTo>
                <a:lnTo>
                  <a:pt x="4648" y="89030"/>
                </a:lnTo>
                <a:lnTo>
                  <a:pt x="13589" y="98212"/>
                </a:lnTo>
                <a:lnTo>
                  <a:pt x="25468" y="103128"/>
                </a:lnTo>
                <a:lnTo>
                  <a:pt x="36057" y="103327"/>
                </a:lnTo>
                <a:lnTo>
                  <a:pt x="200375" y="78851"/>
                </a:lnTo>
                <a:lnTo>
                  <a:pt x="268389" y="78851"/>
                </a:lnTo>
                <a:lnTo>
                  <a:pt x="298673" y="0"/>
                </a:lnTo>
                <a:close/>
              </a:path>
            </a:pathLst>
          </a:custGeom>
          <a:solidFill>
            <a:srgbClr val="91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779885" y="3531900"/>
            <a:ext cx="1014151" cy="5943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835481" y="3825941"/>
            <a:ext cx="601345" cy="169545"/>
          </a:xfrm>
          <a:custGeom>
            <a:avLst/>
            <a:gdLst/>
            <a:ahLst/>
            <a:cxnLst/>
            <a:rect l="l" t="t" r="r" b="b"/>
            <a:pathLst>
              <a:path w="601345" h="169545">
                <a:moveTo>
                  <a:pt x="0" y="169438"/>
                </a:moveTo>
                <a:lnTo>
                  <a:pt x="601339" y="0"/>
                </a:lnTo>
              </a:path>
            </a:pathLst>
          </a:custGeom>
          <a:ln w="63499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191920" y="3739247"/>
            <a:ext cx="306070" cy="277495"/>
          </a:xfrm>
          <a:custGeom>
            <a:avLst/>
            <a:gdLst/>
            <a:ahLst/>
            <a:cxnLst/>
            <a:rect l="l" t="t" r="r" b="b"/>
            <a:pathLst>
              <a:path w="306070" h="277495">
                <a:moveTo>
                  <a:pt x="26536" y="0"/>
                </a:moveTo>
                <a:lnTo>
                  <a:pt x="14911" y="4242"/>
                </a:lnTo>
                <a:lnTo>
                  <a:pt x="5776" y="12608"/>
                </a:lnTo>
                <a:lnTo>
                  <a:pt x="663" y="23417"/>
                </a:lnTo>
                <a:lnTo>
                  <a:pt x="0" y="36212"/>
                </a:lnTo>
                <a:lnTo>
                  <a:pt x="4230" y="47838"/>
                </a:lnTo>
                <a:lnTo>
                  <a:pt x="12581" y="56982"/>
                </a:lnTo>
                <a:lnTo>
                  <a:pt x="23432" y="62126"/>
                </a:lnTo>
                <a:lnTo>
                  <a:pt x="184244" y="103762"/>
                </a:lnTo>
                <a:lnTo>
                  <a:pt x="68847" y="223244"/>
                </a:lnTo>
                <a:lnTo>
                  <a:pt x="69130" y="267668"/>
                </a:lnTo>
                <a:lnTo>
                  <a:pt x="91910" y="277052"/>
                </a:lnTo>
                <a:lnTo>
                  <a:pt x="103687" y="274697"/>
                </a:lnTo>
                <a:lnTo>
                  <a:pt x="114024" y="267838"/>
                </a:lnTo>
                <a:lnTo>
                  <a:pt x="305555" y="69594"/>
                </a:lnTo>
                <a:lnTo>
                  <a:pt x="39343" y="648"/>
                </a:lnTo>
                <a:lnTo>
                  <a:pt x="26536" y="0"/>
                </a:lnTo>
                <a:close/>
              </a:path>
            </a:pathLst>
          </a:custGeom>
          <a:solidFill>
            <a:srgbClr val="91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223479" y="5883596"/>
            <a:ext cx="8000365" cy="812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8755" indent="-186055">
              <a:lnSpc>
                <a:spcPct val="100000"/>
              </a:lnSpc>
              <a:buFont typeface="Arial"/>
              <a:buChar char="-"/>
              <a:tabLst>
                <a:tab pos="199390" algn="l"/>
              </a:tabLst>
            </a:pPr>
            <a:r>
              <a:rPr sz="2400" spc="-65" dirty="0">
                <a:latin typeface="Arial"/>
                <a:cs typeface="Arial"/>
              </a:rPr>
              <a:t>V</a:t>
            </a:r>
            <a:r>
              <a:rPr sz="2400" dirty="0">
                <a:latin typeface="Arial"/>
                <a:cs typeface="Arial"/>
              </a:rPr>
              <a:t>iew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local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hou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uploading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198755" indent="-186055">
              <a:lnSpc>
                <a:spcPct val="100000"/>
              </a:lnSpc>
              <a:spcBef>
                <a:spcPts val="919"/>
              </a:spcBef>
              <a:buFont typeface="Arial"/>
              <a:buChar char="-"/>
              <a:tabLst>
                <a:tab pos="199390" algn="l"/>
              </a:tabLst>
            </a:pPr>
            <a:r>
              <a:rPr sz="2400" spc="-65" dirty="0">
                <a:latin typeface="Arial"/>
                <a:cs typeface="Arial"/>
              </a:rPr>
              <a:t>V</a:t>
            </a:r>
            <a:r>
              <a:rPr sz="2400" dirty="0">
                <a:latin typeface="Arial"/>
                <a:cs typeface="Arial"/>
              </a:rPr>
              <a:t>iew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rem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te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iles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hou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downloading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whole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ase</a:t>
            </a:r>
            <a:r>
              <a:rPr sz="2400" spc="-10" dirty="0">
                <a:latin typeface="Arial"/>
                <a:cs typeface="Arial"/>
              </a:rPr>
              <a:t>t.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sz="3200" spc="-15" dirty="0"/>
              <a:t>I</a:t>
            </a:r>
            <a:r>
              <a:rPr sz="3200" spc="-25" dirty="0"/>
              <a:t>GV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/>
              <a:t>d</a:t>
            </a:r>
            <a:r>
              <a:rPr sz="3200" dirty="0"/>
              <a:t>ata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/>
              <a:t>s</a:t>
            </a:r>
            <a:r>
              <a:rPr sz="3200" spc="-20" dirty="0"/>
              <a:t>ou</a:t>
            </a:r>
            <a:r>
              <a:rPr sz="3200" dirty="0"/>
              <a:t>rces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2479" y="690057"/>
            <a:ext cx="548703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latin typeface="Arial"/>
                <a:cs typeface="Arial"/>
              </a:rPr>
              <a:t>A</a:t>
            </a:r>
            <a:r>
              <a:rPr sz="3600" b="1" spc="-30" dirty="0">
                <a:latin typeface="Arial"/>
                <a:cs typeface="Arial"/>
              </a:rPr>
              <a:t>nno</a:t>
            </a:r>
            <a:r>
              <a:rPr sz="3600" b="1" dirty="0">
                <a:latin typeface="Arial"/>
                <a:cs typeface="Arial"/>
              </a:rPr>
              <a:t>ta</a:t>
            </a:r>
            <a:r>
              <a:rPr sz="3600" b="1" spc="-15" dirty="0">
                <a:latin typeface="Arial"/>
                <a:cs typeface="Arial"/>
              </a:rPr>
              <a:t>ti</a:t>
            </a:r>
            <a:r>
              <a:rPr sz="3600" b="1" spc="-30" dirty="0">
                <a:latin typeface="Arial"/>
                <a:cs typeface="Arial"/>
              </a:rPr>
              <a:t>o</a:t>
            </a:r>
            <a:r>
              <a:rPr sz="3600" b="1" spc="-25" dirty="0">
                <a:latin typeface="Arial"/>
                <a:cs typeface="Arial"/>
              </a:rPr>
              <a:t>n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spc="-30" dirty="0">
                <a:latin typeface="Arial"/>
                <a:cs typeface="Arial"/>
              </a:rPr>
              <a:t>d</a:t>
            </a:r>
            <a:r>
              <a:rPr sz="3600" b="1" spc="-10" dirty="0">
                <a:latin typeface="Arial"/>
                <a:cs typeface="Arial"/>
              </a:rPr>
              <a:t>i</a:t>
            </a:r>
            <a:r>
              <a:rPr sz="3600" b="1" dirty="0">
                <a:latin typeface="Arial"/>
                <a:cs typeface="Arial"/>
              </a:rPr>
              <a:t>s</a:t>
            </a:r>
            <a:r>
              <a:rPr sz="3600" b="1" spc="-30" dirty="0">
                <a:latin typeface="Arial"/>
                <a:cs typeface="Arial"/>
              </a:rPr>
              <a:t>p</a:t>
            </a:r>
            <a:r>
              <a:rPr sz="3600" b="1" spc="-10" dirty="0">
                <a:latin typeface="Arial"/>
                <a:cs typeface="Arial"/>
              </a:rPr>
              <a:t>l</a:t>
            </a:r>
            <a:r>
              <a:rPr sz="3600" b="1" dirty="0">
                <a:latin typeface="Arial"/>
                <a:cs typeface="Arial"/>
              </a:rPr>
              <a:t>ay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Arial"/>
                <a:cs typeface="Arial"/>
              </a:rPr>
              <a:t>m</a:t>
            </a:r>
            <a:r>
              <a:rPr sz="3600" b="1" spc="-30" dirty="0">
                <a:latin typeface="Arial"/>
                <a:cs typeface="Arial"/>
              </a:rPr>
              <a:t>od</a:t>
            </a:r>
            <a:r>
              <a:rPr sz="3600" b="1" dirty="0">
                <a:latin typeface="Arial"/>
                <a:cs typeface="Arial"/>
              </a:rPr>
              <a:t>e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71079" y="1613816"/>
            <a:ext cx="702246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3</a:t>
            </a:r>
            <a:r>
              <a:rPr sz="2400" spc="-10" dirty="0">
                <a:latin typeface="Arial"/>
                <a:cs typeface="Arial"/>
              </a:rPr>
              <a:t>.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compa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view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all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varian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use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“Squished”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25937" y="2056388"/>
            <a:ext cx="2330448" cy="2895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8143" y="5409188"/>
            <a:ext cx="5727703" cy="11175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m</a:t>
            </a:r>
            <a:r>
              <a:rPr spc="-30" dirty="0"/>
              <a:t>u</a:t>
            </a:r>
            <a:r>
              <a:rPr spc="-15" dirty="0"/>
              <a:t>lti</a:t>
            </a:r>
            <a:r>
              <a:rPr spc="-30" dirty="0"/>
              <a:t>p</a:t>
            </a:r>
            <a:r>
              <a:rPr spc="-10" dirty="0"/>
              <a:t>l</a:t>
            </a:r>
            <a:r>
              <a:rPr dirty="0"/>
              <a:t>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re</a:t>
            </a:r>
            <a:r>
              <a:rPr spc="-30" dirty="0"/>
              <a:t>g</a:t>
            </a:r>
            <a:r>
              <a:rPr spc="-10" dirty="0"/>
              <a:t>i</a:t>
            </a:r>
            <a:r>
              <a:rPr spc="-30" dirty="0"/>
              <a:t>on</a:t>
            </a:r>
            <a:r>
              <a:rPr dirty="0"/>
              <a:t>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m</a:t>
            </a:r>
            <a:r>
              <a:rPr spc="-30" dirty="0"/>
              <a:t>u</a:t>
            </a:r>
            <a:r>
              <a:rPr spc="-15" dirty="0"/>
              <a:t>lti</a:t>
            </a:r>
            <a:r>
              <a:rPr spc="-30" dirty="0"/>
              <a:t>p</a:t>
            </a:r>
            <a:r>
              <a:rPr spc="-10" dirty="0"/>
              <a:t>l</a:t>
            </a:r>
            <a:r>
              <a:rPr dirty="0"/>
              <a:t>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re</a:t>
            </a:r>
            <a:r>
              <a:rPr spc="-30" dirty="0"/>
              <a:t>g</a:t>
            </a:r>
            <a:r>
              <a:rPr spc="-10" dirty="0"/>
              <a:t>i</a:t>
            </a:r>
            <a:r>
              <a:rPr spc="-30" dirty="0"/>
              <a:t>on</a:t>
            </a:r>
            <a:r>
              <a:rPr dirty="0"/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763743" y="1446788"/>
            <a:ext cx="8510863" cy="5867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m</a:t>
            </a:r>
            <a:r>
              <a:rPr spc="-30" dirty="0"/>
              <a:t>u</a:t>
            </a:r>
            <a:r>
              <a:rPr spc="-15" dirty="0"/>
              <a:t>lti</a:t>
            </a:r>
            <a:r>
              <a:rPr spc="-30" dirty="0"/>
              <a:t>p</a:t>
            </a:r>
            <a:r>
              <a:rPr spc="-10" dirty="0"/>
              <a:t>l</a:t>
            </a:r>
            <a:r>
              <a:rPr dirty="0"/>
              <a:t>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re</a:t>
            </a:r>
            <a:r>
              <a:rPr spc="-30" dirty="0"/>
              <a:t>g</a:t>
            </a:r>
            <a:r>
              <a:rPr spc="-10" dirty="0"/>
              <a:t>i</a:t>
            </a:r>
            <a:r>
              <a:rPr spc="-30" dirty="0"/>
              <a:t>on</a:t>
            </a:r>
            <a:r>
              <a:rPr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7279" y="1786100"/>
            <a:ext cx="6836409" cy="762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400" b="1" dirty="0">
                <a:latin typeface="Arial"/>
                <a:cs typeface="Arial"/>
              </a:rPr>
              <a:t>Searc</a:t>
            </a:r>
            <a:r>
              <a:rPr sz="2400" b="1" spc="-15" dirty="0">
                <a:latin typeface="Arial"/>
                <a:cs typeface="Arial"/>
              </a:rPr>
              <a:t>h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bo</a:t>
            </a:r>
            <a:r>
              <a:rPr sz="2400" b="1" dirty="0">
                <a:latin typeface="Arial"/>
                <a:cs typeface="Arial"/>
              </a:rPr>
              <a:t>x</a:t>
            </a:r>
            <a:endParaRPr sz="24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520"/>
              </a:spcBef>
            </a:pPr>
            <a:r>
              <a:rPr sz="2400" dirty="0">
                <a:latin typeface="Arial"/>
                <a:cs typeface="Arial"/>
              </a:rPr>
              <a:t>En</a:t>
            </a:r>
            <a:r>
              <a:rPr sz="2400" spc="-10" dirty="0">
                <a:latin typeface="Arial"/>
                <a:cs typeface="Arial"/>
              </a:rPr>
              <a:t>ter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mul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iple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loci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ea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ures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search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box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7280" y="4872206"/>
            <a:ext cx="7175500" cy="1219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8125" indent="-225425">
              <a:lnSpc>
                <a:spcPct val="100000"/>
              </a:lnSpc>
              <a:buFont typeface="Arial"/>
              <a:buChar char="•"/>
              <a:tabLst>
                <a:tab pos="238125" algn="l"/>
              </a:tabLst>
            </a:pPr>
            <a:r>
              <a:rPr sz="2400" b="1" dirty="0">
                <a:latin typeface="Arial"/>
                <a:cs typeface="Arial"/>
              </a:rPr>
              <a:t>Re</a:t>
            </a:r>
            <a:r>
              <a:rPr sz="2400" b="1" spc="-20" dirty="0">
                <a:latin typeface="Arial"/>
                <a:cs typeface="Arial"/>
              </a:rPr>
              <a:t>g</a:t>
            </a:r>
            <a:r>
              <a:rPr sz="2400" b="1" spc="-10" dirty="0">
                <a:latin typeface="Arial"/>
                <a:cs typeface="Arial"/>
              </a:rPr>
              <a:t>i</a:t>
            </a:r>
            <a:r>
              <a:rPr sz="2400" b="1" spc="-20" dirty="0">
                <a:latin typeface="Arial"/>
                <a:cs typeface="Arial"/>
              </a:rPr>
              <a:t>on</a:t>
            </a:r>
            <a:r>
              <a:rPr sz="2400" b="1" dirty="0">
                <a:latin typeface="Arial"/>
                <a:cs typeface="Arial"/>
              </a:rPr>
              <a:t>s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&gt;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G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-20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L</a:t>
            </a:r>
            <a:r>
              <a:rPr sz="2400" b="1" spc="-10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sts…</a:t>
            </a:r>
            <a:endParaRPr sz="2400">
              <a:latin typeface="Arial"/>
              <a:cs typeface="Arial"/>
            </a:endParaRPr>
          </a:p>
          <a:p>
            <a:pPr marL="469265" marR="5080">
              <a:lnSpc>
                <a:spcPct val="12150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rom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number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pre-de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ined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gene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li</a:t>
            </a:r>
            <a:r>
              <a:rPr sz="2400" spc="-10" dirty="0">
                <a:latin typeface="Arial"/>
                <a:cs typeface="Arial"/>
              </a:rPr>
              <a:t>sts,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Crea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your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own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persi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dirty="0">
                <a:latin typeface="Arial"/>
                <a:cs typeface="Arial"/>
              </a:rPr>
              <a:t>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li</a:t>
            </a:r>
            <a:r>
              <a:rPr sz="2400" spc="-10" dirty="0">
                <a:latin typeface="Arial"/>
                <a:cs typeface="Arial"/>
              </a:rPr>
              <a:t>st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6143" y="2796890"/>
            <a:ext cx="8254373" cy="1469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8037" y="2758772"/>
            <a:ext cx="8330565" cy="1545590"/>
          </a:xfrm>
          <a:custGeom>
            <a:avLst/>
            <a:gdLst/>
            <a:ahLst/>
            <a:cxnLst/>
            <a:rect l="l" t="t" r="r" b="b"/>
            <a:pathLst>
              <a:path w="8330565" h="1545589">
                <a:moveTo>
                  <a:pt x="0" y="1545430"/>
                </a:moveTo>
                <a:lnTo>
                  <a:pt x="8330397" y="1545430"/>
                </a:lnTo>
                <a:lnTo>
                  <a:pt x="8330397" y="0"/>
                </a:lnTo>
                <a:lnTo>
                  <a:pt x="0" y="0"/>
                </a:lnTo>
                <a:lnTo>
                  <a:pt x="0" y="1545430"/>
                </a:lnTo>
                <a:close/>
              </a:path>
            </a:pathLst>
          </a:custGeom>
          <a:ln w="76199">
            <a:solidFill>
              <a:srgbClr val="499D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07229" y="2983239"/>
            <a:ext cx="3025831" cy="511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3737" y="3025475"/>
            <a:ext cx="2895600" cy="381000"/>
          </a:xfrm>
          <a:custGeom>
            <a:avLst/>
            <a:gdLst/>
            <a:ahLst/>
            <a:cxnLst/>
            <a:rect l="l" t="t" r="r" b="b"/>
            <a:pathLst>
              <a:path w="2895600" h="381000">
                <a:moveTo>
                  <a:pt x="0" y="190499"/>
                </a:moveTo>
                <a:lnTo>
                  <a:pt x="42077" y="144718"/>
                </a:lnTo>
                <a:lnTo>
                  <a:pt x="113777" y="116345"/>
                </a:lnTo>
                <a:lnTo>
                  <a:pt x="161603" y="102951"/>
                </a:lnTo>
                <a:lnTo>
                  <a:pt x="216917" y="90149"/>
                </a:lnTo>
                <a:lnTo>
                  <a:pt x="279346" y="77990"/>
                </a:lnTo>
                <a:lnTo>
                  <a:pt x="348516" y="66521"/>
                </a:lnTo>
                <a:lnTo>
                  <a:pt x="424056" y="55793"/>
                </a:lnTo>
                <a:lnTo>
                  <a:pt x="505593" y="45854"/>
                </a:lnTo>
                <a:lnTo>
                  <a:pt x="592755" y="36753"/>
                </a:lnTo>
                <a:lnTo>
                  <a:pt x="685167" y="28539"/>
                </a:lnTo>
                <a:lnTo>
                  <a:pt x="782459" y="21261"/>
                </a:lnTo>
                <a:lnTo>
                  <a:pt x="884257" y="14969"/>
                </a:lnTo>
                <a:lnTo>
                  <a:pt x="990189" y="9711"/>
                </a:lnTo>
                <a:lnTo>
                  <a:pt x="1099882" y="5536"/>
                </a:lnTo>
                <a:lnTo>
                  <a:pt x="1212963" y="2493"/>
                </a:lnTo>
                <a:lnTo>
                  <a:pt x="1329060" y="631"/>
                </a:lnTo>
                <a:lnTo>
                  <a:pt x="1447799" y="0"/>
                </a:lnTo>
                <a:lnTo>
                  <a:pt x="1566544" y="631"/>
                </a:lnTo>
                <a:lnTo>
                  <a:pt x="1682644" y="2493"/>
                </a:lnTo>
                <a:lnTo>
                  <a:pt x="1795727" y="5536"/>
                </a:lnTo>
                <a:lnTo>
                  <a:pt x="1905422" y="9711"/>
                </a:lnTo>
                <a:lnTo>
                  <a:pt x="2011355" y="14969"/>
                </a:lnTo>
                <a:lnTo>
                  <a:pt x="2113153" y="21261"/>
                </a:lnTo>
                <a:lnTo>
                  <a:pt x="2210445" y="28539"/>
                </a:lnTo>
                <a:lnTo>
                  <a:pt x="2302858" y="36753"/>
                </a:lnTo>
                <a:lnTo>
                  <a:pt x="2390018" y="45854"/>
                </a:lnTo>
                <a:lnTo>
                  <a:pt x="2471554" y="55793"/>
                </a:lnTo>
                <a:lnTo>
                  <a:pt x="2547093" y="66521"/>
                </a:lnTo>
                <a:lnTo>
                  <a:pt x="2616262" y="77990"/>
                </a:lnTo>
                <a:lnTo>
                  <a:pt x="2678689" y="90149"/>
                </a:lnTo>
                <a:lnTo>
                  <a:pt x="2734001" y="102951"/>
                </a:lnTo>
                <a:lnTo>
                  <a:pt x="2781826" y="116345"/>
                </a:lnTo>
                <a:lnTo>
                  <a:pt x="2821791" y="130284"/>
                </a:lnTo>
                <a:lnTo>
                  <a:pt x="2876651" y="159598"/>
                </a:lnTo>
                <a:lnTo>
                  <a:pt x="2895599" y="190499"/>
                </a:lnTo>
                <a:lnTo>
                  <a:pt x="2890800" y="206124"/>
                </a:lnTo>
                <a:lnTo>
                  <a:pt x="2853523" y="236281"/>
                </a:lnTo>
                <a:lnTo>
                  <a:pt x="2781826" y="264654"/>
                </a:lnTo>
                <a:lnTo>
                  <a:pt x="2734001" y="278048"/>
                </a:lnTo>
                <a:lnTo>
                  <a:pt x="2678689" y="290850"/>
                </a:lnTo>
                <a:lnTo>
                  <a:pt x="2616262" y="303009"/>
                </a:lnTo>
                <a:lnTo>
                  <a:pt x="2547093" y="314478"/>
                </a:lnTo>
                <a:lnTo>
                  <a:pt x="2471554" y="325206"/>
                </a:lnTo>
                <a:lnTo>
                  <a:pt x="2390018" y="335145"/>
                </a:lnTo>
                <a:lnTo>
                  <a:pt x="2302858" y="344246"/>
                </a:lnTo>
                <a:lnTo>
                  <a:pt x="2210445" y="352460"/>
                </a:lnTo>
                <a:lnTo>
                  <a:pt x="2113153" y="359737"/>
                </a:lnTo>
                <a:lnTo>
                  <a:pt x="2011355" y="366030"/>
                </a:lnTo>
                <a:lnTo>
                  <a:pt x="1905422" y="371288"/>
                </a:lnTo>
                <a:lnTo>
                  <a:pt x="1795727" y="375463"/>
                </a:lnTo>
                <a:lnTo>
                  <a:pt x="1682644" y="378506"/>
                </a:lnTo>
                <a:lnTo>
                  <a:pt x="1566544" y="380368"/>
                </a:lnTo>
                <a:lnTo>
                  <a:pt x="1447799" y="380999"/>
                </a:lnTo>
                <a:lnTo>
                  <a:pt x="1329060" y="380368"/>
                </a:lnTo>
                <a:lnTo>
                  <a:pt x="1212963" y="378506"/>
                </a:lnTo>
                <a:lnTo>
                  <a:pt x="1099882" y="375463"/>
                </a:lnTo>
                <a:lnTo>
                  <a:pt x="990189" y="371288"/>
                </a:lnTo>
                <a:lnTo>
                  <a:pt x="884257" y="366030"/>
                </a:lnTo>
                <a:lnTo>
                  <a:pt x="782459" y="359737"/>
                </a:lnTo>
                <a:lnTo>
                  <a:pt x="685167" y="352460"/>
                </a:lnTo>
                <a:lnTo>
                  <a:pt x="592755" y="344246"/>
                </a:lnTo>
                <a:lnTo>
                  <a:pt x="505593" y="335145"/>
                </a:lnTo>
                <a:lnTo>
                  <a:pt x="424056" y="325206"/>
                </a:lnTo>
                <a:lnTo>
                  <a:pt x="348516" y="314478"/>
                </a:lnTo>
                <a:lnTo>
                  <a:pt x="279346" y="303009"/>
                </a:lnTo>
                <a:lnTo>
                  <a:pt x="216917" y="290850"/>
                </a:lnTo>
                <a:lnTo>
                  <a:pt x="161603" y="278048"/>
                </a:lnTo>
                <a:lnTo>
                  <a:pt x="113777" y="264654"/>
                </a:lnTo>
                <a:lnTo>
                  <a:pt x="73811" y="250715"/>
                </a:lnTo>
                <a:lnTo>
                  <a:pt x="18949" y="221401"/>
                </a:lnTo>
                <a:lnTo>
                  <a:pt x="0" y="190499"/>
                </a:lnTo>
                <a:close/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m</a:t>
            </a:r>
            <a:r>
              <a:rPr spc="-30" dirty="0"/>
              <a:t>u</a:t>
            </a:r>
            <a:r>
              <a:rPr spc="-15" dirty="0"/>
              <a:t>lti</a:t>
            </a:r>
            <a:r>
              <a:rPr spc="-30" dirty="0"/>
              <a:t>p</a:t>
            </a:r>
            <a:r>
              <a:rPr spc="-10" dirty="0"/>
              <a:t>l</a:t>
            </a:r>
            <a:r>
              <a:rPr dirty="0"/>
              <a:t>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re</a:t>
            </a:r>
            <a:r>
              <a:rPr spc="-30" dirty="0"/>
              <a:t>g</a:t>
            </a:r>
            <a:r>
              <a:rPr spc="-10" dirty="0"/>
              <a:t>i</a:t>
            </a:r>
            <a:r>
              <a:rPr spc="-30" dirty="0"/>
              <a:t>on</a:t>
            </a:r>
            <a:r>
              <a:rPr dirty="0"/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839943" y="2970794"/>
            <a:ext cx="8077193" cy="43433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33081" y="1423696"/>
            <a:ext cx="6729095" cy="1283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8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back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dirty="0">
                <a:latin typeface="Arial"/>
                <a:cs typeface="Arial"/>
              </a:rPr>
              <a:t>andard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single-region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view</a:t>
            </a:r>
            <a:r>
              <a:rPr sz="2400" spc="-10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464820" indent="-223520">
              <a:lnSpc>
                <a:spcPct val="100000"/>
              </a:lnSpc>
              <a:spcBef>
                <a:spcPts val="1120"/>
              </a:spcBef>
              <a:buFont typeface="Arial"/>
              <a:buChar char="•"/>
              <a:tabLst>
                <a:tab pos="465455" algn="l"/>
                <a:tab pos="4582160" algn="l"/>
              </a:tabLst>
            </a:pPr>
            <a:r>
              <a:rPr sz="2400" i="1" dirty="0">
                <a:latin typeface="Arial"/>
                <a:cs typeface="Arial"/>
              </a:rPr>
              <a:t>double-click</a:t>
            </a:r>
            <a:r>
              <a:rPr sz="2400" i="1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region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label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  <a:endParaRPr sz="2400">
              <a:latin typeface="Arial"/>
              <a:cs typeface="Arial"/>
            </a:endParaRPr>
          </a:p>
          <a:p>
            <a:pPr marL="464820" indent="-22352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465455" algn="l"/>
              </a:tabLst>
            </a:pPr>
            <a:r>
              <a:rPr sz="2400" i="1" dirty="0">
                <a:latin typeface="Arial"/>
                <a:cs typeface="Arial"/>
              </a:rPr>
              <a:t>righ</a:t>
            </a:r>
            <a:r>
              <a:rPr sz="2400" i="1" spc="-10" dirty="0">
                <a:latin typeface="Arial"/>
                <a:cs typeface="Arial"/>
              </a:rPr>
              <a:t>t</a:t>
            </a:r>
            <a:r>
              <a:rPr sz="2400" i="1" dirty="0">
                <a:latin typeface="Arial"/>
                <a:cs typeface="Arial"/>
              </a:rPr>
              <a:t>-click</a:t>
            </a:r>
            <a:r>
              <a:rPr sz="2400" i="1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“Swi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ch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dirty="0">
                <a:latin typeface="Arial"/>
                <a:cs typeface="Arial"/>
              </a:rPr>
              <a:t>andard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view”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70623" y="3669039"/>
            <a:ext cx="1579418" cy="511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35841" y="3710116"/>
            <a:ext cx="1447800" cy="381000"/>
          </a:xfrm>
          <a:custGeom>
            <a:avLst/>
            <a:gdLst/>
            <a:ahLst/>
            <a:cxnLst/>
            <a:rect l="l" t="t" r="r" b="b"/>
            <a:pathLst>
              <a:path w="1447800" h="381000">
                <a:moveTo>
                  <a:pt x="0" y="190499"/>
                </a:moveTo>
                <a:lnTo>
                  <a:pt x="21038" y="144718"/>
                </a:lnTo>
                <a:lnTo>
                  <a:pt x="56887" y="116345"/>
                </a:lnTo>
                <a:lnTo>
                  <a:pt x="108456" y="90149"/>
                </a:lnTo>
                <a:lnTo>
                  <a:pt x="174255" y="66521"/>
                </a:lnTo>
                <a:lnTo>
                  <a:pt x="212025" y="55793"/>
                </a:lnTo>
                <a:lnTo>
                  <a:pt x="252793" y="45854"/>
                </a:lnTo>
                <a:lnTo>
                  <a:pt x="296374" y="36753"/>
                </a:lnTo>
                <a:lnTo>
                  <a:pt x="342580" y="28539"/>
                </a:lnTo>
                <a:lnTo>
                  <a:pt x="391226" y="21261"/>
                </a:lnTo>
                <a:lnTo>
                  <a:pt x="442126" y="14969"/>
                </a:lnTo>
                <a:lnTo>
                  <a:pt x="495092" y="9711"/>
                </a:lnTo>
                <a:lnTo>
                  <a:pt x="549939" y="5536"/>
                </a:lnTo>
                <a:lnTo>
                  <a:pt x="606481" y="2493"/>
                </a:lnTo>
                <a:lnTo>
                  <a:pt x="664531" y="631"/>
                </a:lnTo>
                <a:lnTo>
                  <a:pt x="723903" y="0"/>
                </a:lnTo>
                <a:lnTo>
                  <a:pt x="783275" y="631"/>
                </a:lnTo>
                <a:lnTo>
                  <a:pt x="841325" y="2493"/>
                </a:lnTo>
                <a:lnTo>
                  <a:pt x="897866" y="5536"/>
                </a:lnTo>
                <a:lnTo>
                  <a:pt x="952714" y="9711"/>
                </a:lnTo>
                <a:lnTo>
                  <a:pt x="1005680" y="14969"/>
                </a:lnTo>
                <a:lnTo>
                  <a:pt x="1056579" y="21261"/>
                </a:lnTo>
                <a:lnTo>
                  <a:pt x="1105225" y="28539"/>
                </a:lnTo>
                <a:lnTo>
                  <a:pt x="1151432" y="36753"/>
                </a:lnTo>
                <a:lnTo>
                  <a:pt x="1195012" y="45854"/>
                </a:lnTo>
                <a:lnTo>
                  <a:pt x="1235780" y="55793"/>
                </a:lnTo>
                <a:lnTo>
                  <a:pt x="1273549" y="66521"/>
                </a:lnTo>
                <a:lnTo>
                  <a:pt x="1339347" y="90149"/>
                </a:lnTo>
                <a:lnTo>
                  <a:pt x="1390916" y="116345"/>
                </a:lnTo>
                <a:lnTo>
                  <a:pt x="1426764" y="144718"/>
                </a:lnTo>
                <a:lnTo>
                  <a:pt x="1447803" y="190499"/>
                </a:lnTo>
                <a:lnTo>
                  <a:pt x="1445403" y="206120"/>
                </a:lnTo>
                <a:lnTo>
                  <a:pt x="1410898" y="250703"/>
                </a:lnTo>
                <a:lnTo>
                  <a:pt x="1367003" y="278035"/>
                </a:lnTo>
                <a:lnTo>
                  <a:pt x="1308134" y="302996"/>
                </a:lnTo>
                <a:lnTo>
                  <a:pt x="1235780" y="325194"/>
                </a:lnTo>
                <a:lnTo>
                  <a:pt x="1195012" y="335135"/>
                </a:lnTo>
                <a:lnTo>
                  <a:pt x="1151432" y="344237"/>
                </a:lnTo>
                <a:lnTo>
                  <a:pt x="1105225" y="352453"/>
                </a:lnTo>
                <a:lnTo>
                  <a:pt x="1056579" y="359732"/>
                </a:lnTo>
                <a:lnTo>
                  <a:pt x="1005680" y="366026"/>
                </a:lnTo>
                <a:lnTo>
                  <a:pt x="952714" y="371285"/>
                </a:lnTo>
                <a:lnTo>
                  <a:pt x="897866" y="375462"/>
                </a:lnTo>
                <a:lnTo>
                  <a:pt x="841325" y="378506"/>
                </a:lnTo>
                <a:lnTo>
                  <a:pt x="783275" y="380368"/>
                </a:lnTo>
                <a:lnTo>
                  <a:pt x="723903" y="380999"/>
                </a:lnTo>
                <a:lnTo>
                  <a:pt x="664531" y="380368"/>
                </a:lnTo>
                <a:lnTo>
                  <a:pt x="606481" y="378506"/>
                </a:lnTo>
                <a:lnTo>
                  <a:pt x="549939" y="375462"/>
                </a:lnTo>
                <a:lnTo>
                  <a:pt x="495092" y="371285"/>
                </a:lnTo>
                <a:lnTo>
                  <a:pt x="442126" y="366026"/>
                </a:lnTo>
                <a:lnTo>
                  <a:pt x="391226" y="359732"/>
                </a:lnTo>
                <a:lnTo>
                  <a:pt x="342580" y="352453"/>
                </a:lnTo>
                <a:lnTo>
                  <a:pt x="296374" y="344237"/>
                </a:lnTo>
                <a:lnTo>
                  <a:pt x="252793" y="335135"/>
                </a:lnTo>
                <a:lnTo>
                  <a:pt x="212025" y="325194"/>
                </a:lnTo>
                <a:lnTo>
                  <a:pt x="174255" y="314465"/>
                </a:lnTo>
                <a:lnTo>
                  <a:pt x="108456" y="290836"/>
                </a:lnTo>
                <a:lnTo>
                  <a:pt x="56887" y="264641"/>
                </a:lnTo>
                <a:lnTo>
                  <a:pt x="21038" y="236271"/>
                </a:lnTo>
                <a:lnTo>
                  <a:pt x="0" y="190499"/>
                </a:lnTo>
                <a:close/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543" y="6683947"/>
            <a:ext cx="1295393" cy="3254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2737" y="6323588"/>
            <a:ext cx="1428749" cy="8858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18995" y="3054440"/>
            <a:ext cx="442912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30" dirty="0">
                <a:latin typeface="Arial"/>
                <a:cs typeface="Arial"/>
              </a:rPr>
              <a:t>V</a:t>
            </a:r>
            <a:r>
              <a:rPr sz="4000" b="1" spc="-20" dirty="0">
                <a:latin typeface="Arial"/>
                <a:cs typeface="Arial"/>
              </a:rPr>
              <a:t>i</a:t>
            </a:r>
            <a:r>
              <a:rPr sz="4000" b="1" dirty="0">
                <a:latin typeface="Arial"/>
                <a:cs typeface="Arial"/>
              </a:rPr>
              <a:t>e</a:t>
            </a:r>
            <a:r>
              <a:rPr sz="4000" b="1" spc="-30" dirty="0">
                <a:latin typeface="Arial"/>
                <a:cs typeface="Arial"/>
              </a:rPr>
              <a:t>win</a:t>
            </a:r>
            <a:r>
              <a:rPr sz="4000" b="1" spc="-25" dirty="0">
                <a:latin typeface="Arial"/>
                <a:cs typeface="Arial"/>
              </a:rPr>
              <a:t>g</a:t>
            </a:r>
            <a:r>
              <a:rPr sz="4000" b="1" spc="110" dirty="0">
                <a:latin typeface="Times New Roman"/>
                <a:cs typeface="Times New Roman"/>
              </a:rPr>
              <a:t> </a:t>
            </a:r>
            <a:r>
              <a:rPr sz="4000" b="1" dirty="0">
                <a:latin typeface="Arial"/>
                <a:cs typeface="Arial"/>
              </a:rPr>
              <a:t>N</a:t>
            </a:r>
            <a:r>
              <a:rPr sz="4000" b="1" spc="-40" dirty="0">
                <a:latin typeface="Arial"/>
                <a:cs typeface="Arial"/>
              </a:rPr>
              <a:t>G</a:t>
            </a:r>
            <a:r>
              <a:rPr sz="4000" b="1" spc="-30" dirty="0">
                <a:latin typeface="Arial"/>
                <a:cs typeface="Arial"/>
              </a:rPr>
              <a:t>S</a:t>
            </a:r>
            <a:r>
              <a:rPr sz="4000" b="1" spc="110" dirty="0">
                <a:latin typeface="Times New Roman"/>
                <a:cs typeface="Times New Roman"/>
              </a:rPr>
              <a:t> </a:t>
            </a:r>
            <a:r>
              <a:rPr sz="4000" b="1" dirty="0">
                <a:latin typeface="Arial"/>
                <a:cs typeface="Arial"/>
              </a:rPr>
              <a:t>Data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937" y="1675385"/>
            <a:ext cx="9143999" cy="4881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42479" y="690057"/>
            <a:ext cx="429387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25" dirty="0">
                <a:latin typeface="Arial"/>
                <a:cs typeface="Arial"/>
              </a:rPr>
              <a:t>V</a:t>
            </a:r>
            <a:r>
              <a:rPr sz="3600" b="1" spc="-15" dirty="0">
                <a:latin typeface="Arial"/>
                <a:cs typeface="Arial"/>
              </a:rPr>
              <a:t>i</a:t>
            </a:r>
            <a:r>
              <a:rPr sz="3600" b="1" dirty="0">
                <a:latin typeface="Arial"/>
                <a:cs typeface="Arial"/>
              </a:rPr>
              <a:t>e</a:t>
            </a:r>
            <a:r>
              <a:rPr sz="3600" b="1" spc="-20" dirty="0">
                <a:latin typeface="Arial"/>
                <a:cs typeface="Arial"/>
              </a:rPr>
              <a:t>wi</a:t>
            </a:r>
            <a:r>
              <a:rPr sz="3600" b="1" spc="-30" dirty="0">
                <a:latin typeface="Arial"/>
                <a:cs typeface="Arial"/>
              </a:rPr>
              <a:t>n</a:t>
            </a:r>
            <a:r>
              <a:rPr sz="3600" b="1" spc="-25" dirty="0">
                <a:latin typeface="Arial"/>
                <a:cs typeface="Arial"/>
              </a:rPr>
              <a:t>g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Arial"/>
                <a:cs typeface="Arial"/>
              </a:rPr>
              <a:t>a</a:t>
            </a:r>
            <a:r>
              <a:rPr sz="3600" b="1" spc="-10" dirty="0">
                <a:latin typeface="Arial"/>
                <a:cs typeface="Arial"/>
              </a:rPr>
              <a:t>li</a:t>
            </a:r>
            <a:r>
              <a:rPr sz="3600" b="1" spc="-30" dirty="0">
                <a:latin typeface="Arial"/>
                <a:cs typeface="Arial"/>
              </a:rPr>
              <a:t>gn</a:t>
            </a:r>
            <a:r>
              <a:rPr sz="3600" b="1" dirty="0">
                <a:latin typeface="Arial"/>
                <a:cs typeface="Arial"/>
              </a:rPr>
              <a:t>me</a:t>
            </a:r>
            <a:r>
              <a:rPr sz="3600" b="1" spc="-30" dirty="0">
                <a:latin typeface="Arial"/>
                <a:cs typeface="Arial"/>
              </a:rPr>
              <a:t>n</a:t>
            </a:r>
            <a:r>
              <a:rPr sz="3600" b="1" dirty="0">
                <a:latin typeface="Arial"/>
                <a:cs typeface="Arial"/>
              </a:rPr>
              <a:t>ts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2479" y="1387390"/>
            <a:ext cx="399796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35" dirty="0">
                <a:latin typeface="Arial"/>
                <a:cs typeface="Arial"/>
              </a:rPr>
              <a:t>W</a:t>
            </a:r>
            <a:r>
              <a:rPr sz="2800" dirty="0">
                <a:latin typeface="Arial"/>
                <a:cs typeface="Arial"/>
              </a:rPr>
              <a:t>hole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chromosome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view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1943" y="1749265"/>
            <a:ext cx="6995397" cy="5564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42479" y="1387396"/>
            <a:ext cx="433451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20" dirty="0">
                <a:latin typeface="Arial"/>
                <a:cs typeface="Arial"/>
              </a:rPr>
              <a:t>Zoom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o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view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alignmen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2479" y="690062"/>
            <a:ext cx="429387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25" dirty="0">
                <a:latin typeface="Arial"/>
                <a:cs typeface="Arial"/>
              </a:rPr>
              <a:t>V</a:t>
            </a:r>
            <a:r>
              <a:rPr sz="3600" b="1" spc="-15" dirty="0">
                <a:latin typeface="Arial"/>
                <a:cs typeface="Arial"/>
              </a:rPr>
              <a:t>i</a:t>
            </a:r>
            <a:r>
              <a:rPr sz="3600" b="1" dirty="0">
                <a:latin typeface="Arial"/>
                <a:cs typeface="Arial"/>
              </a:rPr>
              <a:t>e</a:t>
            </a:r>
            <a:r>
              <a:rPr sz="3600" b="1" spc="-20" dirty="0">
                <a:latin typeface="Arial"/>
                <a:cs typeface="Arial"/>
              </a:rPr>
              <a:t>wi</a:t>
            </a:r>
            <a:r>
              <a:rPr sz="3600" b="1" spc="-30" dirty="0">
                <a:latin typeface="Arial"/>
                <a:cs typeface="Arial"/>
              </a:rPr>
              <a:t>n</a:t>
            </a:r>
            <a:r>
              <a:rPr sz="3600" b="1" spc="-25" dirty="0">
                <a:latin typeface="Arial"/>
                <a:cs typeface="Arial"/>
              </a:rPr>
              <a:t>g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Arial"/>
                <a:cs typeface="Arial"/>
              </a:rPr>
              <a:t>a</a:t>
            </a:r>
            <a:r>
              <a:rPr sz="3600" b="1" spc="-10" dirty="0">
                <a:latin typeface="Arial"/>
                <a:cs typeface="Arial"/>
              </a:rPr>
              <a:t>li</a:t>
            </a:r>
            <a:r>
              <a:rPr sz="3600" b="1" spc="-30" dirty="0">
                <a:latin typeface="Arial"/>
                <a:cs typeface="Arial"/>
              </a:rPr>
              <a:t>gn</a:t>
            </a:r>
            <a:r>
              <a:rPr sz="3600" b="1" dirty="0">
                <a:latin typeface="Arial"/>
                <a:cs typeface="Arial"/>
              </a:rPr>
              <a:t>me</a:t>
            </a:r>
            <a:r>
              <a:rPr sz="3600" b="1" spc="-30" dirty="0">
                <a:latin typeface="Arial"/>
                <a:cs typeface="Arial"/>
              </a:rPr>
              <a:t>n</a:t>
            </a:r>
            <a:r>
              <a:rPr sz="3600" b="1" dirty="0">
                <a:latin typeface="Arial"/>
                <a:cs typeface="Arial"/>
              </a:rPr>
              <a:t>ts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1601943" y="1751597"/>
            <a:ext cx="6995397" cy="55625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86002" y="4187656"/>
            <a:ext cx="5104698" cy="21335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47902" y="4149553"/>
            <a:ext cx="5180965" cy="2209800"/>
          </a:xfrm>
          <a:custGeom>
            <a:avLst/>
            <a:gdLst/>
            <a:ahLst/>
            <a:cxnLst/>
            <a:rect l="l" t="t" r="r" b="b"/>
            <a:pathLst>
              <a:path w="5180965" h="2209800">
                <a:moveTo>
                  <a:pt x="0" y="2209799"/>
                </a:moveTo>
                <a:lnTo>
                  <a:pt x="5180807" y="2209799"/>
                </a:lnTo>
                <a:lnTo>
                  <a:pt x="5180807" y="0"/>
                </a:lnTo>
                <a:lnTo>
                  <a:pt x="0" y="0"/>
                </a:lnTo>
                <a:lnTo>
                  <a:pt x="0" y="2209799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34096" y="2787899"/>
            <a:ext cx="1479666" cy="7148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88137" y="2818394"/>
            <a:ext cx="1371600" cy="609600"/>
          </a:xfrm>
          <a:custGeom>
            <a:avLst/>
            <a:gdLst/>
            <a:ahLst/>
            <a:cxnLst/>
            <a:rect l="l" t="t" r="r" b="b"/>
            <a:pathLst>
              <a:path w="1371600" h="609600">
                <a:moveTo>
                  <a:pt x="0" y="609599"/>
                </a:moveTo>
                <a:lnTo>
                  <a:pt x="1371599" y="609599"/>
                </a:lnTo>
                <a:lnTo>
                  <a:pt x="1371599" y="0"/>
                </a:lnTo>
                <a:lnTo>
                  <a:pt x="0" y="0"/>
                </a:lnTo>
                <a:lnTo>
                  <a:pt x="0" y="609599"/>
                </a:lnTo>
                <a:close/>
              </a:path>
            </a:pathLst>
          </a:custGeom>
          <a:ln w="127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32632" y="3440448"/>
            <a:ext cx="303414" cy="8728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44371" y="3425647"/>
            <a:ext cx="182245" cy="737870"/>
          </a:xfrm>
          <a:custGeom>
            <a:avLst/>
            <a:gdLst/>
            <a:ahLst/>
            <a:cxnLst/>
            <a:rect l="l" t="t" r="r" b="b"/>
            <a:pathLst>
              <a:path w="182245" h="737870">
                <a:moveTo>
                  <a:pt x="181965" y="0"/>
                </a:moveTo>
                <a:lnTo>
                  <a:pt x="0" y="737524"/>
                </a:lnTo>
              </a:path>
            </a:pathLst>
          </a:custGeom>
          <a:ln w="127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05296" y="4064386"/>
            <a:ext cx="114935" cy="123825"/>
          </a:xfrm>
          <a:custGeom>
            <a:avLst/>
            <a:gdLst/>
            <a:ahLst/>
            <a:cxnLst/>
            <a:rect l="l" t="t" r="r" b="b"/>
            <a:pathLst>
              <a:path w="114935" h="123825">
                <a:moveTo>
                  <a:pt x="17312" y="0"/>
                </a:moveTo>
                <a:lnTo>
                  <a:pt x="3870" y="3962"/>
                </a:lnTo>
                <a:lnTo>
                  <a:pt x="0" y="11033"/>
                </a:lnTo>
                <a:lnTo>
                  <a:pt x="33040" y="123261"/>
                </a:lnTo>
                <a:lnTo>
                  <a:pt x="80517" y="74310"/>
                </a:lnTo>
                <a:lnTo>
                  <a:pt x="45110" y="74310"/>
                </a:lnTo>
                <a:lnTo>
                  <a:pt x="24383" y="3840"/>
                </a:lnTo>
                <a:lnTo>
                  <a:pt x="17312" y="0"/>
                </a:lnTo>
                <a:close/>
              </a:path>
              <a:path w="114935" h="123825">
                <a:moveTo>
                  <a:pt x="104302" y="21457"/>
                </a:moveTo>
                <a:lnTo>
                  <a:pt x="96255" y="21579"/>
                </a:lnTo>
                <a:lnTo>
                  <a:pt x="45110" y="74310"/>
                </a:lnTo>
                <a:lnTo>
                  <a:pt x="80517" y="74310"/>
                </a:lnTo>
                <a:lnTo>
                  <a:pt x="114482" y="39258"/>
                </a:lnTo>
                <a:lnTo>
                  <a:pt x="114360" y="31241"/>
                </a:lnTo>
                <a:lnTo>
                  <a:pt x="104302" y="21457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42479" y="1387396"/>
            <a:ext cx="571817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latin typeface="Arial"/>
                <a:cs typeface="Arial"/>
              </a:rPr>
              <a:t>Coverage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rack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now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has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more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de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ail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1949" y="1813371"/>
            <a:ext cx="7010393" cy="5500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564337" y="1751585"/>
            <a:ext cx="3352800" cy="1016000"/>
          </a:xfrm>
          <a:prstGeom prst="rect">
            <a:avLst/>
          </a:prstGeom>
          <a:solidFill>
            <a:srgbClr val="ACDBDF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2710" marR="80645" algn="ctr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Bases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ha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do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no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ma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ch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re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erence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sequence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are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highligh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ed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by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color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44743" y="4723388"/>
            <a:ext cx="1549398" cy="2095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6637" y="4685288"/>
            <a:ext cx="1625600" cy="2171700"/>
          </a:xfrm>
          <a:custGeom>
            <a:avLst/>
            <a:gdLst/>
            <a:ahLst/>
            <a:cxnLst/>
            <a:rect l="l" t="t" r="r" b="b"/>
            <a:pathLst>
              <a:path w="1625600" h="2171700">
                <a:moveTo>
                  <a:pt x="0" y="2171699"/>
                </a:moveTo>
                <a:lnTo>
                  <a:pt x="1625608" y="2171699"/>
                </a:lnTo>
                <a:lnTo>
                  <a:pt x="1625608" y="0"/>
                </a:lnTo>
                <a:lnTo>
                  <a:pt x="0" y="0"/>
                </a:lnTo>
                <a:lnTo>
                  <a:pt x="0" y="2171699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42479" y="1387396"/>
            <a:ext cx="423545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20" dirty="0">
                <a:latin typeface="Arial"/>
                <a:cs typeface="Arial"/>
              </a:rPr>
              <a:t>Zoom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o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see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more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de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ail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543" y="6683947"/>
            <a:ext cx="1295393" cy="3254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2737" y="6323588"/>
            <a:ext cx="1428749" cy="8858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10741" y="2978240"/>
            <a:ext cx="544576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dirty="0">
                <a:latin typeface="Arial"/>
                <a:cs typeface="Arial"/>
              </a:rPr>
              <a:t>Us</a:t>
            </a:r>
            <a:r>
              <a:rPr sz="4000" b="1" spc="-25" dirty="0">
                <a:latin typeface="Arial"/>
                <a:cs typeface="Arial"/>
              </a:rPr>
              <a:t>ing</a:t>
            </a:r>
            <a:r>
              <a:rPr sz="4000" b="1" spc="110" dirty="0">
                <a:latin typeface="Times New Roman"/>
                <a:cs typeface="Times New Roman"/>
              </a:rPr>
              <a:t> </a:t>
            </a:r>
            <a:r>
              <a:rPr sz="4000" b="1" spc="-30" dirty="0">
                <a:latin typeface="Arial"/>
                <a:cs typeface="Arial"/>
              </a:rPr>
              <a:t>IG</a:t>
            </a:r>
            <a:r>
              <a:rPr sz="4000" b="1" dirty="0">
                <a:latin typeface="Arial"/>
                <a:cs typeface="Arial"/>
              </a:rPr>
              <a:t>V:</a:t>
            </a:r>
            <a:r>
              <a:rPr sz="4000" b="1" spc="110" dirty="0">
                <a:latin typeface="Times New Roman"/>
                <a:cs typeface="Times New Roman"/>
              </a:rPr>
              <a:t> </a:t>
            </a:r>
            <a:r>
              <a:rPr sz="4000" b="1" spc="-30" dirty="0">
                <a:latin typeface="Arial"/>
                <a:cs typeface="Arial"/>
              </a:rPr>
              <a:t>Th</a:t>
            </a:r>
            <a:r>
              <a:rPr sz="4000" b="1" dirty="0">
                <a:latin typeface="Arial"/>
                <a:cs typeface="Arial"/>
              </a:rPr>
              <a:t>e</a:t>
            </a:r>
            <a:r>
              <a:rPr sz="4000" b="1" spc="110" dirty="0">
                <a:latin typeface="Times New Roman"/>
                <a:cs typeface="Times New Roman"/>
              </a:rPr>
              <a:t> </a:t>
            </a:r>
            <a:r>
              <a:rPr sz="4000" b="1" dirty="0">
                <a:latin typeface="Arial"/>
                <a:cs typeface="Arial"/>
              </a:rPr>
              <a:t>Bas</a:t>
            </a:r>
            <a:r>
              <a:rPr sz="4000" b="1" spc="-20" dirty="0">
                <a:latin typeface="Arial"/>
                <a:cs typeface="Arial"/>
              </a:rPr>
              <a:t>i</a:t>
            </a:r>
            <a:r>
              <a:rPr sz="4000" b="1" dirty="0">
                <a:latin typeface="Arial"/>
                <a:cs typeface="Arial"/>
              </a:rPr>
              <a:t>cs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1943" y="1813371"/>
            <a:ext cx="7010393" cy="5500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4" name="object 4"/>
          <p:cNvSpPr/>
          <p:nvPr/>
        </p:nvSpPr>
        <p:spPr>
          <a:xfrm>
            <a:off x="763743" y="5485388"/>
            <a:ext cx="3962393" cy="1523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5637" y="5447288"/>
            <a:ext cx="4038600" cy="1600200"/>
          </a:xfrm>
          <a:custGeom>
            <a:avLst/>
            <a:gdLst/>
            <a:ahLst/>
            <a:cxnLst/>
            <a:rect l="l" t="t" r="r" b="b"/>
            <a:pathLst>
              <a:path w="4038600" h="1600200">
                <a:moveTo>
                  <a:pt x="0" y="1600199"/>
                </a:moveTo>
                <a:lnTo>
                  <a:pt x="4038599" y="1600199"/>
                </a:lnTo>
                <a:lnTo>
                  <a:pt x="4038599" y="0"/>
                </a:lnTo>
                <a:lnTo>
                  <a:pt x="0" y="0"/>
                </a:lnTo>
                <a:lnTo>
                  <a:pt x="0" y="1600199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42479" y="1387396"/>
            <a:ext cx="423545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20" dirty="0">
                <a:latin typeface="Arial"/>
                <a:cs typeface="Arial"/>
              </a:rPr>
              <a:t>Zoom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o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see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more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de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ail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1943" y="1813371"/>
            <a:ext cx="7010393" cy="5500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59537" y="5713988"/>
            <a:ext cx="2743200" cy="1200785"/>
          </a:xfrm>
          <a:prstGeom prst="rect">
            <a:avLst/>
          </a:prstGeom>
          <a:solidFill>
            <a:srgbClr val="ACDBDF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3515" marR="170180" algn="ctr">
              <a:lnSpc>
                <a:spcPct val="99000"/>
              </a:lnSpc>
            </a:pPr>
            <a:r>
              <a:rPr sz="2400" dirty="0">
                <a:latin typeface="Arial"/>
                <a:cs typeface="Arial"/>
              </a:rPr>
              <a:t>Low-quali</a:t>
            </a:r>
            <a:r>
              <a:rPr sz="2400" spc="-10" dirty="0">
                <a:latin typeface="Arial"/>
                <a:cs typeface="Arial"/>
              </a:rPr>
              <a:t>ty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base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calls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are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ain</a:t>
            </a:r>
            <a:r>
              <a:rPr sz="2400" spc="-10" dirty="0">
                <a:latin typeface="Arial"/>
                <a:cs typeface="Arial"/>
              </a:rPr>
              <a:t>t,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semi</a:t>
            </a:r>
            <a:r>
              <a:rPr sz="2400" spc="-10" dirty="0">
                <a:latin typeface="Arial"/>
                <a:cs typeface="Arial"/>
              </a:rPr>
              <a:t>-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ransparen</a:t>
            </a:r>
            <a:r>
              <a:rPr sz="2400" spc="-10" dirty="0">
                <a:latin typeface="Arial"/>
                <a:cs typeface="Arial"/>
              </a:rPr>
              <a:t>t.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49543" y="5409184"/>
            <a:ext cx="1587498" cy="12935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11437" y="5371088"/>
            <a:ext cx="1663700" cy="1369695"/>
          </a:xfrm>
          <a:custGeom>
            <a:avLst/>
            <a:gdLst/>
            <a:ahLst/>
            <a:cxnLst/>
            <a:rect l="l" t="t" r="r" b="b"/>
            <a:pathLst>
              <a:path w="1663700" h="1369695">
                <a:moveTo>
                  <a:pt x="0" y="1369612"/>
                </a:moveTo>
                <a:lnTo>
                  <a:pt x="1663708" y="1369612"/>
                </a:lnTo>
                <a:lnTo>
                  <a:pt x="1663708" y="0"/>
                </a:lnTo>
                <a:lnTo>
                  <a:pt x="0" y="0"/>
                </a:lnTo>
                <a:lnTo>
                  <a:pt x="0" y="1369612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2479" y="1387396"/>
            <a:ext cx="423545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20" dirty="0">
                <a:latin typeface="Arial"/>
                <a:cs typeface="Arial"/>
              </a:rPr>
              <a:t>Zoom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o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see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more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de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ail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4" name="object 4"/>
          <p:cNvSpPr/>
          <p:nvPr/>
        </p:nvSpPr>
        <p:spPr>
          <a:xfrm>
            <a:off x="1601943" y="1751594"/>
            <a:ext cx="6995397" cy="51839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97137" y="2439722"/>
            <a:ext cx="3733800" cy="708025"/>
          </a:xfrm>
          <a:prstGeom prst="rect">
            <a:avLst/>
          </a:prstGeom>
          <a:solidFill>
            <a:srgbClr val="ACDBDF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6680" marR="93980" indent="4445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How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ar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do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need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zoom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see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alignmen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s?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20937" y="518291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1828799"/>
                </a:moveTo>
                <a:lnTo>
                  <a:pt x="7315199" y="1828799"/>
                </a:lnTo>
                <a:lnTo>
                  <a:pt x="7315199" y="0"/>
                </a:lnTo>
                <a:lnTo>
                  <a:pt x="0" y="0"/>
                </a:lnTo>
                <a:lnTo>
                  <a:pt x="0" y="18287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4" name="object 4"/>
          <p:cNvSpPr/>
          <p:nvPr/>
        </p:nvSpPr>
        <p:spPr>
          <a:xfrm>
            <a:off x="1601943" y="1751594"/>
            <a:ext cx="6995397" cy="51839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97137" y="2439722"/>
            <a:ext cx="3733800" cy="708025"/>
          </a:xfrm>
          <a:prstGeom prst="rect">
            <a:avLst/>
          </a:prstGeom>
          <a:solidFill>
            <a:srgbClr val="ACDBDF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6680" marR="93980" indent="4445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How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ar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do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need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zoom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see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alignmen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s?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73537" y="3201710"/>
            <a:ext cx="304800" cy="457200"/>
          </a:xfrm>
          <a:custGeom>
            <a:avLst/>
            <a:gdLst/>
            <a:ahLst/>
            <a:cxnLst/>
            <a:rect l="l" t="t" r="r" b="b"/>
            <a:pathLst>
              <a:path w="304800" h="457200">
                <a:moveTo>
                  <a:pt x="304799" y="304799"/>
                </a:moveTo>
                <a:lnTo>
                  <a:pt x="0" y="304799"/>
                </a:lnTo>
                <a:lnTo>
                  <a:pt x="152399" y="457199"/>
                </a:lnTo>
                <a:lnTo>
                  <a:pt x="304799" y="304799"/>
                </a:lnTo>
                <a:close/>
              </a:path>
              <a:path w="304800" h="457200">
                <a:moveTo>
                  <a:pt x="228599" y="0"/>
                </a:moveTo>
                <a:lnTo>
                  <a:pt x="76199" y="0"/>
                </a:lnTo>
                <a:lnTo>
                  <a:pt x="76199" y="304799"/>
                </a:lnTo>
                <a:lnTo>
                  <a:pt x="228599" y="304799"/>
                </a:lnTo>
                <a:lnTo>
                  <a:pt x="228599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73537" y="3201710"/>
            <a:ext cx="304800" cy="457200"/>
          </a:xfrm>
          <a:custGeom>
            <a:avLst/>
            <a:gdLst/>
            <a:ahLst/>
            <a:cxnLst/>
            <a:rect l="l" t="t" r="r" b="b"/>
            <a:pathLst>
              <a:path w="304800" h="457200">
                <a:moveTo>
                  <a:pt x="0" y="304799"/>
                </a:moveTo>
                <a:lnTo>
                  <a:pt x="76199" y="304799"/>
                </a:lnTo>
                <a:lnTo>
                  <a:pt x="76199" y="0"/>
                </a:lnTo>
                <a:lnTo>
                  <a:pt x="228599" y="0"/>
                </a:lnTo>
                <a:lnTo>
                  <a:pt x="228599" y="304799"/>
                </a:lnTo>
                <a:lnTo>
                  <a:pt x="304799" y="304799"/>
                </a:lnTo>
                <a:lnTo>
                  <a:pt x="152399" y="457199"/>
                </a:lnTo>
                <a:lnTo>
                  <a:pt x="0" y="30479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0937" y="518291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1828799"/>
                </a:moveTo>
                <a:lnTo>
                  <a:pt x="7315199" y="1828799"/>
                </a:lnTo>
                <a:lnTo>
                  <a:pt x="7315199" y="0"/>
                </a:lnTo>
                <a:lnTo>
                  <a:pt x="0" y="0"/>
                </a:lnTo>
                <a:lnTo>
                  <a:pt x="0" y="18287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94981" y="5292000"/>
            <a:ext cx="6874509" cy="1130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215" indent="-183515">
              <a:lnSpc>
                <a:spcPct val="100000"/>
              </a:lnSpc>
              <a:buFont typeface="Arial"/>
              <a:buChar char="•"/>
              <a:tabLst>
                <a:tab pos="196850" algn="l"/>
              </a:tabLst>
            </a:pPr>
            <a:r>
              <a:rPr sz="2200" dirty="0">
                <a:latin typeface="Arial"/>
                <a:cs typeface="Arial"/>
              </a:rPr>
              <a:t>Higher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Arial"/>
                <a:cs typeface="Arial"/>
              </a:rPr>
              <a:t>value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Arial"/>
                <a:cs typeface="Arial"/>
              </a:rPr>
              <a:t>(larger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Arial"/>
                <a:cs typeface="Arial"/>
              </a:rPr>
              <a:t>region)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Wingdings"/>
                <a:cs typeface="Wingdings"/>
              </a:rPr>
              <a:t>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Arial"/>
                <a:cs typeface="Arial"/>
              </a:rPr>
              <a:t>requires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Arial"/>
                <a:cs typeface="Arial"/>
              </a:rPr>
              <a:t>more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Arial"/>
                <a:cs typeface="Arial"/>
              </a:rPr>
              <a:t>memory</a:t>
            </a:r>
            <a:endParaRPr sz="2200">
              <a:latin typeface="Arial"/>
              <a:cs typeface="Arial"/>
            </a:endParaRPr>
          </a:p>
          <a:p>
            <a:pPr marL="196215" indent="-183515">
              <a:lnSpc>
                <a:spcPct val="100000"/>
              </a:lnSpc>
              <a:spcBef>
                <a:spcPts val="560"/>
              </a:spcBef>
              <a:buFont typeface="Arial"/>
              <a:buChar char="•"/>
              <a:tabLst>
                <a:tab pos="196850" algn="l"/>
              </a:tabLst>
            </a:pPr>
            <a:r>
              <a:rPr sz="2200" dirty="0">
                <a:latin typeface="Arial"/>
                <a:cs typeface="Arial"/>
              </a:rPr>
              <a:t>Low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Arial"/>
                <a:cs typeface="Arial"/>
              </a:rPr>
              <a:t>coverage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Arial"/>
                <a:cs typeface="Arial"/>
              </a:rPr>
              <a:t>f</a:t>
            </a:r>
            <a:r>
              <a:rPr sz="2200" dirty="0">
                <a:latin typeface="Arial"/>
                <a:cs typeface="Arial"/>
              </a:rPr>
              <a:t>iles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Wingdings"/>
                <a:cs typeface="Wingdings"/>
              </a:rPr>
              <a:t>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Arial"/>
                <a:cs typeface="Arial"/>
              </a:rPr>
              <a:t>ok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Arial"/>
                <a:cs typeface="Arial"/>
              </a:rPr>
              <a:t>t</a:t>
            </a:r>
            <a:r>
              <a:rPr sz="2200" dirty="0">
                <a:latin typeface="Arial"/>
                <a:cs typeface="Arial"/>
              </a:rPr>
              <a:t>o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Arial"/>
                <a:cs typeface="Arial"/>
              </a:rPr>
              <a:t>use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Arial"/>
                <a:cs typeface="Arial"/>
              </a:rPr>
              <a:t>higher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Arial"/>
                <a:cs typeface="Arial"/>
              </a:rPr>
              <a:t>value</a:t>
            </a:r>
            <a:endParaRPr sz="2200">
              <a:latin typeface="Arial"/>
              <a:cs typeface="Arial"/>
            </a:endParaRPr>
          </a:p>
          <a:p>
            <a:pPr marL="196215" indent="-183515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196850" algn="l"/>
              </a:tabLst>
            </a:pPr>
            <a:r>
              <a:rPr sz="2200" spc="-140" dirty="0">
                <a:latin typeface="Arial"/>
                <a:cs typeface="Arial"/>
              </a:rPr>
              <a:t>V</a:t>
            </a:r>
            <a:r>
              <a:rPr sz="2200" dirty="0">
                <a:latin typeface="Arial"/>
                <a:cs typeface="Arial"/>
              </a:rPr>
              <a:t>ery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Arial"/>
                <a:cs typeface="Arial"/>
              </a:rPr>
              <a:t>deep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Arial"/>
                <a:cs typeface="Arial"/>
              </a:rPr>
              <a:t>coverage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Arial"/>
                <a:cs typeface="Arial"/>
              </a:rPr>
              <a:t>f</a:t>
            </a:r>
            <a:r>
              <a:rPr sz="2200" dirty="0">
                <a:latin typeface="Arial"/>
                <a:cs typeface="Arial"/>
              </a:rPr>
              <a:t>iles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Wingdings"/>
                <a:cs typeface="Wingdings"/>
              </a:rPr>
              <a:t>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Arial"/>
                <a:cs typeface="Arial"/>
              </a:rPr>
              <a:t>use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Arial"/>
                <a:cs typeface="Arial"/>
              </a:rPr>
              <a:t>lower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Arial"/>
                <a:cs typeface="Arial"/>
              </a:rPr>
              <a:t>value</a:t>
            </a:r>
            <a:endParaRPr sz="220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740174" y="3806560"/>
          <a:ext cx="4038598" cy="7078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8199"/>
                <a:gridCol w="3200399"/>
              </a:tblGrid>
              <a:tr h="400098"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kb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ACDBD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93115" marR="111760" indent="-668655">
                        <a:lnSpc>
                          <a:spcPct val="100000"/>
                        </a:lnSpc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di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erent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hreshold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2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pre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erences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ACDBDF"/>
                    </a:solidFill>
                  </a:tcPr>
                </a:tc>
              </a:tr>
              <a:tr h="307787">
                <a:tc>
                  <a:txBody>
                    <a:bodyPr/>
                    <a:lstStyle/>
                    <a:p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ACDB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94603" y="1518074"/>
            <a:ext cx="7010399" cy="56532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35337" y="2818394"/>
            <a:ext cx="457200" cy="304800"/>
          </a:xfrm>
          <a:custGeom>
            <a:avLst/>
            <a:gdLst/>
            <a:ahLst/>
            <a:cxnLst/>
            <a:rect l="l" t="t" r="r" b="b"/>
            <a:pathLst>
              <a:path w="457200" h="304800">
                <a:moveTo>
                  <a:pt x="304799" y="0"/>
                </a:moveTo>
                <a:lnTo>
                  <a:pt x="304799" y="76199"/>
                </a:lnTo>
                <a:lnTo>
                  <a:pt x="0" y="76199"/>
                </a:lnTo>
                <a:lnTo>
                  <a:pt x="0" y="228599"/>
                </a:lnTo>
                <a:lnTo>
                  <a:pt x="304799" y="228599"/>
                </a:lnTo>
                <a:lnTo>
                  <a:pt x="304799" y="304799"/>
                </a:lnTo>
                <a:lnTo>
                  <a:pt x="457199" y="152399"/>
                </a:lnTo>
                <a:lnTo>
                  <a:pt x="304799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35337" y="2818394"/>
            <a:ext cx="457200" cy="304800"/>
          </a:xfrm>
          <a:custGeom>
            <a:avLst/>
            <a:gdLst/>
            <a:ahLst/>
            <a:cxnLst/>
            <a:rect l="l" t="t" r="r" b="b"/>
            <a:pathLst>
              <a:path w="457200" h="304800">
                <a:moveTo>
                  <a:pt x="304799" y="304799"/>
                </a:moveTo>
                <a:lnTo>
                  <a:pt x="304799" y="228599"/>
                </a:lnTo>
                <a:lnTo>
                  <a:pt x="0" y="228599"/>
                </a:lnTo>
                <a:lnTo>
                  <a:pt x="0" y="76199"/>
                </a:lnTo>
                <a:lnTo>
                  <a:pt x="304799" y="76199"/>
                </a:lnTo>
                <a:lnTo>
                  <a:pt x="304799" y="0"/>
                </a:lnTo>
                <a:lnTo>
                  <a:pt x="457199" y="152399"/>
                </a:lnTo>
                <a:lnTo>
                  <a:pt x="304799" y="304799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430737" y="3732788"/>
            <a:ext cx="3657600" cy="1016000"/>
          </a:xfrm>
          <a:prstGeom prst="rect">
            <a:avLst/>
          </a:prstGeom>
          <a:solidFill>
            <a:srgbClr val="ACDBDF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Downsamplin</a:t>
            </a:r>
            <a:r>
              <a:rPr sz="2000" spc="-5" dirty="0">
                <a:latin typeface="Arial"/>
                <a:cs typeface="Arial"/>
              </a:rPr>
              <a:t>g</a:t>
            </a:r>
            <a:r>
              <a:rPr sz="2000" spc="-10" dirty="0"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427990" indent="-227329">
              <a:lnSpc>
                <a:spcPct val="100000"/>
              </a:lnSpc>
              <a:buFont typeface="Arial"/>
              <a:buChar char="•"/>
              <a:tabLst>
                <a:tab pos="427990" algn="l"/>
              </a:tabLst>
            </a:pPr>
            <a:r>
              <a:rPr sz="2000" dirty="0">
                <a:latin typeface="Arial"/>
                <a:cs typeface="Arial"/>
              </a:rPr>
              <a:t>limi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displayed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read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dep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</a:t>
            </a:r>
            <a:endParaRPr sz="2000">
              <a:latin typeface="Arial"/>
              <a:cs typeface="Arial"/>
            </a:endParaRPr>
          </a:p>
          <a:p>
            <a:pPr marL="427990" indent="-227329">
              <a:lnSpc>
                <a:spcPct val="100000"/>
              </a:lnSpc>
              <a:buFont typeface="Arial"/>
              <a:buChar char="•"/>
              <a:tabLst>
                <a:tab pos="427990" algn="l"/>
              </a:tabLst>
            </a:pPr>
            <a:r>
              <a:rPr sz="2000" dirty="0">
                <a:latin typeface="Arial"/>
                <a:cs typeface="Arial"/>
              </a:rPr>
              <a:t>uses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less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memory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10" dirty="0"/>
              <a:t>li</a:t>
            </a:r>
            <a:r>
              <a:rPr spc="-30" dirty="0"/>
              <a:t>gn</a:t>
            </a:r>
            <a:r>
              <a:rPr dirty="0"/>
              <a:t>me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28281" y="2577428"/>
            <a:ext cx="6955790" cy="1219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buFont typeface="Arial"/>
              <a:buChar char="•"/>
              <a:tabLst>
                <a:tab pos="300355" algn="l"/>
              </a:tabLst>
            </a:pPr>
            <a:r>
              <a:rPr sz="2400" dirty="0">
                <a:latin typeface="Arial"/>
                <a:cs typeface="Arial"/>
              </a:rPr>
              <a:t>Load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alignmen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rom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whole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genome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sequencing</a:t>
            </a:r>
            <a:endParaRPr sz="24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300355" algn="l"/>
              </a:tabLst>
            </a:pPr>
            <a:r>
              <a:rPr sz="2400" spc="-65" dirty="0">
                <a:latin typeface="Arial"/>
                <a:cs typeface="Arial"/>
              </a:rPr>
              <a:t>V</a:t>
            </a:r>
            <a:r>
              <a:rPr sz="2400" dirty="0">
                <a:latin typeface="Arial"/>
                <a:cs typeface="Arial"/>
              </a:rPr>
              <a:t>iew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where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SN</a:t>
            </a:r>
            <a:r>
              <a:rPr sz="2400" spc="-15" dirty="0">
                <a:latin typeface="Arial"/>
                <a:cs typeface="Arial"/>
              </a:rPr>
              <a:t>Ps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were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called</a:t>
            </a:r>
            <a:endParaRPr sz="24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300355" algn="l"/>
              </a:tabLst>
            </a:pPr>
            <a:r>
              <a:rPr sz="2400" dirty="0">
                <a:latin typeface="Arial"/>
                <a:cs typeface="Arial"/>
              </a:rPr>
              <a:t>So</a:t>
            </a:r>
            <a:r>
              <a:rPr sz="2400" spc="-10" dirty="0">
                <a:latin typeface="Arial"/>
                <a:cs typeface="Arial"/>
              </a:rPr>
              <a:t>rt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color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highligh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pa</a:t>
            </a:r>
            <a:r>
              <a:rPr sz="2400" spc="-10" dirty="0">
                <a:latin typeface="Arial"/>
                <a:cs typeface="Arial"/>
              </a:rPr>
              <a:t>tt</a:t>
            </a:r>
            <a:r>
              <a:rPr sz="2400" dirty="0">
                <a:latin typeface="Arial"/>
                <a:cs typeface="Arial"/>
              </a:rPr>
              <a:t>erns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9937" y="1294379"/>
            <a:ext cx="2743200" cy="46228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Hands-on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exercise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7143" y="1746040"/>
            <a:ext cx="2963076" cy="30535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9037" y="1707940"/>
            <a:ext cx="3039745" cy="3129915"/>
          </a:xfrm>
          <a:custGeom>
            <a:avLst/>
            <a:gdLst/>
            <a:ahLst/>
            <a:cxnLst/>
            <a:rect l="l" t="t" r="r" b="b"/>
            <a:pathLst>
              <a:path w="3039745" h="3129915">
                <a:moveTo>
                  <a:pt x="0" y="3129747"/>
                </a:moveTo>
                <a:lnTo>
                  <a:pt x="3039273" y="3129747"/>
                </a:lnTo>
                <a:lnTo>
                  <a:pt x="3039273" y="0"/>
                </a:lnTo>
                <a:lnTo>
                  <a:pt x="0" y="0"/>
                </a:lnTo>
                <a:lnTo>
                  <a:pt x="0" y="3129747"/>
                </a:lnTo>
                <a:close/>
              </a:path>
            </a:pathLst>
          </a:custGeom>
          <a:ln w="76199">
            <a:solidFill>
              <a:srgbClr val="54A7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183337" y="3046997"/>
            <a:ext cx="3962400" cy="120078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Be</a:t>
            </a:r>
            <a:r>
              <a:rPr sz="2400" spc="-10" dirty="0">
                <a:latin typeface="Arial"/>
                <a:cs typeface="Arial"/>
              </a:rPr>
              <a:t>fore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spc="-10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8636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F</a:t>
            </a:r>
            <a:r>
              <a:rPr sz="2400" b="1" spc="-10" dirty="0">
                <a:latin typeface="Arial"/>
                <a:cs typeface="Arial"/>
              </a:rPr>
              <a:t>il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&gt;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Ne</a:t>
            </a:r>
            <a:r>
              <a:rPr sz="2400" b="1" spc="-20" dirty="0">
                <a:latin typeface="Arial"/>
                <a:cs typeface="Arial"/>
              </a:rPr>
              <a:t>w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Sess</a:t>
            </a:r>
            <a:r>
              <a:rPr sz="2400" b="1" spc="-10" dirty="0">
                <a:latin typeface="Arial"/>
                <a:cs typeface="Arial"/>
              </a:rPr>
              <a:t>i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spc="-15" dirty="0"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  <a:p>
            <a:pPr marL="86360">
              <a:lnSpc>
                <a:spcPct val="100000"/>
              </a:lnSpc>
              <a:spcBef>
                <a:spcPts val="20"/>
              </a:spcBef>
            </a:pPr>
            <a:r>
              <a:rPr sz="2400" spc="-10" dirty="0">
                <a:latin typeface="Arial"/>
                <a:cs typeface="Arial"/>
              </a:rPr>
              <a:t>to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clear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Arial"/>
                <a:cs typeface="Arial"/>
              </a:rPr>
              <a:t>IGV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window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62765" y="3066367"/>
            <a:ext cx="1147157" cy="4613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49460" y="3275594"/>
            <a:ext cx="857885" cy="0"/>
          </a:xfrm>
          <a:custGeom>
            <a:avLst/>
            <a:gdLst/>
            <a:ahLst/>
            <a:cxnLst/>
            <a:rect l="l" t="t" r="r" b="b"/>
            <a:pathLst>
              <a:path w="857885">
                <a:moveTo>
                  <a:pt x="857676" y="0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92737" y="3147552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33747" y="0"/>
                </a:moveTo>
                <a:lnTo>
                  <a:pt x="221882" y="145"/>
                </a:lnTo>
                <a:lnTo>
                  <a:pt x="0" y="128042"/>
                </a:lnTo>
                <a:lnTo>
                  <a:pt x="213756" y="252735"/>
                </a:lnTo>
                <a:lnTo>
                  <a:pt x="225382" y="256501"/>
                </a:lnTo>
                <a:lnTo>
                  <a:pt x="237110" y="255196"/>
                </a:lnTo>
                <a:lnTo>
                  <a:pt x="247362" y="249233"/>
                </a:lnTo>
                <a:lnTo>
                  <a:pt x="252862" y="242433"/>
                </a:lnTo>
                <a:lnTo>
                  <a:pt x="256628" y="230819"/>
                </a:lnTo>
                <a:lnTo>
                  <a:pt x="255318" y="219094"/>
                </a:lnTo>
                <a:lnTo>
                  <a:pt x="249347" y="208843"/>
                </a:lnTo>
                <a:lnTo>
                  <a:pt x="113446" y="128042"/>
                </a:lnTo>
                <a:lnTo>
                  <a:pt x="242559" y="52695"/>
                </a:lnTo>
                <a:lnTo>
                  <a:pt x="251569" y="44425"/>
                </a:lnTo>
                <a:lnTo>
                  <a:pt x="256199" y="33565"/>
                </a:lnTo>
                <a:lnTo>
                  <a:pt x="256046" y="21699"/>
                </a:lnTo>
                <a:lnTo>
                  <a:pt x="252862" y="13620"/>
                </a:lnTo>
                <a:lnTo>
                  <a:pt x="244600" y="4630"/>
                </a:lnTo>
                <a:lnTo>
                  <a:pt x="233747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7137" y="1446788"/>
            <a:ext cx="2209799" cy="28757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9037" y="1408700"/>
            <a:ext cx="2286000" cy="2952115"/>
          </a:xfrm>
          <a:custGeom>
            <a:avLst/>
            <a:gdLst/>
            <a:ahLst/>
            <a:cxnLst/>
            <a:rect l="l" t="t" r="r" b="b"/>
            <a:pathLst>
              <a:path w="2286000" h="2952115">
                <a:moveTo>
                  <a:pt x="0" y="2951951"/>
                </a:moveTo>
                <a:lnTo>
                  <a:pt x="2285999" y="2951951"/>
                </a:lnTo>
                <a:lnTo>
                  <a:pt x="2285999" y="0"/>
                </a:lnTo>
                <a:lnTo>
                  <a:pt x="0" y="0"/>
                </a:lnTo>
                <a:lnTo>
                  <a:pt x="0" y="2951951"/>
                </a:lnTo>
                <a:close/>
              </a:path>
            </a:pathLst>
          </a:custGeom>
          <a:ln w="76199">
            <a:solidFill>
              <a:srgbClr val="54A7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268937" y="2132579"/>
            <a:ext cx="5181600" cy="46228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F</a:t>
            </a:r>
            <a:r>
              <a:rPr sz="2400" b="1" spc="-10" dirty="0">
                <a:latin typeface="Arial"/>
                <a:cs typeface="Arial"/>
              </a:rPr>
              <a:t>il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&gt;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Lo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5" dirty="0">
                <a:latin typeface="Arial"/>
                <a:cs typeface="Arial"/>
              </a:rPr>
              <a:t>d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fr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m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Server…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48365" y="2151967"/>
            <a:ext cx="1147157" cy="4613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35060" y="2361194"/>
            <a:ext cx="857885" cy="0"/>
          </a:xfrm>
          <a:custGeom>
            <a:avLst/>
            <a:gdLst/>
            <a:ahLst/>
            <a:cxnLst/>
            <a:rect l="l" t="t" r="r" b="b"/>
            <a:pathLst>
              <a:path w="857885">
                <a:moveTo>
                  <a:pt x="857676" y="0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78337" y="2233152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33747" y="0"/>
                </a:moveTo>
                <a:lnTo>
                  <a:pt x="221882" y="145"/>
                </a:lnTo>
                <a:lnTo>
                  <a:pt x="0" y="128042"/>
                </a:lnTo>
                <a:lnTo>
                  <a:pt x="213756" y="252735"/>
                </a:lnTo>
                <a:lnTo>
                  <a:pt x="225382" y="256501"/>
                </a:lnTo>
                <a:lnTo>
                  <a:pt x="237110" y="255196"/>
                </a:lnTo>
                <a:lnTo>
                  <a:pt x="247362" y="249233"/>
                </a:lnTo>
                <a:lnTo>
                  <a:pt x="252862" y="242433"/>
                </a:lnTo>
                <a:lnTo>
                  <a:pt x="256615" y="230810"/>
                </a:lnTo>
                <a:lnTo>
                  <a:pt x="255302" y="219078"/>
                </a:lnTo>
                <a:lnTo>
                  <a:pt x="249326" y="208823"/>
                </a:lnTo>
                <a:lnTo>
                  <a:pt x="113446" y="128042"/>
                </a:lnTo>
                <a:lnTo>
                  <a:pt x="242559" y="52695"/>
                </a:lnTo>
                <a:lnTo>
                  <a:pt x="251569" y="44425"/>
                </a:lnTo>
                <a:lnTo>
                  <a:pt x="256199" y="33565"/>
                </a:lnTo>
                <a:lnTo>
                  <a:pt x="256046" y="21699"/>
                </a:lnTo>
                <a:lnTo>
                  <a:pt x="252862" y="13620"/>
                </a:lnTo>
                <a:lnTo>
                  <a:pt x="244600" y="4630"/>
                </a:lnTo>
                <a:lnTo>
                  <a:pt x="233747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7137" y="1446788"/>
            <a:ext cx="2209799" cy="2875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9037" y="1408700"/>
            <a:ext cx="2286000" cy="2952115"/>
          </a:xfrm>
          <a:custGeom>
            <a:avLst/>
            <a:gdLst/>
            <a:ahLst/>
            <a:cxnLst/>
            <a:rect l="l" t="t" r="r" b="b"/>
            <a:pathLst>
              <a:path w="2286000" h="2952115">
                <a:moveTo>
                  <a:pt x="0" y="2951951"/>
                </a:moveTo>
                <a:lnTo>
                  <a:pt x="2285999" y="2951951"/>
                </a:lnTo>
                <a:lnTo>
                  <a:pt x="2285999" y="0"/>
                </a:lnTo>
                <a:lnTo>
                  <a:pt x="0" y="0"/>
                </a:lnTo>
                <a:lnTo>
                  <a:pt x="0" y="2951951"/>
                </a:lnTo>
                <a:close/>
              </a:path>
            </a:pathLst>
          </a:custGeom>
          <a:ln w="76199">
            <a:solidFill>
              <a:srgbClr val="54A7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5" name="object 5"/>
          <p:cNvSpPr/>
          <p:nvPr/>
        </p:nvSpPr>
        <p:spPr>
          <a:xfrm>
            <a:off x="2327236" y="3468252"/>
            <a:ext cx="7123291" cy="38459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53996" y="5863611"/>
            <a:ext cx="511231" cy="436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17492" y="5906679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0" y="152375"/>
                </a:moveTo>
                <a:lnTo>
                  <a:pt x="5991" y="114307"/>
                </a:lnTo>
                <a:lnTo>
                  <a:pt x="22970" y="79766"/>
                </a:lnTo>
                <a:lnTo>
                  <a:pt x="49442" y="49946"/>
                </a:lnTo>
                <a:lnTo>
                  <a:pt x="83913" y="26044"/>
                </a:lnTo>
                <a:lnTo>
                  <a:pt x="124891" y="9255"/>
                </a:lnTo>
                <a:lnTo>
                  <a:pt x="170881" y="774"/>
                </a:lnTo>
                <a:lnTo>
                  <a:pt x="187066" y="0"/>
                </a:lnTo>
                <a:lnTo>
                  <a:pt x="203653" y="531"/>
                </a:lnTo>
                <a:lnTo>
                  <a:pt x="250676" y="8213"/>
                </a:lnTo>
                <a:lnTo>
                  <a:pt x="292532" y="24123"/>
                </a:lnTo>
                <a:lnTo>
                  <a:pt x="327850" y="47105"/>
                </a:lnTo>
                <a:lnTo>
                  <a:pt x="355260" y="76001"/>
                </a:lnTo>
                <a:lnTo>
                  <a:pt x="373393" y="109654"/>
                </a:lnTo>
                <a:lnTo>
                  <a:pt x="380879" y="146907"/>
                </a:lnTo>
                <a:lnTo>
                  <a:pt x="380232" y="160530"/>
                </a:lnTo>
                <a:lnTo>
                  <a:pt x="370725" y="198989"/>
                </a:lnTo>
                <a:lnTo>
                  <a:pt x="350985" y="233039"/>
                </a:lnTo>
                <a:lnTo>
                  <a:pt x="322446" y="261655"/>
                </a:lnTo>
                <a:lnTo>
                  <a:pt x="286542" y="283812"/>
                </a:lnTo>
                <a:lnTo>
                  <a:pt x="244706" y="298485"/>
                </a:lnTo>
                <a:lnTo>
                  <a:pt x="198373" y="304647"/>
                </a:lnTo>
                <a:lnTo>
                  <a:pt x="181377" y="304145"/>
                </a:lnTo>
                <a:lnTo>
                  <a:pt x="133417" y="296711"/>
                </a:lnTo>
                <a:lnTo>
                  <a:pt x="90948" y="281249"/>
                </a:lnTo>
                <a:lnTo>
                  <a:pt x="55187" y="258869"/>
                </a:lnTo>
                <a:lnTo>
                  <a:pt x="27350" y="230681"/>
                </a:lnTo>
                <a:lnTo>
                  <a:pt x="4668" y="185983"/>
                </a:lnTo>
                <a:lnTo>
                  <a:pt x="0" y="152375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11883" y="6279248"/>
            <a:ext cx="1608511" cy="4613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01352" y="6489441"/>
            <a:ext cx="1315085" cy="0"/>
          </a:xfrm>
          <a:custGeom>
            <a:avLst/>
            <a:gdLst/>
            <a:ahLst/>
            <a:cxnLst/>
            <a:rect l="l" t="t" r="r" b="b"/>
            <a:pathLst>
              <a:path w="1315085">
                <a:moveTo>
                  <a:pt x="1314907" y="0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44659" y="6361402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40">
                <a:moveTo>
                  <a:pt x="233713" y="0"/>
                </a:moveTo>
                <a:lnTo>
                  <a:pt x="221855" y="147"/>
                </a:lnTo>
                <a:lnTo>
                  <a:pt x="0" y="128040"/>
                </a:lnTo>
                <a:lnTo>
                  <a:pt x="213756" y="252733"/>
                </a:lnTo>
                <a:lnTo>
                  <a:pt x="225372" y="256499"/>
                </a:lnTo>
                <a:lnTo>
                  <a:pt x="237098" y="255188"/>
                </a:lnTo>
                <a:lnTo>
                  <a:pt x="247351" y="249220"/>
                </a:lnTo>
                <a:lnTo>
                  <a:pt x="252831" y="242446"/>
                </a:lnTo>
                <a:lnTo>
                  <a:pt x="256598" y="230824"/>
                </a:lnTo>
                <a:lnTo>
                  <a:pt x="255290" y="219096"/>
                </a:lnTo>
                <a:lnTo>
                  <a:pt x="249324" y="208844"/>
                </a:lnTo>
                <a:lnTo>
                  <a:pt x="113416" y="128040"/>
                </a:lnTo>
                <a:lnTo>
                  <a:pt x="242559" y="52708"/>
                </a:lnTo>
                <a:lnTo>
                  <a:pt x="251553" y="44443"/>
                </a:lnTo>
                <a:lnTo>
                  <a:pt x="256182" y="33586"/>
                </a:lnTo>
                <a:lnTo>
                  <a:pt x="256030" y="21725"/>
                </a:lnTo>
                <a:lnTo>
                  <a:pt x="252831" y="13633"/>
                </a:lnTo>
                <a:lnTo>
                  <a:pt x="244566" y="4634"/>
                </a:lnTo>
                <a:lnTo>
                  <a:pt x="233713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22950" y="4916055"/>
            <a:ext cx="2362200" cy="83121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Open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endParaRPr sz="2400">
              <a:latin typeface="Arial"/>
              <a:cs typeface="Arial"/>
            </a:endParaRPr>
          </a:p>
          <a:p>
            <a:pPr marL="86360">
              <a:lnSpc>
                <a:spcPts val="2840"/>
              </a:lnSpc>
            </a:pPr>
            <a:r>
              <a:rPr sz="2400" b="1" spc="-195" dirty="0">
                <a:latin typeface="Arial"/>
                <a:cs typeface="Arial"/>
              </a:rPr>
              <a:t>T</a:t>
            </a:r>
            <a:r>
              <a:rPr sz="2400" b="1" spc="-20" dirty="0">
                <a:latin typeface="Arial"/>
                <a:cs typeface="Arial"/>
              </a:rPr>
              <a:t>u</a:t>
            </a:r>
            <a:r>
              <a:rPr sz="2400" b="1" spc="-10" dirty="0">
                <a:latin typeface="Arial"/>
                <a:cs typeface="Arial"/>
              </a:rPr>
              <a:t>t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r</a:t>
            </a:r>
            <a:r>
              <a:rPr sz="2400" b="1" spc="-10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0" dirty="0">
                <a:latin typeface="Arial"/>
                <a:cs typeface="Arial"/>
              </a:rPr>
              <a:t>l</a:t>
            </a:r>
            <a:r>
              <a:rPr sz="2400" b="1" dirty="0">
                <a:latin typeface="Arial"/>
                <a:cs typeface="Arial"/>
              </a:rPr>
              <a:t>s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menu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92459" y="6032241"/>
            <a:ext cx="2362200" cy="83121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endParaRPr sz="2400">
              <a:latin typeface="Arial"/>
              <a:cs typeface="Arial"/>
            </a:endParaRPr>
          </a:p>
          <a:p>
            <a:pPr marL="86360">
              <a:lnSpc>
                <a:spcPts val="2840"/>
              </a:lnSpc>
            </a:pPr>
            <a:r>
              <a:rPr sz="2400" b="1" dirty="0">
                <a:latin typeface="Arial"/>
                <a:cs typeface="Arial"/>
              </a:rPr>
              <a:t>SN</a:t>
            </a:r>
            <a:r>
              <a:rPr sz="2400" b="1" spc="-20" dirty="0">
                <a:latin typeface="Arial"/>
                <a:cs typeface="Arial"/>
              </a:rPr>
              <a:t>P</a:t>
            </a:r>
            <a:r>
              <a:rPr sz="2400" b="1" spc="20" dirty="0">
                <a:latin typeface="Times New Roman"/>
                <a:cs typeface="Times New Roman"/>
              </a:rPr>
              <a:t> </a:t>
            </a:r>
            <a:r>
              <a:rPr sz="2400" b="1" spc="-155" dirty="0">
                <a:latin typeface="Arial"/>
                <a:cs typeface="Arial"/>
              </a:rPr>
              <a:t>V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0" dirty="0">
                <a:latin typeface="Arial"/>
                <a:cs typeface="Arial"/>
              </a:rPr>
              <a:t>li</a:t>
            </a:r>
            <a:r>
              <a:rPr sz="2400" b="1" spc="-20" dirty="0">
                <a:latin typeface="Arial"/>
                <a:cs typeface="Arial"/>
              </a:rPr>
              <a:t>d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0" dirty="0">
                <a:latin typeface="Arial"/>
                <a:cs typeface="Arial"/>
              </a:rPr>
              <a:t>t</a:t>
            </a:r>
            <a:r>
              <a:rPr sz="2400" b="1" spc="-20" dirty="0">
                <a:latin typeface="Arial"/>
                <a:cs typeface="Arial"/>
              </a:rPr>
              <a:t>io</a:t>
            </a:r>
            <a:r>
              <a:rPr sz="2400" b="1" spc="-15" dirty="0"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76511" y="5846984"/>
            <a:ext cx="922711" cy="4613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80150" y="6059055"/>
            <a:ext cx="629285" cy="0"/>
          </a:xfrm>
          <a:custGeom>
            <a:avLst/>
            <a:gdLst/>
            <a:ahLst/>
            <a:cxnLst/>
            <a:rect l="l" t="t" r="r" b="b"/>
            <a:pathLst>
              <a:path w="629285">
                <a:moveTo>
                  <a:pt x="0" y="0"/>
                </a:moveTo>
                <a:lnTo>
                  <a:pt x="629091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09343" y="5931015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0" y="0"/>
                </a:moveTo>
                <a:lnTo>
                  <a:pt x="12029" y="4634"/>
                </a:lnTo>
                <a:lnTo>
                  <a:pt x="3766" y="13633"/>
                </a:lnTo>
                <a:lnTo>
                  <a:pt x="568" y="21727"/>
                </a:lnTo>
                <a:lnTo>
                  <a:pt x="415" y="33589"/>
                </a:lnTo>
                <a:lnTo>
                  <a:pt x="5043" y="44444"/>
                </a:lnTo>
                <a:lnTo>
                  <a:pt x="14041" y="52708"/>
                </a:lnTo>
                <a:lnTo>
                  <a:pt x="143188" y="128040"/>
                </a:lnTo>
                <a:lnTo>
                  <a:pt x="7274" y="208843"/>
                </a:lnTo>
                <a:lnTo>
                  <a:pt x="1307" y="219094"/>
                </a:lnTo>
                <a:lnTo>
                  <a:pt x="0" y="230823"/>
                </a:lnTo>
                <a:lnTo>
                  <a:pt x="3766" y="242446"/>
                </a:lnTo>
                <a:lnTo>
                  <a:pt x="9243" y="249218"/>
                </a:lnTo>
                <a:lnTo>
                  <a:pt x="19494" y="255187"/>
                </a:lnTo>
                <a:lnTo>
                  <a:pt x="31221" y="256498"/>
                </a:lnTo>
                <a:lnTo>
                  <a:pt x="42842" y="252733"/>
                </a:lnTo>
                <a:lnTo>
                  <a:pt x="256607" y="128040"/>
                </a:lnTo>
                <a:lnTo>
                  <a:pt x="34740" y="147"/>
                </a:lnTo>
                <a:lnTo>
                  <a:pt x="22880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268937" y="2132579"/>
            <a:ext cx="5181600" cy="46228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F</a:t>
            </a:r>
            <a:r>
              <a:rPr sz="2400" b="1" spc="-10" dirty="0">
                <a:latin typeface="Arial"/>
                <a:cs typeface="Arial"/>
              </a:rPr>
              <a:t>il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&gt;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Lo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5" dirty="0">
                <a:latin typeface="Arial"/>
                <a:cs typeface="Arial"/>
              </a:rPr>
              <a:t>d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fr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m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Server…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48365" y="2151967"/>
            <a:ext cx="1147157" cy="4613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35060" y="2361194"/>
            <a:ext cx="857885" cy="0"/>
          </a:xfrm>
          <a:custGeom>
            <a:avLst/>
            <a:gdLst/>
            <a:ahLst/>
            <a:cxnLst/>
            <a:rect l="l" t="t" r="r" b="b"/>
            <a:pathLst>
              <a:path w="857885">
                <a:moveTo>
                  <a:pt x="857676" y="0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78337" y="2233152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33747" y="0"/>
                </a:moveTo>
                <a:lnTo>
                  <a:pt x="221882" y="145"/>
                </a:lnTo>
                <a:lnTo>
                  <a:pt x="0" y="128042"/>
                </a:lnTo>
                <a:lnTo>
                  <a:pt x="213756" y="252735"/>
                </a:lnTo>
                <a:lnTo>
                  <a:pt x="225382" y="256501"/>
                </a:lnTo>
                <a:lnTo>
                  <a:pt x="237110" y="255196"/>
                </a:lnTo>
                <a:lnTo>
                  <a:pt x="247362" y="249233"/>
                </a:lnTo>
                <a:lnTo>
                  <a:pt x="252862" y="242433"/>
                </a:lnTo>
                <a:lnTo>
                  <a:pt x="256615" y="230810"/>
                </a:lnTo>
                <a:lnTo>
                  <a:pt x="255302" y="219078"/>
                </a:lnTo>
                <a:lnTo>
                  <a:pt x="249326" y="208823"/>
                </a:lnTo>
                <a:lnTo>
                  <a:pt x="113446" y="128042"/>
                </a:lnTo>
                <a:lnTo>
                  <a:pt x="242559" y="52695"/>
                </a:lnTo>
                <a:lnTo>
                  <a:pt x="251569" y="44425"/>
                </a:lnTo>
                <a:lnTo>
                  <a:pt x="256199" y="33565"/>
                </a:lnTo>
                <a:lnTo>
                  <a:pt x="256046" y="21699"/>
                </a:lnTo>
                <a:lnTo>
                  <a:pt x="252862" y="13620"/>
                </a:lnTo>
                <a:lnTo>
                  <a:pt x="244600" y="4630"/>
                </a:lnTo>
                <a:lnTo>
                  <a:pt x="233747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28890" y="6018787"/>
            <a:ext cx="152400" cy="184150"/>
          </a:xfrm>
          <a:custGeom>
            <a:avLst/>
            <a:gdLst/>
            <a:ahLst/>
            <a:cxnLst/>
            <a:rect l="l" t="t" r="r" b="b"/>
            <a:pathLst>
              <a:path w="152400" h="184150">
                <a:moveTo>
                  <a:pt x="0" y="184142"/>
                </a:moveTo>
                <a:lnTo>
                  <a:pt x="152399" y="184142"/>
                </a:lnTo>
                <a:lnTo>
                  <a:pt x="152399" y="0"/>
                </a:lnTo>
                <a:lnTo>
                  <a:pt x="0" y="0"/>
                </a:lnTo>
                <a:lnTo>
                  <a:pt x="0" y="18414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4" name="object 4"/>
          <p:cNvSpPr/>
          <p:nvPr/>
        </p:nvSpPr>
        <p:spPr>
          <a:xfrm>
            <a:off x="1220943" y="2742197"/>
            <a:ext cx="7938052" cy="12065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2837" y="2704088"/>
            <a:ext cx="8014334" cy="1282700"/>
          </a:xfrm>
          <a:custGeom>
            <a:avLst/>
            <a:gdLst/>
            <a:ahLst/>
            <a:cxnLst/>
            <a:rect l="l" t="t" r="r" b="b"/>
            <a:pathLst>
              <a:path w="8014334" h="1282700">
                <a:moveTo>
                  <a:pt x="0" y="1282695"/>
                </a:moveTo>
                <a:lnTo>
                  <a:pt x="8014106" y="1282695"/>
                </a:lnTo>
                <a:lnTo>
                  <a:pt x="8014106" y="0"/>
                </a:lnTo>
                <a:lnTo>
                  <a:pt x="0" y="0"/>
                </a:lnTo>
                <a:lnTo>
                  <a:pt x="0" y="1282695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64137" y="4494788"/>
            <a:ext cx="4648200" cy="831215"/>
          </a:xfrm>
          <a:prstGeom prst="rect">
            <a:avLst/>
          </a:prstGeom>
          <a:solidFill>
            <a:srgbClr val="FFFDC0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ts val="2840"/>
              </a:lnSpc>
            </a:pPr>
            <a:r>
              <a:rPr sz="2400" spc="-15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ype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“snp1”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Searc</a:t>
            </a:r>
            <a:r>
              <a:rPr sz="2400" b="1" spc="-15" dirty="0">
                <a:latin typeface="Arial"/>
                <a:cs typeface="Arial"/>
              </a:rPr>
              <a:t>h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B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x</a:t>
            </a:r>
            <a:endParaRPr sz="2400">
              <a:latin typeface="Arial"/>
              <a:cs typeface="Arial"/>
            </a:endParaRPr>
          </a:p>
          <a:p>
            <a:pPr marL="8636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Go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18232" y="3274204"/>
            <a:ext cx="968431" cy="5902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83337" y="3317748"/>
            <a:ext cx="838200" cy="457200"/>
          </a:xfrm>
          <a:custGeom>
            <a:avLst/>
            <a:gdLst/>
            <a:ahLst/>
            <a:cxnLst/>
            <a:rect l="l" t="t" r="r" b="b"/>
            <a:pathLst>
              <a:path w="838200" h="457200">
                <a:moveTo>
                  <a:pt x="0" y="228599"/>
                </a:moveTo>
                <a:lnTo>
                  <a:pt x="12180" y="173676"/>
                </a:lnTo>
                <a:lnTo>
                  <a:pt x="32934" y="139633"/>
                </a:lnTo>
                <a:lnTo>
                  <a:pt x="62790" y="108198"/>
                </a:lnTo>
                <a:lnTo>
                  <a:pt x="100883" y="79843"/>
                </a:lnTo>
                <a:lnTo>
                  <a:pt x="146353" y="55039"/>
                </a:lnTo>
                <a:lnTo>
                  <a:pt x="198334" y="34257"/>
                </a:lnTo>
                <a:lnTo>
                  <a:pt x="255966" y="17969"/>
                </a:lnTo>
                <a:lnTo>
                  <a:pt x="318384" y="6645"/>
                </a:lnTo>
                <a:lnTo>
                  <a:pt x="384726" y="758"/>
                </a:lnTo>
                <a:lnTo>
                  <a:pt x="419099" y="0"/>
                </a:lnTo>
                <a:lnTo>
                  <a:pt x="453473" y="758"/>
                </a:lnTo>
                <a:lnTo>
                  <a:pt x="519815" y="6645"/>
                </a:lnTo>
                <a:lnTo>
                  <a:pt x="582233" y="17969"/>
                </a:lnTo>
                <a:lnTo>
                  <a:pt x="639865" y="34257"/>
                </a:lnTo>
                <a:lnTo>
                  <a:pt x="691846" y="55039"/>
                </a:lnTo>
                <a:lnTo>
                  <a:pt x="737315" y="79843"/>
                </a:lnTo>
                <a:lnTo>
                  <a:pt x="775409" y="108198"/>
                </a:lnTo>
                <a:lnTo>
                  <a:pt x="805265" y="139633"/>
                </a:lnTo>
                <a:lnTo>
                  <a:pt x="826019" y="173676"/>
                </a:lnTo>
                <a:lnTo>
                  <a:pt x="838199" y="228599"/>
                </a:lnTo>
                <a:lnTo>
                  <a:pt x="836810" y="247352"/>
                </a:lnTo>
                <a:lnTo>
                  <a:pt x="816834" y="300865"/>
                </a:lnTo>
                <a:lnTo>
                  <a:pt x="791421" y="333666"/>
                </a:lnTo>
                <a:lnTo>
                  <a:pt x="757338" y="363619"/>
                </a:lnTo>
                <a:lnTo>
                  <a:pt x="715449" y="390254"/>
                </a:lnTo>
                <a:lnTo>
                  <a:pt x="666616" y="413101"/>
                </a:lnTo>
                <a:lnTo>
                  <a:pt x="611701" y="431689"/>
                </a:lnTo>
                <a:lnTo>
                  <a:pt x="551568" y="445548"/>
                </a:lnTo>
                <a:lnTo>
                  <a:pt x="487080" y="454208"/>
                </a:lnTo>
                <a:lnTo>
                  <a:pt x="419099" y="457199"/>
                </a:lnTo>
                <a:lnTo>
                  <a:pt x="384726" y="456442"/>
                </a:lnTo>
                <a:lnTo>
                  <a:pt x="318384" y="450557"/>
                </a:lnTo>
                <a:lnTo>
                  <a:pt x="255966" y="439239"/>
                </a:lnTo>
                <a:lnTo>
                  <a:pt x="198334" y="422956"/>
                </a:lnTo>
                <a:lnTo>
                  <a:pt x="146353" y="402180"/>
                </a:lnTo>
                <a:lnTo>
                  <a:pt x="100883" y="377381"/>
                </a:lnTo>
                <a:lnTo>
                  <a:pt x="62790" y="349028"/>
                </a:lnTo>
                <a:lnTo>
                  <a:pt x="32934" y="317592"/>
                </a:lnTo>
                <a:lnTo>
                  <a:pt x="12180" y="283543"/>
                </a:lnTo>
                <a:lnTo>
                  <a:pt x="0" y="2285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90271" y="3257571"/>
            <a:ext cx="665018" cy="5860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56260" y="3298271"/>
            <a:ext cx="533400" cy="457200"/>
          </a:xfrm>
          <a:custGeom>
            <a:avLst/>
            <a:gdLst/>
            <a:ahLst/>
            <a:cxnLst/>
            <a:rect l="l" t="t" r="r" b="b"/>
            <a:pathLst>
              <a:path w="533400" h="457200">
                <a:moveTo>
                  <a:pt x="0" y="228599"/>
                </a:moveTo>
                <a:lnTo>
                  <a:pt x="7750" y="173666"/>
                </a:lnTo>
                <a:lnTo>
                  <a:pt x="29765" y="123546"/>
                </a:lnTo>
                <a:lnTo>
                  <a:pt x="64194" y="79831"/>
                </a:lnTo>
                <a:lnTo>
                  <a:pt x="93128" y="55029"/>
                </a:lnTo>
                <a:lnTo>
                  <a:pt x="126206" y="34250"/>
                </a:lnTo>
                <a:lnTo>
                  <a:pt x="162881" y="17965"/>
                </a:lnTo>
                <a:lnTo>
                  <a:pt x="202603" y="6643"/>
                </a:lnTo>
                <a:lnTo>
                  <a:pt x="244824" y="757"/>
                </a:lnTo>
                <a:lnTo>
                  <a:pt x="266699" y="0"/>
                </a:lnTo>
                <a:lnTo>
                  <a:pt x="288575" y="757"/>
                </a:lnTo>
                <a:lnTo>
                  <a:pt x="330796" y="6643"/>
                </a:lnTo>
                <a:lnTo>
                  <a:pt x="370518" y="17965"/>
                </a:lnTo>
                <a:lnTo>
                  <a:pt x="407193" y="34250"/>
                </a:lnTo>
                <a:lnTo>
                  <a:pt x="440271" y="55029"/>
                </a:lnTo>
                <a:lnTo>
                  <a:pt x="469205" y="79831"/>
                </a:lnTo>
                <a:lnTo>
                  <a:pt x="503634" y="123546"/>
                </a:lnTo>
                <a:lnTo>
                  <a:pt x="525649" y="173666"/>
                </a:lnTo>
                <a:lnTo>
                  <a:pt x="533399" y="228599"/>
                </a:lnTo>
                <a:lnTo>
                  <a:pt x="532515" y="247348"/>
                </a:lnTo>
                <a:lnTo>
                  <a:pt x="519804" y="300853"/>
                </a:lnTo>
                <a:lnTo>
                  <a:pt x="493445" y="349014"/>
                </a:lnTo>
                <a:lnTo>
                  <a:pt x="455291" y="390243"/>
                </a:lnTo>
                <a:lnTo>
                  <a:pt x="424216" y="413092"/>
                </a:lnTo>
                <a:lnTo>
                  <a:pt x="389270" y="431683"/>
                </a:lnTo>
                <a:lnTo>
                  <a:pt x="351003" y="445545"/>
                </a:lnTo>
                <a:lnTo>
                  <a:pt x="309963" y="454207"/>
                </a:lnTo>
                <a:lnTo>
                  <a:pt x="266699" y="457199"/>
                </a:lnTo>
                <a:lnTo>
                  <a:pt x="244824" y="456442"/>
                </a:lnTo>
                <a:lnTo>
                  <a:pt x="202603" y="450556"/>
                </a:lnTo>
                <a:lnTo>
                  <a:pt x="162881" y="439234"/>
                </a:lnTo>
                <a:lnTo>
                  <a:pt x="126206" y="422949"/>
                </a:lnTo>
                <a:lnTo>
                  <a:pt x="93128" y="402170"/>
                </a:lnTo>
                <a:lnTo>
                  <a:pt x="64194" y="377368"/>
                </a:lnTo>
                <a:lnTo>
                  <a:pt x="29765" y="333653"/>
                </a:lnTo>
                <a:lnTo>
                  <a:pt x="7750" y="283533"/>
                </a:lnTo>
                <a:lnTo>
                  <a:pt x="0" y="2285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8281" y="2577428"/>
            <a:ext cx="3973195" cy="166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buFont typeface="Arial"/>
              <a:buChar char="•"/>
              <a:tabLst>
                <a:tab pos="300355" algn="l"/>
              </a:tabLst>
            </a:pPr>
            <a:r>
              <a:rPr sz="2400" dirty="0">
                <a:latin typeface="Arial"/>
                <a:cs typeface="Arial"/>
              </a:rPr>
              <a:t>Launch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Arial"/>
                <a:cs typeface="Arial"/>
              </a:rPr>
              <a:t>IGV</a:t>
            </a:r>
            <a:endParaRPr sz="24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300355" algn="l"/>
              </a:tabLst>
            </a:pP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erence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genome</a:t>
            </a:r>
            <a:endParaRPr sz="24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300355" algn="l"/>
              </a:tabLst>
            </a:pPr>
            <a:r>
              <a:rPr sz="2400" spc="-5" dirty="0">
                <a:latin typeface="Arial"/>
                <a:cs typeface="Arial"/>
              </a:rPr>
              <a:t>Loa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data</a:t>
            </a:r>
            <a:endParaRPr sz="24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300355" algn="l"/>
              </a:tabLst>
            </a:pPr>
            <a:r>
              <a:rPr sz="2400" dirty="0">
                <a:latin typeface="Arial"/>
                <a:cs typeface="Arial"/>
              </a:rPr>
              <a:t>Naviga</a:t>
            </a:r>
            <a:r>
              <a:rPr sz="2400" spc="-10" dirty="0">
                <a:latin typeface="Arial"/>
                <a:cs typeface="Arial"/>
              </a:rPr>
              <a:t>te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hrough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dirty="0"/>
              <a:t>Us</a:t>
            </a:r>
            <a:r>
              <a:rPr spc="-10" dirty="0"/>
              <a:t>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20" dirty="0"/>
              <a:t>IG</a:t>
            </a:r>
            <a:r>
              <a:rPr dirty="0"/>
              <a:t>V: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5" dirty="0"/>
              <a:t>t</a:t>
            </a:r>
            <a:r>
              <a:rPr spc="-30" dirty="0"/>
              <a:t>h</a:t>
            </a:r>
            <a:r>
              <a:rPr dirty="0"/>
              <a:t>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30" dirty="0"/>
              <a:t>b</a:t>
            </a:r>
            <a:r>
              <a:rPr dirty="0"/>
              <a:t>as</a:t>
            </a:r>
            <a:r>
              <a:rPr spc="-10" dirty="0"/>
              <a:t>i</a:t>
            </a:r>
            <a:r>
              <a:rPr dirty="0"/>
              <a:t>cs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39937" y="1294379"/>
            <a:ext cx="2743200" cy="462280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Hands-on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exercise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3" name="object 3"/>
          <p:cNvSpPr/>
          <p:nvPr/>
        </p:nvSpPr>
        <p:spPr>
          <a:xfrm>
            <a:off x="458943" y="1131986"/>
            <a:ext cx="9143993" cy="6182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4" name="object 4"/>
          <p:cNvSpPr/>
          <p:nvPr/>
        </p:nvSpPr>
        <p:spPr>
          <a:xfrm>
            <a:off x="458943" y="1131986"/>
            <a:ext cx="9143993" cy="6182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440137" y="3199397"/>
            <a:ext cx="3886200" cy="1200785"/>
          </a:xfrm>
          <a:prstGeom prst="rect">
            <a:avLst/>
          </a:prstGeom>
          <a:solidFill>
            <a:srgbClr val="FFFDC0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111125">
              <a:lnSpc>
                <a:spcPct val="99000"/>
              </a:lnSpc>
            </a:pPr>
            <a:r>
              <a:rPr sz="2400" spc="-10" dirty="0">
                <a:latin typeface="Arial"/>
                <a:cs typeface="Arial"/>
              </a:rPr>
              <a:t>If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necessar</a:t>
            </a:r>
            <a:r>
              <a:rPr sz="2400" spc="-180" dirty="0">
                <a:latin typeface="Arial"/>
                <a:cs typeface="Arial"/>
              </a:rPr>
              <a:t>y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drag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window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divider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larger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panel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30737" y="4951988"/>
            <a:ext cx="3518153" cy="18162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92637" y="4913888"/>
            <a:ext cx="3594735" cy="1892300"/>
          </a:xfrm>
          <a:custGeom>
            <a:avLst/>
            <a:gdLst/>
            <a:ahLst/>
            <a:cxnLst/>
            <a:rect l="l" t="t" r="r" b="b"/>
            <a:pathLst>
              <a:path w="3594734" h="1892300">
                <a:moveTo>
                  <a:pt x="0" y="1892295"/>
                </a:moveTo>
                <a:lnTo>
                  <a:pt x="3594506" y="1892295"/>
                </a:lnTo>
                <a:lnTo>
                  <a:pt x="3594506" y="0"/>
                </a:lnTo>
                <a:lnTo>
                  <a:pt x="0" y="0"/>
                </a:lnTo>
                <a:lnTo>
                  <a:pt x="0" y="1892295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29003" y="5585135"/>
            <a:ext cx="2186245" cy="2909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92737" y="5626440"/>
            <a:ext cx="2057400" cy="163830"/>
          </a:xfrm>
          <a:custGeom>
            <a:avLst/>
            <a:gdLst/>
            <a:ahLst/>
            <a:cxnLst/>
            <a:rect l="l" t="t" r="r" b="b"/>
            <a:pathLst>
              <a:path w="2057400" h="163829">
                <a:moveTo>
                  <a:pt x="0" y="81869"/>
                </a:moveTo>
                <a:lnTo>
                  <a:pt x="52445" y="55995"/>
                </a:lnTo>
                <a:lnTo>
                  <a:pt x="114825" y="44248"/>
                </a:lnTo>
                <a:lnTo>
                  <a:pt x="154127" y="38747"/>
                </a:lnTo>
                <a:lnTo>
                  <a:pt x="198484" y="33521"/>
                </a:lnTo>
                <a:lnTo>
                  <a:pt x="247632" y="28592"/>
                </a:lnTo>
                <a:lnTo>
                  <a:pt x="301306" y="23981"/>
                </a:lnTo>
                <a:lnTo>
                  <a:pt x="359240" y="19709"/>
                </a:lnTo>
                <a:lnTo>
                  <a:pt x="421171" y="15798"/>
                </a:lnTo>
                <a:lnTo>
                  <a:pt x="486832" y="12267"/>
                </a:lnTo>
                <a:lnTo>
                  <a:pt x="555961" y="9139"/>
                </a:lnTo>
                <a:lnTo>
                  <a:pt x="628291" y="6434"/>
                </a:lnTo>
                <a:lnTo>
                  <a:pt x="703558" y="4174"/>
                </a:lnTo>
                <a:lnTo>
                  <a:pt x="781497" y="2379"/>
                </a:lnTo>
                <a:lnTo>
                  <a:pt x="861844" y="1071"/>
                </a:lnTo>
                <a:lnTo>
                  <a:pt x="944333" y="271"/>
                </a:lnTo>
                <a:lnTo>
                  <a:pt x="1028699" y="0"/>
                </a:lnTo>
                <a:lnTo>
                  <a:pt x="1113070" y="271"/>
                </a:lnTo>
                <a:lnTo>
                  <a:pt x="1195563" y="1071"/>
                </a:lnTo>
                <a:lnTo>
                  <a:pt x="1275912" y="2379"/>
                </a:lnTo>
                <a:lnTo>
                  <a:pt x="1353853" y="4174"/>
                </a:lnTo>
                <a:lnTo>
                  <a:pt x="1429121" y="6434"/>
                </a:lnTo>
                <a:lnTo>
                  <a:pt x="1501452" y="9139"/>
                </a:lnTo>
                <a:lnTo>
                  <a:pt x="1570580" y="12267"/>
                </a:lnTo>
                <a:lnTo>
                  <a:pt x="1636241" y="15798"/>
                </a:lnTo>
                <a:lnTo>
                  <a:pt x="1698171" y="19709"/>
                </a:lnTo>
                <a:lnTo>
                  <a:pt x="1756105" y="23981"/>
                </a:lnTo>
                <a:lnTo>
                  <a:pt x="1809777" y="28592"/>
                </a:lnTo>
                <a:lnTo>
                  <a:pt x="1858923" y="33521"/>
                </a:lnTo>
                <a:lnTo>
                  <a:pt x="1903279" y="38747"/>
                </a:lnTo>
                <a:lnTo>
                  <a:pt x="1942580" y="44248"/>
                </a:lnTo>
                <a:lnTo>
                  <a:pt x="2004957" y="55995"/>
                </a:lnTo>
                <a:lnTo>
                  <a:pt x="2043936" y="68591"/>
                </a:lnTo>
                <a:lnTo>
                  <a:pt x="2057399" y="81869"/>
                </a:lnTo>
                <a:lnTo>
                  <a:pt x="2053989" y="88584"/>
                </a:lnTo>
                <a:lnTo>
                  <a:pt x="2004957" y="107749"/>
                </a:lnTo>
                <a:lnTo>
                  <a:pt x="1942580" y="119497"/>
                </a:lnTo>
                <a:lnTo>
                  <a:pt x="1903279" y="124999"/>
                </a:lnTo>
                <a:lnTo>
                  <a:pt x="1858923" y="130225"/>
                </a:lnTo>
                <a:lnTo>
                  <a:pt x="1809777" y="135154"/>
                </a:lnTo>
                <a:lnTo>
                  <a:pt x="1756105" y="139766"/>
                </a:lnTo>
                <a:lnTo>
                  <a:pt x="1698171" y="144038"/>
                </a:lnTo>
                <a:lnTo>
                  <a:pt x="1636241" y="147949"/>
                </a:lnTo>
                <a:lnTo>
                  <a:pt x="1570580" y="151480"/>
                </a:lnTo>
                <a:lnTo>
                  <a:pt x="1501452" y="154608"/>
                </a:lnTo>
                <a:lnTo>
                  <a:pt x="1429121" y="157313"/>
                </a:lnTo>
                <a:lnTo>
                  <a:pt x="1353853" y="159573"/>
                </a:lnTo>
                <a:lnTo>
                  <a:pt x="1275912" y="161368"/>
                </a:lnTo>
                <a:lnTo>
                  <a:pt x="1195563" y="162676"/>
                </a:lnTo>
                <a:lnTo>
                  <a:pt x="1113070" y="163476"/>
                </a:lnTo>
                <a:lnTo>
                  <a:pt x="1028699" y="163747"/>
                </a:lnTo>
                <a:lnTo>
                  <a:pt x="944333" y="163476"/>
                </a:lnTo>
                <a:lnTo>
                  <a:pt x="861844" y="162676"/>
                </a:lnTo>
                <a:lnTo>
                  <a:pt x="781497" y="161368"/>
                </a:lnTo>
                <a:lnTo>
                  <a:pt x="703558" y="159573"/>
                </a:lnTo>
                <a:lnTo>
                  <a:pt x="628291" y="157313"/>
                </a:lnTo>
                <a:lnTo>
                  <a:pt x="555961" y="154608"/>
                </a:lnTo>
                <a:lnTo>
                  <a:pt x="486832" y="151480"/>
                </a:lnTo>
                <a:lnTo>
                  <a:pt x="421171" y="147949"/>
                </a:lnTo>
                <a:lnTo>
                  <a:pt x="359240" y="144038"/>
                </a:lnTo>
                <a:lnTo>
                  <a:pt x="301306" y="139766"/>
                </a:lnTo>
                <a:lnTo>
                  <a:pt x="247632" y="135154"/>
                </a:lnTo>
                <a:lnTo>
                  <a:pt x="198484" y="130225"/>
                </a:lnTo>
                <a:lnTo>
                  <a:pt x="154127" y="124999"/>
                </a:lnTo>
                <a:lnTo>
                  <a:pt x="114825" y="119497"/>
                </a:lnTo>
                <a:lnTo>
                  <a:pt x="52445" y="107749"/>
                </a:lnTo>
                <a:lnTo>
                  <a:pt x="13464" y="95150"/>
                </a:lnTo>
                <a:lnTo>
                  <a:pt x="0" y="8186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19457" y="4425510"/>
            <a:ext cx="644237" cy="14630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49937" y="4418594"/>
            <a:ext cx="364490" cy="1165225"/>
          </a:xfrm>
          <a:custGeom>
            <a:avLst/>
            <a:gdLst/>
            <a:ahLst/>
            <a:cxnLst/>
            <a:rect l="l" t="t" r="r" b="b"/>
            <a:pathLst>
              <a:path w="364489" h="1165225">
                <a:moveTo>
                  <a:pt x="0" y="0"/>
                </a:moveTo>
                <a:lnTo>
                  <a:pt x="364083" y="1165055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38860" y="5361597"/>
            <a:ext cx="248285" cy="276225"/>
          </a:xfrm>
          <a:custGeom>
            <a:avLst/>
            <a:gdLst/>
            <a:ahLst/>
            <a:cxnLst/>
            <a:rect l="l" t="t" r="r" b="b"/>
            <a:pathLst>
              <a:path w="248285" h="276225">
                <a:moveTo>
                  <a:pt x="29273" y="59673"/>
                </a:moveTo>
                <a:lnTo>
                  <a:pt x="17548" y="61864"/>
                </a:lnTo>
                <a:lnTo>
                  <a:pt x="7458" y="68974"/>
                </a:lnTo>
                <a:lnTo>
                  <a:pt x="2801" y="75860"/>
                </a:lnTo>
                <a:lnTo>
                  <a:pt x="0" y="87527"/>
                </a:lnTo>
                <a:lnTo>
                  <a:pt x="2197" y="99253"/>
                </a:lnTo>
                <a:lnTo>
                  <a:pt x="9318" y="109348"/>
                </a:lnTo>
                <a:lnTo>
                  <a:pt x="192076" y="276189"/>
                </a:lnTo>
                <a:lnTo>
                  <a:pt x="216530" y="167925"/>
                </a:lnTo>
                <a:lnTo>
                  <a:pt x="158243" y="167925"/>
                </a:lnTo>
                <a:lnTo>
                  <a:pt x="40947" y="62477"/>
                </a:lnTo>
                <a:lnTo>
                  <a:pt x="29273" y="59673"/>
                </a:lnTo>
                <a:close/>
              </a:path>
              <a:path w="248285" h="276225">
                <a:moveTo>
                  <a:pt x="219232" y="0"/>
                </a:moveTo>
                <a:lnTo>
                  <a:pt x="206997" y="2877"/>
                </a:lnTo>
                <a:lnTo>
                  <a:pt x="197257" y="10616"/>
                </a:lnTo>
                <a:lnTo>
                  <a:pt x="191649" y="22194"/>
                </a:lnTo>
                <a:lnTo>
                  <a:pt x="158243" y="167925"/>
                </a:lnTo>
                <a:lnTo>
                  <a:pt x="216530" y="167925"/>
                </a:lnTo>
                <a:lnTo>
                  <a:pt x="248066" y="28306"/>
                </a:lnTo>
                <a:lnTo>
                  <a:pt x="245185" y="16080"/>
                </a:lnTo>
                <a:lnTo>
                  <a:pt x="237444" y="6343"/>
                </a:lnTo>
                <a:lnTo>
                  <a:pt x="225878" y="727"/>
                </a:lnTo>
                <a:lnTo>
                  <a:pt x="219232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4" name="object 4"/>
          <p:cNvSpPr/>
          <p:nvPr/>
        </p:nvSpPr>
        <p:spPr>
          <a:xfrm>
            <a:off x="458943" y="1131986"/>
            <a:ext cx="9143993" cy="6182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54937" y="3580376"/>
            <a:ext cx="1681654" cy="31118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35887" y="3561341"/>
            <a:ext cx="1720214" cy="3150235"/>
          </a:xfrm>
          <a:custGeom>
            <a:avLst/>
            <a:gdLst/>
            <a:ahLst/>
            <a:cxnLst/>
            <a:rect l="l" t="t" r="r" b="b"/>
            <a:pathLst>
              <a:path w="1720215" h="3150234">
                <a:moveTo>
                  <a:pt x="0" y="3149986"/>
                </a:moveTo>
                <a:lnTo>
                  <a:pt x="1719666" y="3149986"/>
                </a:lnTo>
                <a:lnTo>
                  <a:pt x="1719666" y="0"/>
                </a:lnTo>
                <a:lnTo>
                  <a:pt x="0" y="0"/>
                </a:lnTo>
                <a:lnTo>
                  <a:pt x="0" y="3149986"/>
                </a:lnTo>
                <a:close/>
              </a:path>
            </a:pathLst>
          </a:custGeom>
          <a:ln w="380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4" name="object 4"/>
          <p:cNvSpPr/>
          <p:nvPr/>
        </p:nvSpPr>
        <p:spPr>
          <a:xfrm>
            <a:off x="458943" y="1131986"/>
            <a:ext cx="9143993" cy="6182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54937" y="3580376"/>
            <a:ext cx="1681654" cy="31118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35887" y="3561341"/>
            <a:ext cx="1720214" cy="3150235"/>
          </a:xfrm>
          <a:custGeom>
            <a:avLst/>
            <a:gdLst/>
            <a:ahLst/>
            <a:cxnLst/>
            <a:rect l="l" t="t" r="r" b="b"/>
            <a:pathLst>
              <a:path w="1720215" h="3150234">
                <a:moveTo>
                  <a:pt x="0" y="3149986"/>
                </a:moveTo>
                <a:lnTo>
                  <a:pt x="1719666" y="3149986"/>
                </a:lnTo>
                <a:lnTo>
                  <a:pt x="1719666" y="0"/>
                </a:lnTo>
                <a:lnTo>
                  <a:pt x="0" y="0"/>
                </a:lnTo>
                <a:lnTo>
                  <a:pt x="0" y="3149986"/>
                </a:lnTo>
                <a:close/>
              </a:path>
            </a:pathLst>
          </a:custGeom>
          <a:ln w="380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16137" y="2894597"/>
            <a:ext cx="3962400" cy="1200785"/>
          </a:xfrm>
          <a:prstGeom prst="rect">
            <a:avLst/>
          </a:prstGeom>
          <a:solidFill>
            <a:srgbClr val="FFFDC0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130810">
              <a:lnSpc>
                <a:spcPct val="99000"/>
              </a:lnSpc>
            </a:pP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yellow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balloon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icon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oolbar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modi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orma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popup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behavior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07137" y="1141985"/>
            <a:ext cx="2667185" cy="1358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69037" y="1103888"/>
            <a:ext cx="2743200" cy="1435100"/>
          </a:xfrm>
          <a:custGeom>
            <a:avLst/>
            <a:gdLst/>
            <a:ahLst/>
            <a:cxnLst/>
            <a:rect l="l" t="t" r="r" b="b"/>
            <a:pathLst>
              <a:path w="2743200" h="1435100">
                <a:moveTo>
                  <a:pt x="0" y="1435095"/>
                </a:moveTo>
                <a:lnTo>
                  <a:pt x="2743199" y="1435095"/>
                </a:lnTo>
                <a:lnTo>
                  <a:pt x="2743199" y="0"/>
                </a:lnTo>
                <a:lnTo>
                  <a:pt x="0" y="0"/>
                </a:lnTo>
                <a:lnTo>
                  <a:pt x="0" y="1435095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15003" y="1353961"/>
            <a:ext cx="739831" cy="511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78737" y="1395252"/>
            <a:ext cx="609600" cy="381000"/>
          </a:xfrm>
          <a:custGeom>
            <a:avLst/>
            <a:gdLst/>
            <a:ahLst/>
            <a:cxnLst/>
            <a:rect l="l" t="t" r="r" b="b"/>
            <a:pathLst>
              <a:path w="609600" h="381000">
                <a:moveTo>
                  <a:pt x="0" y="190499"/>
                </a:moveTo>
                <a:lnTo>
                  <a:pt x="8858" y="144718"/>
                </a:lnTo>
                <a:lnTo>
                  <a:pt x="34020" y="102951"/>
                </a:lnTo>
                <a:lnTo>
                  <a:pt x="73369" y="66521"/>
                </a:lnTo>
                <a:lnTo>
                  <a:pt x="106437" y="45854"/>
                </a:lnTo>
                <a:lnTo>
                  <a:pt x="144242" y="28539"/>
                </a:lnTo>
                <a:lnTo>
                  <a:pt x="186156" y="14969"/>
                </a:lnTo>
                <a:lnTo>
                  <a:pt x="231551" y="5536"/>
                </a:lnTo>
                <a:lnTo>
                  <a:pt x="279801" y="631"/>
                </a:lnTo>
                <a:lnTo>
                  <a:pt x="304799" y="0"/>
                </a:lnTo>
                <a:lnTo>
                  <a:pt x="329798" y="631"/>
                </a:lnTo>
                <a:lnTo>
                  <a:pt x="378048" y="5536"/>
                </a:lnTo>
                <a:lnTo>
                  <a:pt x="423443" y="14969"/>
                </a:lnTo>
                <a:lnTo>
                  <a:pt x="465357" y="28539"/>
                </a:lnTo>
                <a:lnTo>
                  <a:pt x="503162" y="45854"/>
                </a:lnTo>
                <a:lnTo>
                  <a:pt x="536230" y="66521"/>
                </a:lnTo>
                <a:lnTo>
                  <a:pt x="575579" y="102951"/>
                </a:lnTo>
                <a:lnTo>
                  <a:pt x="600741" y="144718"/>
                </a:lnTo>
                <a:lnTo>
                  <a:pt x="609599" y="190499"/>
                </a:lnTo>
                <a:lnTo>
                  <a:pt x="608589" y="206120"/>
                </a:lnTo>
                <a:lnTo>
                  <a:pt x="594061" y="250703"/>
                </a:lnTo>
                <a:lnTo>
                  <a:pt x="563935" y="290836"/>
                </a:lnTo>
                <a:lnTo>
                  <a:pt x="520327" y="325194"/>
                </a:lnTo>
                <a:lnTo>
                  <a:pt x="484812" y="344237"/>
                </a:lnTo>
                <a:lnTo>
                  <a:pt x="444875" y="359732"/>
                </a:lnTo>
                <a:lnTo>
                  <a:pt x="401142" y="371285"/>
                </a:lnTo>
                <a:lnTo>
                  <a:pt x="354241" y="378506"/>
                </a:lnTo>
                <a:lnTo>
                  <a:pt x="304799" y="380999"/>
                </a:lnTo>
                <a:lnTo>
                  <a:pt x="279801" y="380368"/>
                </a:lnTo>
                <a:lnTo>
                  <a:pt x="231551" y="375462"/>
                </a:lnTo>
                <a:lnTo>
                  <a:pt x="186156" y="366026"/>
                </a:lnTo>
                <a:lnTo>
                  <a:pt x="144242" y="352453"/>
                </a:lnTo>
                <a:lnTo>
                  <a:pt x="106437" y="335135"/>
                </a:lnTo>
                <a:lnTo>
                  <a:pt x="73369" y="314465"/>
                </a:lnTo>
                <a:lnTo>
                  <a:pt x="34020" y="278035"/>
                </a:lnTo>
                <a:lnTo>
                  <a:pt x="8858" y="236271"/>
                </a:lnTo>
                <a:lnTo>
                  <a:pt x="0" y="1904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84978" y="1615824"/>
            <a:ext cx="1699951" cy="12510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07137" y="1859798"/>
            <a:ext cx="1401445" cy="958850"/>
          </a:xfrm>
          <a:custGeom>
            <a:avLst/>
            <a:gdLst/>
            <a:ahLst/>
            <a:cxnLst/>
            <a:rect l="l" t="t" r="r" b="b"/>
            <a:pathLst>
              <a:path w="1401445" h="958850">
                <a:moveTo>
                  <a:pt x="0" y="958595"/>
                </a:moveTo>
                <a:lnTo>
                  <a:pt x="1400982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81653" y="1827794"/>
            <a:ext cx="273685" cy="240029"/>
          </a:xfrm>
          <a:custGeom>
            <a:avLst/>
            <a:gdLst/>
            <a:ahLst/>
            <a:cxnLst/>
            <a:rect l="l" t="t" r="r" b="b"/>
            <a:pathLst>
              <a:path w="273684" h="240030">
                <a:moveTo>
                  <a:pt x="242538" y="64038"/>
                </a:moveTo>
                <a:lnTo>
                  <a:pt x="179679" y="64038"/>
                </a:lnTo>
                <a:lnTo>
                  <a:pt x="115641" y="199125"/>
                </a:lnTo>
                <a:lnTo>
                  <a:pt x="112879" y="211109"/>
                </a:lnTo>
                <a:lnTo>
                  <a:pt x="115249" y="222750"/>
                </a:lnTo>
                <a:lnTo>
                  <a:pt x="122182" y="232478"/>
                </a:lnTo>
                <a:lnTo>
                  <a:pt x="129204" y="237195"/>
                </a:lnTo>
                <a:lnTo>
                  <a:pt x="141183" y="239956"/>
                </a:lnTo>
                <a:lnTo>
                  <a:pt x="152821" y="237585"/>
                </a:lnTo>
                <a:lnTo>
                  <a:pt x="162548" y="230648"/>
                </a:lnTo>
                <a:lnTo>
                  <a:pt x="242538" y="64038"/>
                </a:lnTo>
                <a:close/>
              </a:path>
              <a:path w="273684" h="240030">
                <a:moveTo>
                  <a:pt x="273283" y="0"/>
                </a:moveTo>
                <a:lnTo>
                  <a:pt x="26456" y="17769"/>
                </a:lnTo>
                <a:lnTo>
                  <a:pt x="0" y="48341"/>
                </a:lnTo>
                <a:lnTo>
                  <a:pt x="4201" y="61324"/>
                </a:lnTo>
                <a:lnTo>
                  <a:pt x="13546" y="70641"/>
                </a:lnTo>
                <a:lnTo>
                  <a:pt x="26303" y="74788"/>
                </a:lnTo>
                <a:lnTo>
                  <a:pt x="179679" y="64038"/>
                </a:lnTo>
                <a:lnTo>
                  <a:pt x="242538" y="64038"/>
                </a:lnTo>
                <a:lnTo>
                  <a:pt x="273283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4" name="object 4"/>
          <p:cNvSpPr/>
          <p:nvPr/>
        </p:nvSpPr>
        <p:spPr>
          <a:xfrm>
            <a:off x="458943" y="1131986"/>
            <a:ext cx="9143993" cy="6182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54337" y="3808988"/>
            <a:ext cx="3048000" cy="1569720"/>
          </a:xfrm>
          <a:prstGeom prst="rect">
            <a:avLst/>
          </a:prstGeom>
          <a:solidFill>
            <a:srgbClr val="FFFDC0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166370">
              <a:lnSpc>
                <a:spcPct val="99500"/>
              </a:lnSpc>
            </a:pP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&amp;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drag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posi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misma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ched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bases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be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ween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guidelines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72003" y="3311603"/>
            <a:ext cx="660861" cy="30216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35737" y="3351794"/>
            <a:ext cx="533400" cy="2895600"/>
          </a:xfrm>
          <a:custGeom>
            <a:avLst/>
            <a:gdLst/>
            <a:ahLst/>
            <a:cxnLst/>
            <a:rect l="l" t="t" r="r" b="b"/>
            <a:pathLst>
              <a:path w="533400" h="2895600">
                <a:moveTo>
                  <a:pt x="0" y="1447793"/>
                </a:moveTo>
                <a:lnTo>
                  <a:pt x="884" y="1329050"/>
                </a:lnTo>
                <a:lnTo>
                  <a:pt x="3491" y="1212951"/>
                </a:lnTo>
                <a:lnTo>
                  <a:pt x="7751" y="1099868"/>
                </a:lnTo>
                <a:lnTo>
                  <a:pt x="13597" y="990174"/>
                </a:lnTo>
                <a:lnTo>
                  <a:pt x="20960" y="884242"/>
                </a:lnTo>
                <a:lnTo>
                  <a:pt x="29771" y="782444"/>
                </a:lnTo>
                <a:lnTo>
                  <a:pt x="39961" y="685152"/>
                </a:lnTo>
                <a:lnTo>
                  <a:pt x="51461" y="592740"/>
                </a:lnTo>
                <a:lnTo>
                  <a:pt x="64204" y="505580"/>
                </a:lnTo>
                <a:lnTo>
                  <a:pt x="78120" y="424044"/>
                </a:lnTo>
                <a:lnTo>
                  <a:pt x="93140" y="348505"/>
                </a:lnTo>
                <a:lnTo>
                  <a:pt x="109196" y="279336"/>
                </a:lnTo>
                <a:lnTo>
                  <a:pt x="126220" y="216909"/>
                </a:lnTo>
                <a:lnTo>
                  <a:pt x="144142" y="161597"/>
                </a:lnTo>
                <a:lnTo>
                  <a:pt x="162894" y="113773"/>
                </a:lnTo>
                <a:lnTo>
                  <a:pt x="182407" y="73808"/>
                </a:lnTo>
                <a:lnTo>
                  <a:pt x="223443" y="18948"/>
                </a:lnTo>
                <a:lnTo>
                  <a:pt x="266699" y="0"/>
                </a:lnTo>
                <a:lnTo>
                  <a:pt x="288571" y="4799"/>
                </a:lnTo>
                <a:lnTo>
                  <a:pt x="330786" y="42076"/>
                </a:lnTo>
                <a:lnTo>
                  <a:pt x="370505" y="113773"/>
                </a:lnTo>
                <a:lnTo>
                  <a:pt x="389257" y="161597"/>
                </a:lnTo>
                <a:lnTo>
                  <a:pt x="407179" y="216909"/>
                </a:lnTo>
                <a:lnTo>
                  <a:pt x="424203" y="279336"/>
                </a:lnTo>
                <a:lnTo>
                  <a:pt x="440259" y="348505"/>
                </a:lnTo>
                <a:lnTo>
                  <a:pt x="455279" y="424044"/>
                </a:lnTo>
                <a:lnTo>
                  <a:pt x="469195" y="505580"/>
                </a:lnTo>
                <a:lnTo>
                  <a:pt x="481938" y="592740"/>
                </a:lnTo>
                <a:lnTo>
                  <a:pt x="493438" y="685152"/>
                </a:lnTo>
                <a:lnTo>
                  <a:pt x="503628" y="782444"/>
                </a:lnTo>
                <a:lnTo>
                  <a:pt x="512439" y="884242"/>
                </a:lnTo>
                <a:lnTo>
                  <a:pt x="519802" y="990174"/>
                </a:lnTo>
                <a:lnTo>
                  <a:pt x="525648" y="1099868"/>
                </a:lnTo>
                <a:lnTo>
                  <a:pt x="529908" y="1212951"/>
                </a:lnTo>
                <a:lnTo>
                  <a:pt x="532515" y="1329050"/>
                </a:lnTo>
                <a:lnTo>
                  <a:pt x="533399" y="1447793"/>
                </a:lnTo>
                <a:lnTo>
                  <a:pt x="532515" y="1566534"/>
                </a:lnTo>
                <a:lnTo>
                  <a:pt x="529908" y="1682632"/>
                </a:lnTo>
                <a:lnTo>
                  <a:pt x="525648" y="1795713"/>
                </a:lnTo>
                <a:lnTo>
                  <a:pt x="519802" y="1905406"/>
                </a:lnTo>
                <a:lnTo>
                  <a:pt x="512439" y="2011338"/>
                </a:lnTo>
                <a:lnTo>
                  <a:pt x="503628" y="2113136"/>
                </a:lnTo>
                <a:lnTo>
                  <a:pt x="493438" y="2210428"/>
                </a:lnTo>
                <a:lnTo>
                  <a:pt x="481938" y="2302841"/>
                </a:lnTo>
                <a:lnTo>
                  <a:pt x="469195" y="2390002"/>
                </a:lnTo>
                <a:lnTo>
                  <a:pt x="455279" y="2471539"/>
                </a:lnTo>
                <a:lnTo>
                  <a:pt x="440259" y="2547079"/>
                </a:lnTo>
                <a:lnTo>
                  <a:pt x="424203" y="2616249"/>
                </a:lnTo>
                <a:lnTo>
                  <a:pt x="407179" y="2678677"/>
                </a:lnTo>
                <a:lnTo>
                  <a:pt x="389257" y="2733991"/>
                </a:lnTo>
                <a:lnTo>
                  <a:pt x="370505" y="2781817"/>
                </a:lnTo>
                <a:lnTo>
                  <a:pt x="350992" y="2821783"/>
                </a:lnTo>
                <a:lnTo>
                  <a:pt x="309956" y="2876644"/>
                </a:lnTo>
                <a:lnTo>
                  <a:pt x="266699" y="2895593"/>
                </a:lnTo>
                <a:lnTo>
                  <a:pt x="244828" y="2890794"/>
                </a:lnTo>
                <a:lnTo>
                  <a:pt x="202613" y="2853516"/>
                </a:lnTo>
                <a:lnTo>
                  <a:pt x="162894" y="2781817"/>
                </a:lnTo>
                <a:lnTo>
                  <a:pt x="144142" y="2733991"/>
                </a:lnTo>
                <a:lnTo>
                  <a:pt x="126220" y="2678677"/>
                </a:lnTo>
                <a:lnTo>
                  <a:pt x="109196" y="2616249"/>
                </a:lnTo>
                <a:lnTo>
                  <a:pt x="93140" y="2547079"/>
                </a:lnTo>
                <a:lnTo>
                  <a:pt x="78120" y="2471539"/>
                </a:lnTo>
                <a:lnTo>
                  <a:pt x="64204" y="2390002"/>
                </a:lnTo>
                <a:lnTo>
                  <a:pt x="51461" y="2302841"/>
                </a:lnTo>
                <a:lnTo>
                  <a:pt x="39961" y="2210428"/>
                </a:lnTo>
                <a:lnTo>
                  <a:pt x="29771" y="2113136"/>
                </a:lnTo>
                <a:lnTo>
                  <a:pt x="20960" y="2011338"/>
                </a:lnTo>
                <a:lnTo>
                  <a:pt x="13597" y="1905406"/>
                </a:lnTo>
                <a:lnTo>
                  <a:pt x="7751" y="1795713"/>
                </a:lnTo>
                <a:lnTo>
                  <a:pt x="3491" y="1682632"/>
                </a:lnTo>
                <a:lnTo>
                  <a:pt x="884" y="1566534"/>
                </a:lnTo>
                <a:lnTo>
                  <a:pt x="0" y="1447793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4" name="object 4"/>
          <p:cNvSpPr/>
          <p:nvPr/>
        </p:nvSpPr>
        <p:spPr>
          <a:xfrm>
            <a:off x="458943" y="1131986"/>
            <a:ext cx="9143993" cy="6182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59337" y="1903988"/>
            <a:ext cx="5673577" cy="37337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21237" y="1865888"/>
            <a:ext cx="5749925" cy="3810000"/>
          </a:xfrm>
          <a:custGeom>
            <a:avLst/>
            <a:gdLst/>
            <a:ahLst/>
            <a:cxnLst/>
            <a:rect l="l" t="t" r="r" b="b"/>
            <a:pathLst>
              <a:path w="5749925" h="3810000">
                <a:moveTo>
                  <a:pt x="0" y="3809999"/>
                </a:moveTo>
                <a:lnTo>
                  <a:pt x="5749929" y="3809999"/>
                </a:lnTo>
                <a:lnTo>
                  <a:pt x="5749929" y="0"/>
                </a:lnTo>
                <a:lnTo>
                  <a:pt x="0" y="0"/>
                </a:lnTo>
                <a:lnTo>
                  <a:pt x="0" y="3809999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4737" y="4418588"/>
            <a:ext cx="5105400" cy="831215"/>
          </a:xfrm>
          <a:custGeom>
            <a:avLst/>
            <a:gdLst/>
            <a:ahLst/>
            <a:cxnLst/>
            <a:rect l="l" t="t" r="r" b="b"/>
            <a:pathLst>
              <a:path w="5105400" h="831214">
                <a:moveTo>
                  <a:pt x="0" y="830997"/>
                </a:moveTo>
                <a:lnTo>
                  <a:pt x="5105399" y="830997"/>
                </a:lnTo>
                <a:lnTo>
                  <a:pt x="51053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solidFill>
            <a:srgbClr val="FFFD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4737" y="4418588"/>
            <a:ext cx="5105400" cy="831215"/>
          </a:xfrm>
          <a:custGeom>
            <a:avLst/>
            <a:gdLst/>
            <a:ahLst/>
            <a:cxnLst/>
            <a:rect l="l" t="t" r="r" b="b"/>
            <a:pathLst>
              <a:path w="5105400" h="831214">
                <a:moveTo>
                  <a:pt x="0" y="830997"/>
                </a:moveTo>
                <a:lnTo>
                  <a:pt x="5105399" y="830997"/>
                </a:lnTo>
                <a:lnTo>
                  <a:pt x="51053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44202" y="3053900"/>
            <a:ext cx="1076498" cy="4613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49737" y="3264255"/>
            <a:ext cx="781685" cy="0"/>
          </a:xfrm>
          <a:custGeom>
            <a:avLst/>
            <a:gdLst/>
            <a:ahLst/>
            <a:cxnLst/>
            <a:rect l="l" t="t" r="r" b="b"/>
            <a:pathLst>
              <a:path w="781685">
                <a:moveTo>
                  <a:pt x="0" y="0"/>
                </a:moveTo>
                <a:lnTo>
                  <a:pt x="781476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31338" y="3136211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9" y="0"/>
                </a:moveTo>
                <a:lnTo>
                  <a:pt x="12033" y="4629"/>
                </a:lnTo>
                <a:lnTo>
                  <a:pt x="3767" y="13622"/>
                </a:lnTo>
                <a:lnTo>
                  <a:pt x="568" y="21715"/>
                </a:lnTo>
                <a:lnTo>
                  <a:pt x="416" y="33575"/>
                </a:lnTo>
                <a:lnTo>
                  <a:pt x="5045" y="44431"/>
                </a:lnTo>
                <a:lnTo>
                  <a:pt x="14038" y="52697"/>
                </a:lnTo>
                <a:lnTo>
                  <a:pt x="143182" y="128044"/>
                </a:lnTo>
                <a:lnTo>
                  <a:pt x="7274" y="208835"/>
                </a:lnTo>
                <a:lnTo>
                  <a:pt x="1308" y="219089"/>
                </a:lnTo>
                <a:lnTo>
                  <a:pt x="0" y="230817"/>
                </a:lnTo>
                <a:lnTo>
                  <a:pt x="3767" y="242435"/>
                </a:lnTo>
                <a:lnTo>
                  <a:pt x="9232" y="249191"/>
                </a:lnTo>
                <a:lnTo>
                  <a:pt x="19487" y="255166"/>
                </a:lnTo>
                <a:lnTo>
                  <a:pt x="31219" y="256487"/>
                </a:lnTo>
                <a:lnTo>
                  <a:pt x="42842" y="252738"/>
                </a:lnTo>
                <a:lnTo>
                  <a:pt x="256598" y="128044"/>
                </a:lnTo>
                <a:lnTo>
                  <a:pt x="34749" y="152"/>
                </a:lnTo>
                <a:lnTo>
                  <a:pt x="22889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69792" y="3693981"/>
            <a:ext cx="922711" cy="4613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73937" y="3904670"/>
            <a:ext cx="629285" cy="0"/>
          </a:xfrm>
          <a:custGeom>
            <a:avLst/>
            <a:gdLst/>
            <a:ahLst/>
            <a:cxnLst/>
            <a:rect l="l" t="t" r="r" b="b"/>
            <a:pathLst>
              <a:path w="629284">
                <a:moveTo>
                  <a:pt x="0" y="0"/>
                </a:moveTo>
                <a:lnTo>
                  <a:pt x="629076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03138" y="3776640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97" y="0"/>
                </a:moveTo>
                <a:lnTo>
                  <a:pt x="12036" y="4629"/>
                </a:lnTo>
                <a:lnTo>
                  <a:pt x="3767" y="13639"/>
                </a:lnTo>
                <a:lnTo>
                  <a:pt x="568" y="21732"/>
                </a:lnTo>
                <a:lnTo>
                  <a:pt x="416" y="33592"/>
                </a:lnTo>
                <a:lnTo>
                  <a:pt x="5045" y="44448"/>
                </a:lnTo>
                <a:lnTo>
                  <a:pt x="14038" y="52714"/>
                </a:lnTo>
                <a:lnTo>
                  <a:pt x="143182" y="128030"/>
                </a:lnTo>
                <a:lnTo>
                  <a:pt x="7274" y="208852"/>
                </a:lnTo>
                <a:lnTo>
                  <a:pt x="1308" y="219106"/>
                </a:lnTo>
                <a:lnTo>
                  <a:pt x="0" y="230834"/>
                </a:lnTo>
                <a:lnTo>
                  <a:pt x="3767" y="242452"/>
                </a:lnTo>
                <a:lnTo>
                  <a:pt x="9232" y="249208"/>
                </a:lnTo>
                <a:lnTo>
                  <a:pt x="19487" y="255183"/>
                </a:lnTo>
                <a:lnTo>
                  <a:pt x="31219" y="256503"/>
                </a:lnTo>
                <a:lnTo>
                  <a:pt x="42842" y="252755"/>
                </a:lnTo>
                <a:lnTo>
                  <a:pt x="256598" y="128030"/>
                </a:lnTo>
                <a:lnTo>
                  <a:pt x="34762" y="153"/>
                </a:lnTo>
                <a:lnTo>
                  <a:pt x="22897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44737" y="5409184"/>
            <a:ext cx="3505200" cy="400685"/>
          </a:xfrm>
          <a:custGeom>
            <a:avLst/>
            <a:gdLst/>
            <a:ahLst/>
            <a:cxnLst/>
            <a:rect l="l" t="t" r="r" b="b"/>
            <a:pathLst>
              <a:path w="3505200" h="400685">
                <a:moveTo>
                  <a:pt x="0" y="400110"/>
                </a:moveTo>
                <a:lnTo>
                  <a:pt x="3505199" y="400110"/>
                </a:lnTo>
                <a:lnTo>
                  <a:pt x="3505199" y="0"/>
                </a:lnTo>
                <a:lnTo>
                  <a:pt x="0" y="0"/>
                </a:lnTo>
                <a:lnTo>
                  <a:pt x="0" y="400110"/>
                </a:lnTo>
                <a:close/>
              </a:path>
            </a:pathLst>
          </a:custGeom>
          <a:solidFill>
            <a:srgbClr val="FFFD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44737" y="5409184"/>
            <a:ext cx="3505200" cy="400685"/>
          </a:xfrm>
          <a:custGeom>
            <a:avLst/>
            <a:gdLst/>
            <a:ahLst/>
            <a:cxnLst/>
            <a:rect l="l" t="t" r="r" b="b"/>
            <a:pathLst>
              <a:path w="3505200" h="400685">
                <a:moveTo>
                  <a:pt x="0" y="400110"/>
                </a:moveTo>
                <a:lnTo>
                  <a:pt x="3505199" y="400110"/>
                </a:lnTo>
                <a:lnTo>
                  <a:pt x="3505199" y="0"/>
                </a:lnTo>
                <a:lnTo>
                  <a:pt x="0" y="0"/>
                </a:lnTo>
                <a:lnTo>
                  <a:pt x="0" y="40011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223479" y="4509417"/>
            <a:ext cx="4888230" cy="1260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Righ</a:t>
            </a:r>
            <a:r>
              <a:rPr sz="2400" spc="-10" dirty="0">
                <a:latin typeface="Arial"/>
                <a:cs typeface="Arial"/>
              </a:rPr>
              <a:t>t-click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alignmen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40"/>
              </a:lnSpc>
            </a:pPr>
            <a:r>
              <a:rPr sz="2400" b="1" spc="-20" dirty="0">
                <a:latin typeface="Arial"/>
                <a:cs typeface="Arial"/>
              </a:rPr>
              <a:t>Sort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0" dirty="0">
                <a:latin typeface="Arial"/>
                <a:cs typeface="Arial"/>
              </a:rPr>
              <a:t>li</a:t>
            </a:r>
            <a:r>
              <a:rPr sz="2400" b="1" spc="-20" dirty="0">
                <a:latin typeface="Arial"/>
                <a:cs typeface="Arial"/>
              </a:rPr>
              <a:t>gn</a:t>
            </a:r>
            <a:r>
              <a:rPr sz="2400" b="1" dirty="0">
                <a:latin typeface="Arial"/>
                <a:cs typeface="Arial"/>
              </a:rPr>
              <a:t>me</a:t>
            </a:r>
            <a:r>
              <a:rPr sz="2400" b="1" spc="-20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ts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b</a:t>
            </a:r>
            <a:r>
              <a:rPr sz="2400" b="1" dirty="0">
                <a:latin typeface="Arial"/>
                <a:cs typeface="Arial"/>
              </a:rPr>
              <a:t>y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&gt;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b</a:t>
            </a:r>
            <a:r>
              <a:rPr sz="2400" b="1" dirty="0">
                <a:latin typeface="Arial"/>
                <a:cs typeface="Arial"/>
              </a:rPr>
              <a:t>ase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20"/>
              </a:spcBef>
            </a:pPr>
            <a:r>
              <a:rPr sz="2000" spc="-20" dirty="0">
                <a:latin typeface="Arial"/>
                <a:cs typeface="Arial"/>
              </a:rPr>
              <a:t>On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Ma</a:t>
            </a:r>
            <a:r>
              <a:rPr sz="2000" spc="-10" dirty="0">
                <a:latin typeface="Arial"/>
                <a:cs typeface="Arial"/>
              </a:rPr>
              <a:t>c: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Righ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-click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=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Lucida Sans"/>
                <a:cs typeface="Lucida Sans"/>
              </a:rPr>
              <a:t>⌘</a:t>
            </a:r>
            <a:r>
              <a:rPr sz="2000" dirty="0">
                <a:latin typeface="Arial"/>
                <a:cs typeface="Arial"/>
              </a:rPr>
              <a:t>-click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3" name="object 3"/>
          <p:cNvSpPr/>
          <p:nvPr/>
        </p:nvSpPr>
        <p:spPr>
          <a:xfrm>
            <a:off x="766928" y="1302587"/>
            <a:ext cx="8531199" cy="601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4" name="object 4"/>
          <p:cNvSpPr/>
          <p:nvPr/>
        </p:nvSpPr>
        <p:spPr>
          <a:xfrm>
            <a:off x="766928" y="1302587"/>
            <a:ext cx="8531199" cy="601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35537" y="1446782"/>
            <a:ext cx="2692587" cy="29847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97437" y="1408663"/>
            <a:ext cx="2768600" cy="3061335"/>
          </a:xfrm>
          <a:custGeom>
            <a:avLst/>
            <a:gdLst/>
            <a:ahLst/>
            <a:cxnLst/>
            <a:rect l="l" t="t" r="r" b="b"/>
            <a:pathLst>
              <a:path w="2768600" h="3061335">
                <a:moveTo>
                  <a:pt x="0" y="3061106"/>
                </a:moveTo>
                <a:lnTo>
                  <a:pt x="2768608" y="3061106"/>
                </a:lnTo>
                <a:lnTo>
                  <a:pt x="2768608" y="0"/>
                </a:lnTo>
                <a:lnTo>
                  <a:pt x="0" y="0"/>
                </a:lnTo>
                <a:lnTo>
                  <a:pt x="0" y="3061106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68537" y="4875788"/>
            <a:ext cx="6324600" cy="831215"/>
          </a:xfrm>
          <a:prstGeom prst="rect">
            <a:avLst/>
          </a:prstGeom>
          <a:solidFill>
            <a:srgbClr val="FFFDC0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137795">
              <a:lnSpc>
                <a:spcPts val="2800"/>
              </a:lnSpc>
            </a:pPr>
            <a:r>
              <a:rPr sz="2400" dirty="0">
                <a:latin typeface="Arial"/>
                <a:cs typeface="Arial"/>
              </a:rPr>
              <a:t>Mouse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over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&amp;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blue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bar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coverage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ra</a:t>
            </a:r>
            <a:r>
              <a:rPr sz="2400" spc="-15" dirty="0">
                <a:latin typeface="Arial"/>
                <a:cs typeface="Arial"/>
              </a:rPr>
              <a:t>ck.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No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allele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coun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requencie</a:t>
            </a:r>
            <a:r>
              <a:rPr sz="2400" spc="-10" dirty="0">
                <a:latin typeface="Arial"/>
                <a:cs typeface="Arial"/>
              </a:rPr>
              <a:t>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54683" y="1786225"/>
            <a:ext cx="660861" cy="6608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18782" y="182779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0" y="266699"/>
                </a:moveTo>
                <a:lnTo>
                  <a:pt x="3490" y="223436"/>
                </a:lnTo>
                <a:lnTo>
                  <a:pt x="13595" y="182396"/>
                </a:lnTo>
                <a:lnTo>
                  <a:pt x="29765" y="144129"/>
                </a:lnTo>
                <a:lnTo>
                  <a:pt x="51453" y="109183"/>
                </a:lnTo>
                <a:lnTo>
                  <a:pt x="78108" y="78108"/>
                </a:lnTo>
                <a:lnTo>
                  <a:pt x="109183" y="51453"/>
                </a:lnTo>
                <a:lnTo>
                  <a:pt x="144129" y="29765"/>
                </a:lnTo>
                <a:lnTo>
                  <a:pt x="182396" y="13595"/>
                </a:lnTo>
                <a:lnTo>
                  <a:pt x="223436" y="3490"/>
                </a:lnTo>
                <a:lnTo>
                  <a:pt x="266699" y="0"/>
                </a:lnTo>
                <a:lnTo>
                  <a:pt x="288575" y="883"/>
                </a:lnTo>
                <a:lnTo>
                  <a:pt x="330796" y="7750"/>
                </a:lnTo>
                <a:lnTo>
                  <a:pt x="370518" y="20956"/>
                </a:lnTo>
                <a:lnTo>
                  <a:pt x="407193" y="39954"/>
                </a:lnTo>
                <a:lnTo>
                  <a:pt x="440271" y="64194"/>
                </a:lnTo>
                <a:lnTo>
                  <a:pt x="469205" y="93128"/>
                </a:lnTo>
                <a:lnTo>
                  <a:pt x="493445" y="126206"/>
                </a:lnTo>
                <a:lnTo>
                  <a:pt x="512443" y="162881"/>
                </a:lnTo>
                <a:lnTo>
                  <a:pt x="525649" y="202603"/>
                </a:lnTo>
                <a:lnTo>
                  <a:pt x="532515" y="244824"/>
                </a:lnTo>
                <a:lnTo>
                  <a:pt x="533399" y="266699"/>
                </a:lnTo>
                <a:lnTo>
                  <a:pt x="532515" y="288571"/>
                </a:lnTo>
                <a:lnTo>
                  <a:pt x="525649" y="330786"/>
                </a:lnTo>
                <a:lnTo>
                  <a:pt x="512443" y="370505"/>
                </a:lnTo>
                <a:lnTo>
                  <a:pt x="493445" y="407179"/>
                </a:lnTo>
                <a:lnTo>
                  <a:pt x="469205" y="440259"/>
                </a:lnTo>
                <a:lnTo>
                  <a:pt x="440271" y="469195"/>
                </a:lnTo>
                <a:lnTo>
                  <a:pt x="407193" y="493438"/>
                </a:lnTo>
                <a:lnTo>
                  <a:pt x="370518" y="512439"/>
                </a:lnTo>
                <a:lnTo>
                  <a:pt x="330796" y="525648"/>
                </a:lnTo>
                <a:lnTo>
                  <a:pt x="288575" y="532515"/>
                </a:lnTo>
                <a:lnTo>
                  <a:pt x="266699" y="533399"/>
                </a:lnTo>
                <a:lnTo>
                  <a:pt x="244824" y="532515"/>
                </a:lnTo>
                <a:lnTo>
                  <a:pt x="202603" y="525648"/>
                </a:lnTo>
                <a:lnTo>
                  <a:pt x="162881" y="512439"/>
                </a:lnTo>
                <a:lnTo>
                  <a:pt x="126206" y="493438"/>
                </a:lnTo>
                <a:lnTo>
                  <a:pt x="93128" y="469195"/>
                </a:lnTo>
                <a:lnTo>
                  <a:pt x="64194" y="440259"/>
                </a:lnTo>
                <a:lnTo>
                  <a:pt x="39954" y="407179"/>
                </a:lnTo>
                <a:lnTo>
                  <a:pt x="20956" y="370505"/>
                </a:lnTo>
                <a:lnTo>
                  <a:pt x="7750" y="330786"/>
                </a:lnTo>
                <a:lnTo>
                  <a:pt x="883" y="288571"/>
                </a:lnTo>
                <a:lnTo>
                  <a:pt x="0" y="2666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87250" y="2151979"/>
            <a:ext cx="1633450" cy="26101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6337" y="2410236"/>
            <a:ext cx="1343660" cy="2313305"/>
          </a:xfrm>
          <a:custGeom>
            <a:avLst/>
            <a:gdLst/>
            <a:ahLst/>
            <a:cxnLst/>
            <a:rect l="l" t="t" r="r" b="b"/>
            <a:pathLst>
              <a:path w="1343660" h="2313304">
                <a:moveTo>
                  <a:pt x="0" y="2313157"/>
                </a:moveTo>
                <a:lnTo>
                  <a:pt x="1343131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58928" y="2361194"/>
            <a:ext cx="229870" cy="276225"/>
          </a:xfrm>
          <a:custGeom>
            <a:avLst/>
            <a:gdLst/>
            <a:ahLst/>
            <a:cxnLst/>
            <a:rect l="l" t="t" r="r" b="b"/>
            <a:pathLst>
              <a:path w="229870" h="276225">
                <a:moveTo>
                  <a:pt x="229152" y="98084"/>
                </a:moveTo>
                <a:lnTo>
                  <a:pt x="172071" y="98084"/>
                </a:lnTo>
                <a:lnTo>
                  <a:pt x="172346" y="247558"/>
                </a:lnTo>
                <a:lnTo>
                  <a:pt x="175865" y="261226"/>
                </a:lnTo>
                <a:lnTo>
                  <a:pt x="185102" y="271299"/>
                </a:lnTo>
                <a:lnTo>
                  <a:pt x="198250" y="275962"/>
                </a:lnTo>
                <a:lnTo>
                  <a:pt x="200997" y="276087"/>
                </a:lnTo>
                <a:lnTo>
                  <a:pt x="214664" y="272589"/>
                </a:lnTo>
                <a:lnTo>
                  <a:pt x="224730" y="263360"/>
                </a:lnTo>
                <a:lnTo>
                  <a:pt x="229376" y="250214"/>
                </a:lnTo>
                <a:lnTo>
                  <a:pt x="229152" y="98084"/>
                </a:lnTo>
                <a:close/>
              </a:path>
              <a:path w="229870" h="276225">
                <a:moveTo>
                  <a:pt x="229008" y="0"/>
                </a:moveTo>
                <a:lnTo>
                  <a:pt x="13850" y="122224"/>
                </a:lnTo>
                <a:lnTo>
                  <a:pt x="4757" y="130392"/>
                </a:lnTo>
                <a:lnTo>
                  <a:pt x="0" y="141197"/>
                </a:lnTo>
                <a:lnTo>
                  <a:pt x="17" y="153061"/>
                </a:lnTo>
                <a:lnTo>
                  <a:pt x="3121" y="161178"/>
                </a:lnTo>
                <a:lnTo>
                  <a:pt x="11292" y="170287"/>
                </a:lnTo>
                <a:lnTo>
                  <a:pt x="22102" y="175045"/>
                </a:lnTo>
                <a:lnTo>
                  <a:pt x="33971" y="175027"/>
                </a:lnTo>
                <a:lnTo>
                  <a:pt x="172071" y="98084"/>
                </a:lnTo>
                <a:lnTo>
                  <a:pt x="229152" y="98084"/>
                </a:lnTo>
                <a:lnTo>
                  <a:pt x="229008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8943" y="1131986"/>
            <a:ext cx="9143993" cy="6182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87537" y="1903972"/>
            <a:ext cx="4648200" cy="831215"/>
          </a:xfrm>
          <a:prstGeom prst="rect">
            <a:avLst/>
          </a:prstGeom>
          <a:solidFill>
            <a:srgbClr val="FFFDC0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ts val="2840"/>
              </a:lnSpc>
            </a:pPr>
            <a:r>
              <a:rPr sz="2400" spc="-15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ype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“snp2”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Searc</a:t>
            </a:r>
            <a:r>
              <a:rPr sz="2400" b="1" spc="-15" dirty="0">
                <a:latin typeface="Arial"/>
                <a:cs typeface="Arial"/>
              </a:rPr>
              <a:t>h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B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x</a:t>
            </a:r>
            <a:endParaRPr sz="2400">
              <a:latin typeface="Arial"/>
              <a:cs typeface="Arial"/>
            </a:endParaRPr>
          </a:p>
          <a:p>
            <a:pPr marL="8636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Go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35629" y="1482797"/>
            <a:ext cx="665018" cy="4322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02137" y="1522994"/>
            <a:ext cx="533400" cy="304800"/>
          </a:xfrm>
          <a:custGeom>
            <a:avLst/>
            <a:gdLst/>
            <a:ahLst/>
            <a:cxnLst/>
            <a:rect l="l" t="t" r="r" b="b"/>
            <a:pathLst>
              <a:path w="533400" h="304800">
                <a:moveTo>
                  <a:pt x="0" y="152399"/>
                </a:moveTo>
                <a:lnTo>
                  <a:pt x="13597" y="104223"/>
                </a:lnTo>
                <a:lnTo>
                  <a:pt x="39961" y="72114"/>
                </a:lnTo>
                <a:lnTo>
                  <a:pt x="78120" y="44630"/>
                </a:lnTo>
                <a:lnTo>
                  <a:pt x="126220" y="22828"/>
                </a:lnTo>
                <a:lnTo>
                  <a:pt x="162894" y="11973"/>
                </a:lnTo>
                <a:lnTo>
                  <a:pt x="202613" y="4428"/>
                </a:lnTo>
                <a:lnTo>
                  <a:pt x="244828" y="505"/>
                </a:lnTo>
                <a:lnTo>
                  <a:pt x="266699" y="0"/>
                </a:lnTo>
                <a:lnTo>
                  <a:pt x="288575" y="505"/>
                </a:lnTo>
                <a:lnTo>
                  <a:pt x="330796" y="4428"/>
                </a:lnTo>
                <a:lnTo>
                  <a:pt x="370518" y="11973"/>
                </a:lnTo>
                <a:lnTo>
                  <a:pt x="407193" y="22828"/>
                </a:lnTo>
                <a:lnTo>
                  <a:pt x="455291" y="44630"/>
                </a:lnTo>
                <a:lnTo>
                  <a:pt x="493445" y="72114"/>
                </a:lnTo>
                <a:lnTo>
                  <a:pt x="519804" y="104223"/>
                </a:lnTo>
                <a:lnTo>
                  <a:pt x="533399" y="152399"/>
                </a:lnTo>
                <a:lnTo>
                  <a:pt x="532515" y="164897"/>
                </a:lnTo>
                <a:lnTo>
                  <a:pt x="512443" y="211715"/>
                </a:lnTo>
                <a:lnTo>
                  <a:pt x="481946" y="242399"/>
                </a:lnTo>
                <a:lnTo>
                  <a:pt x="440271" y="268110"/>
                </a:lnTo>
                <a:lnTo>
                  <a:pt x="389270" y="287786"/>
                </a:lnTo>
                <a:lnTo>
                  <a:pt x="351003" y="297029"/>
                </a:lnTo>
                <a:lnTo>
                  <a:pt x="309963" y="302804"/>
                </a:lnTo>
                <a:lnTo>
                  <a:pt x="266699" y="304799"/>
                </a:lnTo>
                <a:lnTo>
                  <a:pt x="244828" y="304294"/>
                </a:lnTo>
                <a:lnTo>
                  <a:pt x="202613" y="300370"/>
                </a:lnTo>
                <a:lnTo>
                  <a:pt x="162894" y="292821"/>
                </a:lnTo>
                <a:lnTo>
                  <a:pt x="126220" y="281963"/>
                </a:lnTo>
                <a:lnTo>
                  <a:pt x="78120" y="260158"/>
                </a:lnTo>
                <a:lnTo>
                  <a:pt x="39961" y="232672"/>
                </a:lnTo>
                <a:lnTo>
                  <a:pt x="13597" y="200565"/>
                </a:lnTo>
                <a:lnTo>
                  <a:pt x="0" y="1523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14803" y="1482797"/>
            <a:ext cx="511231" cy="4322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78537" y="1523018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0" y="152375"/>
                </a:moveTo>
                <a:lnTo>
                  <a:pt x="5991" y="114300"/>
                </a:lnTo>
                <a:lnTo>
                  <a:pt x="22969" y="79756"/>
                </a:lnTo>
                <a:lnTo>
                  <a:pt x="49441" y="49938"/>
                </a:lnTo>
                <a:lnTo>
                  <a:pt x="83912" y="26038"/>
                </a:lnTo>
                <a:lnTo>
                  <a:pt x="124890" y="9252"/>
                </a:lnTo>
                <a:lnTo>
                  <a:pt x="170880" y="773"/>
                </a:lnTo>
                <a:lnTo>
                  <a:pt x="187066" y="0"/>
                </a:lnTo>
                <a:lnTo>
                  <a:pt x="203654" y="531"/>
                </a:lnTo>
                <a:lnTo>
                  <a:pt x="250681" y="8211"/>
                </a:lnTo>
                <a:lnTo>
                  <a:pt x="292537" y="24118"/>
                </a:lnTo>
                <a:lnTo>
                  <a:pt x="327854" y="47097"/>
                </a:lnTo>
                <a:lnTo>
                  <a:pt x="355263" y="75991"/>
                </a:lnTo>
                <a:lnTo>
                  <a:pt x="373394" y="109646"/>
                </a:lnTo>
                <a:lnTo>
                  <a:pt x="380879" y="146906"/>
                </a:lnTo>
                <a:lnTo>
                  <a:pt x="380232" y="160527"/>
                </a:lnTo>
                <a:lnTo>
                  <a:pt x="370726" y="198985"/>
                </a:lnTo>
                <a:lnTo>
                  <a:pt x="350988" y="233035"/>
                </a:lnTo>
                <a:lnTo>
                  <a:pt x="322451" y="261652"/>
                </a:lnTo>
                <a:lnTo>
                  <a:pt x="286548" y="283810"/>
                </a:lnTo>
                <a:lnTo>
                  <a:pt x="244711" y="298484"/>
                </a:lnTo>
                <a:lnTo>
                  <a:pt x="198375" y="304647"/>
                </a:lnTo>
                <a:lnTo>
                  <a:pt x="181378" y="304145"/>
                </a:lnTo>
                <a:lnTo>
                  <a:pt x="133417" y="296711"/>
                </a:lnTo>
                <a:lnTo>
                  <a:pt x="90948" y="281247"/>
                </a:lnTo>
                <a:lnTo>
                  <a:pt x="55187" y="258866"/>
                </a:lnTo>
                <a:lnTo>
                  <a:pt x="27351" y="230678"/>
                </a:lnTo>
                <a:lnTo>
                  <a:pt x="4668" y="185982"/>
                </a:lnTo>
                <a:lnTo>
                  <a:pt x="0" y="152375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87537" y="5504258"/>
            <a:ext cx="4800600" cy="1200785"/>
          </a:xfrm>
          <a:prstGeom prst="rect">
            <a:avLst/>
          </a:prstGeom>
          <a:solidFill>
            <a:srgbClr val="FFFDC0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ts val="2840"/>
              </a:lnSpc>
            </a:pPr>
            <a:r>
              <a:rPr sz="2400" spc="-5" dirty="0">
                <a:latin typeface="Arial"/>
                <a:cs typeface="Arial"/>
              </a:rPr>
              <a:t>Note:</a:t>
            </a:r>
            <a:endParaRPr sz="2400">
              <a:latin typeface="Arial"/>
              <a:cs typeface="Arial"/>
            </a:endParaRPr>
          </a:p>
          <a:p>
            <a:pPr marL="86360" marR="189865">
              <a:lnSpc>
                <a:spcPts val="2900"/>
              </a:lnSpc>
              <a:spcBef>
                <a:spcPts val="40"/>
              </a:spcBef>
            </a:pPr>
            <a:r>
              <a:rPr sz="2400" dirty="0">
                <a:latin typeface="Arial"/>
                <a:cs typeface="Arial"/>
              </a:rPr>
              <a:t>Large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%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low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quali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base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call</a:t>
            </a:r>
            <a:r>
              <a:rPr sz="2400" spc="-10" dirty="0">
                <a:latin typeface="Arial"/>
                <a:cs typeface="Arial"/>
              </a:rPr>
              <a:t>s,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sca</a:t>
            </a:r>
            <a:r>
              <a:rPr sz="2400" spc="-10" dirty="0">
                <a:latin typeface="Arial"/>
                <a:cs typeface="Arial"/>
              </a:rPr>
              <a:t>tt</a:t>
            </a:r>
            <a:r>
              <a:rPr sz="2400" dirty="0">
                <a:latin typeface="Arial"/>
                <a:cs typeface="Arial"/>
              </a:rPr>
              <a:t>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“C”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misma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ches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8943" y="1131986"/>
            <a:ext cx="9143993" cy="6182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754337" y="3808988"/>
            <a:ext cx="2819400" cy="1569720"/>
          </a:xfrm>
          <a:prstGeom prst="rect">
            <a:avLst/>
          </a:prstGeom>
          <a:solidFill>
            <a:srgbClr val="FFFDC0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128270">
              <a:lnSpc>
                <a:spcPct val="99500"/>
              </a:lnSpc>
            </a:pPr>
            <a:r>
              <a:rPr sz="2400" dirty="0">
                <a:latin typeface="Arial"/>
                <a:cs typeface="Arial"/>
              </a:rPr>
              <a:t>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&amp;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drag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posi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locus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5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blue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</a:t>
            </a:r>
            <a:r>
              <a:rPr sz="2400" spc="-45" dirty="0">
                <a:latin typeface="Arial"/>
                <a:cs typeface="Arial"/>
              </a:rPr>
              <a:t>’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be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ween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guidelines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72003" y="3311603"/>
            <a:ext cx="660861" cy="30216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35737" y="3351794"/>
            <a:ext cx="533400" cy="2895600"/>
          </a:xfrm>
          <a:custGeom>
            <a:avLst/>
            <a:gdLst/>
            <a:ahLst/>
            <a:cxnLst/>
            <a:rect l="l" t="t" r="r" b="b"/>
            <a:pathLst>
              <a:path w="533400" h="2895600">
                <a:moveTo>
                  <a:pt x="0" y="1447793"/>
                </a:moveTo>
                <a:lnTo>
                  <a:pt x="884" y="1329050"/>
                </a:lnTo>
                <a:lnTo>
                  <a:pt x="3491" y="1212951"/>
                </a:lnTo>
                <a:lnTo>
                  <a:pt x="7751" y="1099868"/>
                </a:lnTo>
                <a:lnTo>
                  <a:pt x="13597" y="990174"/>
                </a:lnTo>
                <a:lnTo>
                  <a:pt x="20960" y="884242"/>
                </a:lnTo>
                <a:lnTo>
                  <a:pt x="29771" y="782444"/>
                </a:lnTo>
                <a:lnTo>
                  <a:pt x="39961" y="685152"/>
                </a:lnTo>
                <a:lnTo>
                  <a:pt x="51461" y="592740"/>
                </a:lnTo>
                <a:lnTo>
                  <a:pt x="64204" y="505580"/>
                </a:lnTo>
                <a:lnTo>
                  <a:pt x="78120" y="424044"/>
                </a:lnTo>
                <a:lnTo>
                  <a:pt x="93140" y="348505"/>
                </a:lnTo>
                <a:lnTo>
                  <a:pt x="109196" y="279336"/>
                </a:lnTo>
                <a:lnTo>
                  <a:pt x="126220" y="216909"/>
                </a:lnTo>
                <a:lnTo>
                  <a:pt x="144142" y="161597"/>
                </a:lnTo>
                <a:lnTo>
                  <a:pt x="162894" y="113773"/>
                </a:lnTo>
                <a:lnTo>
                  <a:pt x="182407" y="73808"/>
                </a:lnTo>
                <a:lnTo>
                  <a:pt x="223443" y="18948"/>
                </a:lnTo>
                <a:lnTo>
                  <a:pt x="266699" y="0"/>
                </a:lnTo>
                <a:lnTo>
                  <a:pt x="288571" y="4799"/>
                </a:lnTo>
                <a:lnTo>
                  <a:pt x="330786" y="42076"/>
                </a:lnTo>
                <a:lnTo>
                  <a:pt x="370505" y="113773"/>
                </a:lnTo>
                <a:lnTo>
                  <a:pt x="389257" y="161597"/>
                </a:lnTo>
                <a:lnTo>
                  <a:pt x="407179" y="216909"/>
                </a:lnTo>
                <a:lnTo>
                  <a:pt x="424203" y="279336"/>
                </a:lnTo>
                <a:lnTo>
                  <a:pt x="440259" y="348505"/>
                </a:lnTo>
                <a:lnTo>
                  <a:pt x="455279" y="424044"/>
                </a:lnTo>
                <a:lnTo>
                  <a:pt x="469195" y="505580"/>
                </a:lnTo>
                <a:lnTo>
                  <a:pt x="481938" y="592740"/>
                </a:lnTo>
                <a:lnTo>
                  <a:pt x="493438" y="685152"/>
                </a:lnTo>
                <a:lnTo>
                  <a:pt x="503628" y="782444"/>
                </a:lnTo>
                <a:lnTo>
                  <a:pt x="512439" y="884242"/>
                </a:lnTo>
                <a:lnTo>
                  <a:pt x="519802" y="990174"/>
                </a:lnTo>
                <a:lnTo>
                  <a:pt x="525648" y="1099868"/>
                </a:lnTo>
                <a:lnTo>
                  <a:pt x="529908" y="1212951"/>
                </a:lnTo>
                <a:lnTo>
                  <a:pt x="532515" y="1329050"/>
                </a:lnTo>
                <a:lnTo>
                  <a:pt x="533399" y="1447793"/>
                </a:lnTo>
                <a:lnTo>
                  <a:pt x="532515" y="1566534"/>
                </a:lnTo>
                <a:lnTo>
                  <a:pt x="529908" y="1682632"/>
                </a:lnTo>
                <a:lnTo>
                  <a:pt x="525648" y="1795713"/>
                </a:lnTo>
                <a:lnTo>
                  <a:pt x="519802" y="1905406"/>
                </a:lnTo>
                <a:lnTo>
                  <a:pt x="512439" y="2011338"/>
                </a:lnTo>
                <a:lnTo>
                  <a:pt x="503628" y="2113136"/>
                </a:lnTo>
                <a:lnTo>
                  <a:pt x="493438" y="2210428"/>
                </a:lnTo>
                <a:lnTo>
                  <a:pt x="481938" y="2302841"/>
                </a:lnTo>
                <a:lnTo>
                  <a:pt x="469195" y="2390002"/>
                </a:lnTo>
                <a:lnTo>
                  <a:pt x="455279" y="2471539"/>
                </a:lnTo>
                <a:lnTo>
                  <a:pt x="440259" y="2547079"/>
                </a:lnTo>
                <a:lnTo>
                  <a:pt x="424203" y="2616249"/>
                </a:lnTo>
                <a:lnTo>
                  <a:pt x="407179" y="2678677"/>
                </a:lnTo>
                <a:lnTo>
                  <a:pt x="389257" y="2733991"/>
                </a:lnTo>
                <a:lnTo>
                  <a:pt x="370505" y="2781817"/>
                </a:lnTo>
                <a:lnTo>
                  <a:pt x="350992" y="2821783"/>
                </a:lnTo>
                <a:lnTo>
                  <a:pt x="309956" y="2876644"/>
                </a:lnTo>
                <a:lnTo>
                  <a:pt x="266699" y="2895593"/>
                </a:lnTo>
                <a:lnTo>
                  <a:pt x="244828" y="2890794"/>
                </a:lnTo>
                <a:lnTo>
                  <a:pt x="202613" y="2853516"/>
                </a:lnTo>
                <a:lnTo>
                  <a:pt x="162894" y="2781817"/>
                </a:lnTo>
                <a:lnTo>
                  <a:pt x="144142" y="2733991"/>
                </a:lnTo>
                <a:lnTo>
                  <a:pt x="126220" y="2678677"/>
                </a:lnTo>
                <a:lnTo>
                  <a:pt x="109196" y="2616249"/>
                </a:lnTo>
                <a:lnTo>
                  <a:pt x="93140" y="2547079"/>
                </a:lnTo>
                <a:lnTo>
                  <a:pt x="78120" y="2471539"/>
                </a:lnTo>
                <a:lnTo>
                  <a:pt x="64204" y="2390002"/>
                </a:lnTo>
                <a:lnTo>
                  <a:pt x="51461" y="2302841"/>
                </a:lnTo>
                <a:lnTo>
                  <a:pt x="39961" y="2210428"/>
                </a:lnTo>
                <a:lnTo>
                  <a:pt x="29771" y="2113136"/>
                </a:lnTo>
                <a:lnTo>
                  <a:pt x="20960" y="2011338"/>
                </a:lnTo>
                <a:lnTo>
                  <a:pt x="13597" y="1905406"/>
                </a:lnTo>
                <a:lnTo>
                  <a:pt x="7751" y="1795713"/>
                </a:lnTo>
                <a:lnTo>
                  <a:pt x="3491" y="1682632"/>
                </a:lnTo>
                <a:lnTo>
                  <a:pt x="884" y="1566534"/>
                </a:lnTo>
                <a:lnTo>
                  <a:pt x="0" y="1447793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2479" y="682284"/>
            <a:ext cx="256603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30" dirty="0">
                <a:latin typeface="Arial"/>
                <a:cs typeface="Arial"/>
              </a:rPr>
              <a:t>L</a:t>
            </a:r>
            <a:r>
              <a:rPr sz="3600" b="1" dirty="0">
                <a:latin typeface="Arial"/>
                <a:cs typeface="Arial"/>
              </a:rPr>
              <a:t>a</a:t>
            </a:r>
            <a:r>
              <a:rPr sz="3600" b="1" spc="-30" dirty="0">
                <a:latin typeface="Arial"/>
                <a:cs typeface="Arial"/>
              </a:rPr>
              <a:t>un</a:t>
            </a:r>
            <a:r>
              <a:rPr sz="3600" b="1" dirty="0">
                <a:latin typeface="Arial"/>
                <a:cs typeface="Arial"/>
              </a:rPr>
              <a:t>c</a:t>
            </a:r>
            <a:r>
              <a:rPr sz="3600" b="1" spc="-25" dirty="0">
                <a:latin typeface="Arial"/>
                <a:cs typeface="Arial"/>
              </a:rPr>
              <a:t>h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spc="-25" dirty="0">
                <a:latin typeface="Arial"/>
                <a:cs typeface="Arial"/>
              </a:rPr>
              <a:t>IGV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7279" y="1404487"/>
            <a:ext cx="637730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15" dirty="0">
                <a:latin typeface="Arial"/>
                <a:cs typeface="Arial"/>
                <a:hlinkClick r:id="rId3"/>
              </a:rPr>
              <a:t>htt</a:t>
            </a:r>
            <a:r>
              <a:rPr sz="3200" b="1" spc="-25" dirty="0">
                <a:latin typeface="Arial"/>
                <a:cs typeface="Arial"/>
                <a:hlinkClick r:id="rId3"/>
              </a:rPr>
              <a:t>p</a:t>
            </a:r>
            <a:r>
              <a:rPr sz="3200" b="1" spc="-20" dirty="0">
                <a:latin typeface="Arial"/>
                <a:cs typeface="Arial"/>
                <a:hlinkClick r:id="rId3"/>
              </a:rPr>
              <a:t>://ww</a:t>
            </a:r>
            <a:r>
              <a:rPr sz="3200" b="1" spc="-145" dirty="0">
                <a:latin typeface="Arial"/>
                <a:cs typeface="Arial"/>
                <a:hlinkClick r:id="rId3"/>
              </a:rPr>
              <a:t>w</a:t>
            </a:r>
            <a:r>
              <a:rPr sz="3200" b="1" spc="-15" dirty="0">
                <a:latin typeface="Arial"/>
                <a:cs typeface="Arial"/>
                <a:hlinkClick r:id="rId3"/>
              </a:rPr>
              <a:t>.</a:t>
            </a:r>
            <a:r>
              <a:rPr sz="3200" b="1" spc="-20" dirty="0">
                <a:latin typeface="Arial"/>
                <a:cs typeface="Arial"/>
                <a:hlinkClick r:id="rId3"/>
              </a:rPr>
              <a:t>b</a:t>
            </a:r>
            <a:r>
              <a:rPr sz="3200" b="1" dirty="0">
                <a:latin typeface="Arial"/>
                <a:cs typeface="Arial"/>
                <a:hlinkClick r:id="rId3"/>
              </a:rPr>
              <a:t>r</a:t>
            </a:r>
            <a:r>
              <a:rPr sz="3200" b="1" spc="-20" dirty="0">
                <a:latin typeface="Arial"/>
                <a:cs typeface="Arial"/>
                <a:hlinkClick r:id="rId3"/>
              </a:rPr>
              <a:t>o</a:t>
            </a:r>
            <a:r>
              <a:rPr sz="3200" b="1" dirty="0">
                <a:latin typeface="Arial"/>
                <a:cs typeface="Arial"/>
                <a:hlinkClick r:id="rId3"/>
              </a:rPr>
              <a:t>a</a:t>
            </a:r>
            <a:r>
              <a:rPr sz="3200" b="1" spc="-20" dirty="0">
                <a:latin typeface="Arial"/>
                <a:cs typeface="Arial"/>
                <a:hlinkClick r:id="rId3"/>
              </a:rPr>
              <a:t>d</a:t>
            </a:r>
            <a:r>
              <a:rPr sz="3200" b="1" spc="-15" dirty="0">
                <a:latin typeface="Arial"/>
                <a:cs typeface="Arial"/>
                <a:hlinkClick r:id="rId3"/>
              </a:rPr>
              <a:t>i</a:t>
            </a:r>
            <a:r>
              <a:rPr sz="3200" b="1" spc="-20" dirty="0">
                <a:latin typeface="Arial"/>
                <a:cs typeface="Arial"/>
                <a:hlinkClick r:id="rId3"/>
              </a:rPr>
              <a:t>n</a:t>
            </a:r>
            <a:r>
              <a:rPr sz="3200" b="1" dirty="0">
                <a:latin typeface="Arial"/>
                <a:cs typeface="Arial"/>
                <a:hlinkClick r:id="rId3"/>
              </a:rPr>
              <a:t>s</a:t>
            </a:r>
            <a:r>
              <a:rPr sz="3200" b="1" spc="-10" dirty="0">
                <a:latin typeface="Arial"/>
                <a:cs typeface="Arial"/>
                <a:hlinkClick r:id="rId3"/>
              </a:rPr>
              <a:t>tit</a:t>
            </a:r>
            <a:r>
              <a:rPr sz="3200" b="1" spc="-25" dirty="0">
                <a:latin typeface="Arial"/>
                <a:cs typeface="Arial"/>
                <a:hlinkClick r:id="rId3"/>
              </a:rPr>
              <a:t>u</a:t>
            </a:r>
            <a:r>
              <a:rPr sz="3200" b="1" dirty="0">
                <a:latin typeface="Arial"/>
                <a:cs typeface="Arial"/>
                <a:hlinkClick r:id="rId3"/>
              </a:rPr>
              <a:t>te</a:t>
            </a:r>
            <a:r>
              <a:rPr sz="3200" b="1" spc="-15" dirty="0">
                <a:latin typeface="Arial"/>
                <a:cs typeface="Arial"/>
                <a:hlinkClick r:id="rId3"/>
              </a:rPr>
              <a:t>.</a:t>
            </a:r>
            <a:r>
              <a:rPr sz="3200" b="1" spc="-20" dirty="0">
                <a:latin typeface="Arial"/>
                <a:cs typeface="Arial"/>
                <a:hlinkClick r:id="rId3"/>
              </a:rPr>
              <a:t>o</a:t>
            </a:r>
            <a:r>
              <a:rPr sz="3200" b="1" dirty="0">
                <a:latin typeface="Arial"/>
                <a:cs typeface="Arial"/>
                <a:hlinkClick r:id="rId3"/>
              </a:rPr>
              <a:t>r</a:t>
            </a:r>
            <a:r>
              <a:rPr sz="3200" b="1" spc="-15" dirty="0">
                <a:latin typeface="Arial"/>
                <a:cs typeface="Arial"/>
                <a:hlinkClick r:id="rId3"/>
              </a:rPr>
              <a:t>g/</a:t>
            </a:r>
            <a:r>
              <a:rPr sz="3200" b="1" spc="-25" dirty="0">
                <a:latin typeface="Arial"/>
                <a:cs typeface="Arial"/>
                <a:hlinkClick r:id="rId3"/>
              </a:rPr>
              <a:t>igv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97143" y="1827788"/>
            <a:ext cx="6082734" cy="54863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9516" y="2808686"/>
            <a:ext cx="856210" cy="5652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6137" y="2818394"/>
            <a:ext cx="559435" cy="280035"/>
          </a:xfrm>
          <a:custGeom>
            <a:avLst/>
            <a:gdLst/>
            <a:ahLst/>
            <a:cxnLst/>
            <a:rect l="l" t="t" r="r" b="b"/>
            <a:pathLst>
              <a:path w="559435" h="280035">
                <a:moveTo>
                  <a:pt x="0" y="0"/>
                </a:moveTo>
                <a:lnTo>
                  <a:pt x="558881" y="27944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48430" y="2903432"/>
            <a:ext cx="277495" cy="236220"/>
          </a:xfrm>
          <a:custGeom>
            <a:avLst/>
            <a:gdLst/>
            <a:ahLst/>
            <a:cxnLst/>
            <a:rect l="l" t="t" r="r" b="b"/>
            <a:pathLst>
              <a:path w="277494" h="236219">
                <a:moveTo>
                  <a:pt x="113730" y="0"/>
                </a:moveTo>
                <a:lnTo>
                  <a:pt x="102333" y="4359"/>
                </a:lnTo>
                <a:lnTo>
                  <a:pt x="95833" y="10187"/>
                </a:lnTo>
                <a:lnTo>
                  <a:pt x="90404" y="20722"/>
                </a:lnTo>
                <a:lnTo>
                  <a:pt x="89697" y="32491"/>
                </a:lnTo>
                <a:lnTo>
                  <a:pt x="94046" y="43892"/>
                </a:lnTo>
                <a:lnTo>
                  <a:pt x="175866" y="169012"/>
                </a:lnTo>
                <a:lnTo>
                  <a:pt x="22596" y="179205"/>
                </a:lnTo>
                <a:lnTo>
                  <a:pt x="10452" y="185029"/>
                </a:lnTo>
                <a:lnTo>
                  <a:pt x="2404" y="195547"/>
                </a:lnTo>
                <a:lnTo>
                  <a:pt x="0" y="209002"/>
                </a:lnTo>
                <a:lnTo>
                  <a:pt x="557" y="213090"/>
                </a:lnTo>
                <a:lnTo>
                  <a:pt x="6372" y="225236"/>
                </a:lnTo>
                <a:lnTo>
                  <a:pt x="16888" y="233278"/>
                </a:lnTo>
                <a:lnTo>
                  <a:pt x="30348" y="235672"/>
                </a:lnTo>
                <a:lnTo>
                  <a:pt x="277307" y="219761"/>
                </a:lnTo>
                <a:lnTo>
                  <a:pt x="136033" y="6112"/>
                </a:lnTo>
                <a:lnTo>
                  <a:pt x="125495" y="697"/>
                </a:lnTo>
                <a:lnTo>
                  <a:pt x="113730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35442" y="3033114"/>
            <a:ext cx="1047402" cy="2784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01937" y="3073298"/>
            <a:ext cx="914400" cy="152400"/>
          </a:xfrm>
          <a:custGeom>
            <a:avLst/>
            <a:gdLst/>
            <a:ahLst/>
            <a:cxnLst/>
            <a:rect l="l" t="t" r="r" b="b"/>
            <a:pathLst>
              <a:path w="914400" h="152400">
                <a:moveTo>
                  <a:pt x="0" y="76199"/>
                </a:moveTo>
                <a:lnTo>
                  <a:pt x="35930" y="46535"/>
                </a:lnTo>
                <a:lnTo>
                  <a:pt x="88215" y="31193"/>
                </a:lnTo>
                <a:lnTo>
                  <a:pt x="133913" y="22315"/>
                </a:lnTo>
                <a:lnTo>
                  <a:pt x="187187" y="14699"/>
                </a:lnTo>
                <a:lnTo>
                  <a:pt x="247093" y="8503"/>
                </a:lnTo>
                <a:lnTo>
                  <a:pt x="312692" y="3883"/>
                </a:lnTo>
                <a:lnTo>
                  <a:pt x="383041" y="997"/>
                </a:lnTo>
                <a:lnTo>
                  <a:pt x="457199" y="0"/>
                </a:lnTo>
                <a:lnTo>
                  <a:pt x="494698" y="252"/>
                </a:lnTo>
                <a:lnTo>
                  <a:pt x="567071" y="2214"/>
                </a:lnTo>
                <a:lnTo>
                  <a:pt x="635164" y="5986"/>
                </a:lnTo>
                <a:lnTo>
                  <a:pt x="698035" y="11414"/>
                </a:lnTo>
                <a:lnTo>
                  <a:pt x="754742" y="18339"/>
                </a:lnTo>
                <a:lnTo>
                  <a:pt x="804345" y="26606"/>
                </a:lnTo>
                <a:lnTo>
                  <a:pt x="845901" y="36057"/>
                </a:lnTo>
                <a:lnTo>
                  <a:pt x="891091" y="52111"/>
                </a:lnTo>
                <a:lnTo>
                  <a:pt x="914399" y="76199"/>
                </a:lnTo>
                <a:lnTo>
                  <a:pt x="912884" y="82450"/>
                </a:lnTo>
                <a:lnTo>
                  <a:pt x="878471" y="105864"/>
                </a:lnTo>
                <a:lnTo>
                  <a:pt x="826188" y="121206"/>
                </a:lnTo>
                <a:lnTo>
                  <a:pt x="780490" y="130084"/>
                </a:lnTo>
                <a:lnTo>
                  <a:pt x="727218" y="137700"/>
                </a:lnTo>
                <a:lnTo>
                  <a:pt x="667311" y="143896"/>
                </a:lnTo>
                <a:lnTo>
                  <a:pt x="601712" y="148516"/>
                </a:lnTo>
                <a:lnTo>
                  <a:pt x="531361" y="151402"/>
                </a:lnTo>
                <a:lnTo>
                  <a:pt x="457199" y="152399"/>
                </a:lnTo>
                <a:lnTo>
                  <a:pt x="419703" y="152147"/>
                </a:lnTo>
                <a:lnTo>
                  <a:pt x="347332" y="150185"/>
                </a:lnTo>
                <a:lnTo>
                  <a:pt x="279240" y="146413"/>
                </a:lnTo>
                <a:lnTo>
                  <a:pt x="216370" y="140985"/>
                </a:lnTo>
                <a:lnTo>
                  <a:pt x="159662" y="134060"/>
                </a:lnTo>
                <a:lnTo>
                  <a:pt x="110058" y="125793"/>
                </a:lnTo>
                <a:lnTo>
                  <a:pt x="68501" y="116342"/>
                </a:lnTo>
                <a:lnTo>
                  <a:pt x="23309" y="100288"/>
                </a:lnTo>
                <a:lnTo>
                  <a:pt x="0" y="76199"/>
                </a:lnTo>
                <a:close/>
              </a:path>
            </a:pathLst>
          </a:custGeom>
          <a:ln w="3809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8943" y="1131986"/>
            <a:ext cx="9143993" cy="6182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5" name="object 5"/>
          <p:cNvSpPr/>
          <p:nvPr/>
        </p:nvSpPr>
        <p:spPr>
          <a:xfrm>
            <a:off x="6402537" y="1446800"/>
            <a:ext cx="2974171" cy="35689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64437" y="1408691"/>
            <a:ext cx="3050540" cy="3645535"/>
          </a:xfrm>
          <a:custGeom>
            <a:avLst/>
            <a:gdLst/>
            <a:ahLst/>
            <a:cxnLst/>
            <a:rect l="l" t="t" r="r" b="b"/>
            <a:pathLst>
              <a:path w="3050540" h="3645535">
                <a:moveTo>
                  <a:pt x="0" y="3645285"/>
                </a:moveTo>
                <a:lnTo>
                  <a:pt x="3050377" y="3645285"/>
                </a:lnTo>
                <a:lnTo>
                  <a:pt x="3050377" y="0"/>
                </a:lnTo>
                <a:lnTo>
                  <a:pt x="0" y="0"/>
                </a:lnTo>
                <a:lnTo>
                  <a:pt x="0" y="3645285"/>
                </a:lnTo>
                <a:close/>
              </a:path>
            </a:pathLst>
          </a:custGeom>
          <a:ln w="76199">
            <a:solidFill>
              <a:srgbClr val="499D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49537" y="5332988"/>
            <a:ext cx="5105400" cy="831215"/>
          </a:xfrm>
          <a:prstGeom prst="rect">
            <a:avLst/>
          </a:prstGeom>
          <a:solidFill>
            <a:srgbClr val="FFFDC0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Righ</a:t>
            </a:r>
            <a:r>
              <a:rPr sz="2400" spc="-10" dirty="0">
                <a:latin typeface="Arial"/>
                <a:cs typeface="Arial"/>
              </a:rPr>
              <a:t>t-click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alignmen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endParaRPr sz="2400">
              <a:latin typeface="Arial"/>
              <a:cs typeface="Arial"/>
            </a:endParaRPr>
          </a:p>
          <a:p>
            <a:pPr marL="86360">
              <a:lnSpc>
                <a:spcPts val="2840"/>
              </a:lnSpc>
            </a:pPr>
            <a:r>
              <a:rPr sz="2400" b="1" spc="-20" dirty="0">
                <a:latin typeface="Arial"/>
                <a:cs typeface="Arial"/>
              </a:rPr>
              <a:t>Shad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b</a:t>
            </a:r>
            <a:r>
              <a:rPr sz="2400" b="1" dirty="0">
                <a:latin typeface="Arial"/>
                <a:cs typeface="Arial"/>
              </a:rPr>
              <a:t>ase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b</a:t>
            </a:r>
            <a:r>
              <a:rPr sz="2400" b="1" dirty="0">
                <a:latin typeface="Arial"/>
                <a:cs typeface="Arial"/>
              </a:rPr>
              <a:t>y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qu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0" dirty="0">
                <a:latin typeface="Arial"/>
                <a:cs typeface="Arial"/>
              </a:rPr>
              <a:t>li</a:t>
            </a:r>
            <a:r>
              <a:rPr sz="2400" b="1" dirty="0">
                <a:latin typeface="Arial"/>
                <a:cs typeface="Arial"/>
              </a:rPr>
              <a:t>ty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37763" y="3195236"/>
            <a:ext cx="1072341" cy="4613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40537" y="3405316"/>
            <a:ext cx="781685" cy="0"/>
          </a:xfrm>
          <a:custGeom>
            <a:avLst/>
            <a:gdLst/>
            <a:ahLst/>
            <a:cxnLst/>
            <a:rect l="l" t="t" r="r" b="b"/>
            <a:pathLst>
              <a:path w="781685">
                <a:moveTo>
                  <a:pt x="0" y="0"/>
                </a:moveTo>
                <a:lnTo>
                  <a:pt x="781476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22138" y="3277272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9" y="0"/>
                </a:moveTo>
                <a:lnTo>
                  <a:pt x="12033" y="4629"/>
                </a:lnTo>
                <a:lnTo>
                  <a:pt x="3767" y="13622"/>
                </a:lnTo>
                <a:lnTo>
                  <a:pt x="568" y="21715"/>
                </a:lnTo>
                <a:lnTo>
                  <a:pt x="416" y="33575"/>
                </a:lnTo>
                <a:lnTo>
                  <a:pt x="5045" y="44431"/>
                </a:lnTo>
                <a:lnTo>
                  <a:pt x="14038" y="52697"/>
                </a:lnTo>
                <a:lnTo>
                  <a:pt x="143182" y="128044"/>
                </a:lnTo>
                <a:lnTo>
                  <a:pt x="7274" y="208835"/>
                </a:lnTo>
                <a:lnTo>
                  <a:pt x="1308" y="219089"/>
                </a:lnTo>
                <a:lnTo>
                  <a:pt x="0" y="230817"/>
                </a:lnTo>
                <a:lnTo>
                  <a:pt x="3767" y="242435"/>
                </a:lnTo>
                <a:lnTo>
                  <a:pt x="9251" y="249211"/>
                </a:lnTo>
                <a:lnTo>
                  <a:pt x="19503" y="255182"/>
                </a:lnTo>
                <a:lnTo>
                  <a:pt x="31227" y="256499"/>
                </a:lnTo>
                <a:lnTo>
                  <a:pt x="42842" y="252738"/>
                </a:lnTo>
                <a:lnTo>
                  <a:pt x="256598" y="128044"/>
                </a:lnTo>
                <a:lnTo>
                  <a:pt x="34749" y="152"/>
                </a:lnTo>
                <a:lnTo>
                  <a:pt x="22889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943" y="1131985"/>
            <a:ext cx="9143993" cy="61822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8943" y="1131986"/>
            <a:ext cx="9143993" cy="6182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5" name="object 5"/>
          <p:cNvSpPr/>
          <p:nvPr/>
        </p:nvSpPr>
        <p:spPr>
          <a:xfrm>
            <a:off x="4332945" y="1446788"/>
            <a:ext cx="5041392" cy="36578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94845" y="1408685"/>
            <a:ext cx="5118100" cy="3734435"/>
          </a:xfrm>
          <a:custGeom>
            <a:avLst/>
            <a:gdLst/>
            <a:ahLst/>
            <a:cxnLst/>
            <a:rect l="l" t="t" r="r" b="b"/>
            <a:pathLst>
              <a:path w="5118100" h="3734435">
                <a:moveTo>
                  <a:pt x="0" y="3734196"/>
                </a:moveTo>
                <a:lnTo>
                  <a:pt x="5117713" y="3734196"/>
                </a:lnTo>
                <a:lnTo>
                  <a:pt x="5117713" y="0"/>
                </a:lnTo>
                <a:lnTo>
                  <a:pt x="0" y="0"/>
                </a:lnTo>
                <a:lnTo>
                  <a:pt x="0" y="3734196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30537" y="4647188"/>
            <a:ext cx="5105400" cy="831215"/>
          </a:xfrm>
          <a:custGeom>
            <a:avLst/>
            <a:gdLst/>
            <a:ahLst/>
            <a:cxnLst/>
            <a:rect l="l" t="t" r="r" b="b"/>
            <a:pathLst>
              <a:path w="5105400" h="831214">
                <a:moveTo>
                  <a:pt x="0" y="830997"/>
                </a:moveTo>
                <a:lnTo>
                  <a:pt x="5105399" y="830997"/>
                </a:lnTo>
                <a:lnTo>
                  <a:pt x="51053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solidFill>
            <a:srgbClr val="FFFD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30537" y="4647188"/>
            <a:ext cx="5105400" cy="831215"/>
          </a:xfrm>
          <a:custGeom>
            <a:avLst/>
            <a:gdLst/>
            <a:ahLst/>
            <a:cxnLst/>
            <a:rect l="l" t="t" r="r" b="b"/>
            <a:pathLst>
              <a:path w="5105400" h="831214">
                <a:moveTo>
                  <a:pt x="0" y="830997"/>
                </a:moveTo>
                <a:lnTo>
                  <a:pt x="5105399" y="830997"/>
                </a:lnTo>
                <a:lnTo>
                  <a:pt x="51053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09281" y="4738017"/>
            <a:ext cx="4888230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Righ</a:t>
            </a:r>
            <a:r>
              <a:rPr sz="2400" spc="-10" dirty="0">
                <a:latin typeface="Arial"/>
                <a:cs typeface="Arial"/>
              </a:rPr>
              <a:t>t-click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alignmen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40"/>
              </a:lnSpc>
            </a:pPr>
            <a:r>
              <a:rPr sz="2400" b="1" spc="-20" dirty="0">
                <a:latin typeface="Arial"/>
                <a:cs typeface="Arial"/>
              </a:rPr>
              <a:t>Sort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0" dirty="0">
                <a:latin typeface="Arial"/>
                <a:cs typeface="Arial"/>
              </a:rPr>
              <a:t>li</a:t>
            </a:r>
            <a:r>
              <a:rPr sz="2400" b="1" spc="-20" dirty="0">
                <a:latin typeface="Arial"/>
                <a:cs typeface="Arial"/>
              </a:rPr>
              <a:t>gn</a:t>
            </a:r>
            <a:r>
              <a:rPr sz="2400" b="1" dirty="0">
                <a:latin typeface="Arial"/>
                <a:cs typeface="Arial"/>
              </a:rPr>
              <a:t>me</a:t>
            </a:r>
            <a:r>
              <a:rPr sz="2400" b="1" spc="-20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ts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b</a:t>
            </a:r>
            <a:r>
              <a:rPr sz="2400" b="1" dirty="0">
                <a:latin typeface="Arial"/>
                <a:cs typeface="Arial"/>
              </a:rPr>
              <a:t>y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&gt;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rea</a:t>
            </a:r>
            <a:r>
              <a:rPr sz="2400" b="1" spc="-15" dirty="0">
                <a:latin typeface="Arial"/>
                <a:cs typeface="Arial"/>
              </a:rPr>
              <a:t>d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stra</a:t>
            </a:r>
            <a:r>
              <a:rPr sz="2400" b="1" spc="-20" dirty="0">
                <a:latin typeface="Arial"/>
                <a:cs typeface="Arial"/>
              </a:rPr>
              <a:t>n</a:t>
            </a:r>
            <a:r>
              <a:rPr sz="2400" b="1" spc="-15" dirty="0">
                <a:latin typeface="Arial"/>
                <a:cs typeface="Arial"/>
              </a:rPr>
              <a:t>d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80363" y="2683995"/>
            <a:ext cx="1072341" cy="4613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83137" y="2894594"/>
            <a:ext cx="781685" cy="0"/>
          </a:xfrm>
          <a:custGeom>
            <a:avLst/>
            <a:gdLst/>
            <a:ahLst/>
            <a:cxnLst/>
            <a:rect l="l" t="t" r="r" b="b"/>
            <a:pathLst>
              <a:path w="781685">
                <a:moveTo>
                  <a:pt x="0" y="0"/>
                </a:moveTo>
                <a:lnTo>
                  <a:pt x="781476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64738" y="2766549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9" y="0"/>
                </a:moveTo>
                <a:lnTo>
                  <a:pt x="12033" y="4629"/>
                </a:lnTo>
                <a:lnTo>
                  <a:pt x="3767" y="13622"/>
                </a:lnTo>
                <a:lnTo>
                  <a:pt x="568" y="21715"/>
                </a:lnTo>
                <a:lnTo>
                  <a:pt x="416" y="33575"/>
                </a:lnTo>
                <a:lnTo>
                  <a:pt x="5045" y="44431"/>
                </a:lnTo>
                <a:lnTo>
                  <a:pt x="14038" y="52697"/>
                </a:lnTo>
                <a:lnTo>
                  <a:pt x="143182" y="128044"/>
                </a:lnTo>
                <a:lnTo>
                  <a:pt x="7274" y="208835"/>
                </a:lnTo>
                <a:lnTo>
                  <a:pt x="1308" y="219089"/>
                </a:lnTo>
                <a:lnTo>
                  <a:pt x="0" y="230817"/>
                </a:lnTo>
                <a:lnTo>
                  <a:pt x="3767" y="242435"/>
                </a:lnTo>
                <a:lnTo>
                  <a:pt x="9251" y="249223"/>
                </a:lnTo>
                <a:lnTo>
                  <a:pt x="19503" y="255194"/>
                </a:lnTo>
                <a:lnTo>
                  <a:pt x="31227" y="256504"/>
                </a:lnTo>
                <a:lnTo>
                  <a:pt x="42842" y="252738"/>
                </a:lnTo>
                <a:lnTo>
                  <a:pt x="256598" y="128044"/>
                </a:lnTo>
                <a:lnTo>
                  <a:pt x="34749" y="152"/>
                </a:lnTo>
                <a:lnTo>
                  <a:pt x="22889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02059" y="2871020"/>
            <a:ext cx="918557" cy="4613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05289" y="3081010"/>
            <a:ext cx="629285" cy="0"/>
          </a:xfrm>
          <a:custGeom>
            <a:avLst/>
            <a:gdLst/>
            <a:ahLst/>
            <a:cxnLst/>
            <a:rect l="l" t="t" r="r" b="b"/>
            <a:pathLst>
              <a:path w="629284">
                <a:moveTo>
                  <a:pt x="0" y="0"/>
                </a:moveTo>
                <a:lnTo>
                  <a:pt x="629076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34466" y="2952967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75" y="0"/>
                </a:moveTo>
                <a:lnTo>
                  <a:pt x="12022" y="4630"/>
                </a:lnTo>
                <a:lnTo>
                  <a:pt x="3761" y="13620"/>
                </a:lnTo>
                <a:lnTo>
                  <a:pt x="562" y="21736"/>
                </a:lnTo>
                <a:lnTo>
                  <a:pt x="425" y="33594"/>
                </a:lnTo>
                <a:lnTo>
                  <a:pt x="5067" y="44437"/>
                </a:lnTo>
                <a:lnTo>
                  <a:pt x="14063" y="52695"/>
                </a:lnTo>
                <a:lnTo>
                  <a:pt x="143207" y="128042"/>
                </a:lnTo>
                <a:lnTo>
                  <a:pt x="7287" y="208843"/>
                </a:lnTo>
                <a:lnTo>
                  <a:pt x="1316" y="219094"/>
                </a:lnTo>
                <a:lnTo>
                  <a:pt x="0" y="230819"/>
                </a:lnTo>
                <a:lnTo>
                  <a:pt x="3761" y="242433"/>
                </a:lnTo>
                <a:lnTo>
                  <a:pt x="9260" y="249233"/>
                </a:lnTo>
                <a:lnTo>
                  <a:pt x="19512" y="255196"/>
                </a:lnTo>
                <a:lnTo>
                  <a:pt x="31240" y="256501"/>
                </a:lnTo>
                <a:lnTo>
                  <a:pt x="42866" y="252735"/>
                </a:lnTo>
                <a:lnTo>
                  <a:pt x="256623" y="128042"/>
                </a:lnTo>
                <a:lnTo>
                  <a:pt x="34741" y="145"/>
                </a:lnTo>
                <a:lnTo>
                  <a:pt x="22875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8943" y="1131986"/>
            <a:ext cx="9143993" cy="6182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  <p:sp>
        <p:nvSpPr>
          <p:cNvPr id="5" name="object 5"/>
          <p:cNvSpPr/>
          <p:nvPr/>
        </p:nvSpPr>
        <p:spPr>
          <a:xfrm>
            <a:off x="4261286" y="1446791"/>
            <a:ext cx="5198912" cy="34659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23186" y="1408685"/>
            <a:ext cx="5275580" cy="3542665"/>
          </a:xfrm>
          <a:custGeom>
            <a:avLst/>
            <a:gdLst/>
            <a:ahLst/>
            <a:cxnLst/>
            <a:rect l="l" t="t" r="r" b="b"/>
            <a:pathLst>
              <a:path w="5275580" h="3542665">
                <a:moveTo>
                  <a:pt x="0" y="3542111"/>
                </a:moveTo>
                <a:lnTo>
                  <a:pt x="5275264" y="3542111"/>
                </a:lnTo>
                <a:lnTo>
                  <a:pt x="5275264" y="0"/>
                </a:lnTo>
                <a:lnTo>
                  <a:pt x="0" y="0"/>
                </a:lnTo>
                <a:lnTo>
                  <a:pt x="0" y="3542111"/>
                </a:lnTo>
                <a:close/>
              </a:path>
            </a:pathLst>
          </a:custGeom>
          <a:ln w="76199">
            <a:solidFill>
              <a:srgbClr val="6B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30537" y="4647188"/>
            <a:ext cx="5257800" cy="831215"/>
          </a:xfrm>
          <a:custGeom>
            <a:avLst/>
            <a:gdLst/>
            <a:ahLst/>
            <a:cxnLst/>
            <a:rect l="l" t="t" r="r" b="b"/>
            <a:pathLst>
              <a:path w="5257800" h="831214">
                <a:moveTo>
                  <a:pt x="0" y="830997"/>
                </a:moveTo>
                <a:lnTo>
                  <a:pt x="5257799" y="830997"/>
                </a:lnTo>
                <a:lnTo>
                  <a:pt x="52577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solidFill>
            <a:srgbClr val="FFFD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30537" y="4647188"/>
            <a:ext cx="5257800" cy="831215"/>
          </a:xfrm>
          <a:custGeom>
            <a:avLst/>
            <a:gdLst/>
            <a:ahLst/>
            <a:cxnLst/>
            <a:rect l="l" t="t" r="r" b="b"/>
            <a:pathLst>
              <a:path w="5257800" h="831214">
                <a:moveTo>
                  <a:pt x="0" y="830997"/>
                </a:moveTo>
                <a:lnTo>
                  <a:pt x="5257799" y="830997"/>
                </a:lnTo>
                <a:lnTo>
                  <a:pt x="52577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09281" y="4738017"/>
            <a:ext cx="4963160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40"/>
              </a:lnSpc>
            </a:pPr>
            <a:r>
              <a:rPr sz="2400" dirty="0">
                <a:latin typeface="Arial"/>
                <a:cs typeface="Arial"/>
              </a:rPr>
              <a:t>Righ</a:t>
            </a:r>
            <a:r>
              <a:rPr sz="2400" spc="-10" dirty="0">
                <a:latin typeface="Arial"/>
                <a:cs typeface="Arial"/>
              </a:rPr>
              <a:t>t-click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alignmen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sele</a:t>
            </a:r>
            <a:r>
              <a:rPr sz="2400" spc="-10" dirty="0">
                <a:latin typeface="Arial"/>
                <a:cs typeface="Arial"/>
              </a:rPr>
              <a:t>ct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40"/>
              </a:lnSpc>
            </a:pP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spc="-10" dirty="0">
                <a:latin typeface="Arial"/>
                <a:cs typeface="Arial"/>
              </a:rPr>
              <a:t>l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r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0" dirty="0">
                <a:latin typeface="Arial"/>
                <a:cs typeface="Arial"/>
              </a:rPr>
              <a:t>li</a:t>
            </a:r>
            <a:r>
              <a:rPr sz="2400" b="1" spc="-20" dirty="0">
                <a:latin typeface="Arial"/>
                <a:cs typeface="Arial"/>
              </a:rPr>
              <a:t>gn</a:t>
            </a:r>
            <a:r>
              <a:rPr sz="2400" b="1" dirty="0">
                <a:latin typeface="Arial"/>
                <a:cs typeface="Arial"/>
              </a:rPr>
              <a:t>me</a:t>
            </a:r>
            <a:r>
              <a:rPr sz="2400" b="1" spc="-20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ts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b</a:t>
            </a:r>
            <a:r>
              <a:rPr sz="2400" b="1" dirty="0">
                <a:latin typeface="Arial"/>
                <a:cs typeface="Arial"/>
              </a:rPr>
              <a:t>y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&gt;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rea</a:t>
            </a:r>
            <a:r>
              <a:rPr sz="2400" b="1" spc="-15" dirty="0">
                <a:latin typeface="Arial"/>
                <a:cs typeface="Arial"/>
              </a:rPr>
              <a:t>d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stra</a:t>
            </a:r>
            <a:r>
              <a:rPr sz="2400" b="1" spc="-20" dirty="0">
                <a:latin typeface="Arial"/>
                <a:cs typeface="Arial"/>
              </a:rPr>
              <a:t>n</a:t>
            </a:r>
            <a:r>
              <a:rPr sz="2400" b="1" spc="-15" dirty="0">
                <a:latin typeface="Arial"/>
                <a:cs typeface="Arial"/>
              </a:rPr>
              <a:t>d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01390" y="2837767"/>
            <a:ext cx="1076498" cy="4613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06937" y="3046994"/>
            <a:ext cx="781685" cy="0"/>
          </a:xfrm>
          <a:custGeom>
            <a:avLst/>
            <a:gdLst/>
            <a:ahLst/>
            <a:cxnLst/>
            <a:rect l="l" t="t" r="r" b="b"/>
            <a:pathLst>
              <a:path w="781685">
                <a:moveTo>
                  <a:pt x="0" y="0"/>
                </a:moveTo>
                <a:lnTo>
                  <a:pt x="781476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88538" y="2918949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9" y="0"/>
                </a:moveTo>
                <a:lnTo>
                  <a:pt x="12033" y="4629"/>
                </a:lnTo>
                <a:lnTo>
                  <a:pt x="3767" y="13622"/>
                </a:lnTo>
                <a:lnTo>
                  <a:pt x="568" y="21715"/>
                </a:lnTo>
                <a:lnTo>
                  <a:pt x="416" y="33575"/>
                </a:lnTo>
                <a:lnTo>
                  <a:pt x="5045" y="44431"/>
                </a:lnTo>
                <a:lnTo>
                  <a:pt x="14038" y="52697"/>
                </a:lnTo>
                <a:lnTo>
                  <a:pt x="143182" y="128044"/>
                </a:lnTo>
                <a:lnTo>
                  <a:pt x="7274" y="208835"/>
                </a:lnTo>
                <a:lnTo>
                  <a:pt x="1308" y="219089"/>
                </a:lnTo>
                <a:lnTo>
                  <a:pt x="0" y="230817"/>
                </a:lnTo>
                <a:lnTo>
                  <a:pt x="3767" y="242435"/>
                </a:lnTo>
                <a:lnTo>
                  <a:pt x="9251" y="249223"/>
                </a:lnTo>
                <a:lnTo>
                  <a:pt x="19503" y="255194"/>
                </a:lnTo>
                <a:lnTo>
                  <a:pt x="31227" y="256504"/>
                </a:lnTo>
                <a:lnTo>
                  <a:pt x="42842" y="252738"/>
                </a:lnTo>
                <a:lnTo>
                  <a:pt x="256598" y="128044"/>
                </a:lnTo>
                <a:lnTo>
                  <a:pt x="34749" y="152"/>
                </a:lnTo>
                <a:lnTo>
                  <a:pt x="22889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23563" y="3598395"/>
            <a:ext cx="918557" cy="4613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26337" y="3808994"/>
            <a:ext cx="629285" cy="0"/>
          </a:xfrm>
          <a:custGeom>
            <a:avLst/>
            <a:gdLst/>
            <a:ahLst/>
            <a:cxnLst/>
            <a:rect l="l" t="t" r="r" b="b"/>
            <a:pathLst>
              <a:path w="629284">
                <a:moveTo>
                  <a:pt x="0" y="0"/>
                </a:moveTo>
                <a:lnTo>
                  <a:pt x="629076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55538" y="3680949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9" y="0"/>
                </a:moveTo>
                <a:lnTo>
                  <a:pt x="12033" y="4629"/>
                </a:lnTo>
                <a:lnTo>
                  <a:pt x="3767" y="13622"/>
                </a:lnTo>
                <a:lnTo>
                  <a:pt x="568" y="21715"/>
                </a:lnTo>
                <a:lnTo>
                  <a:pt x="416" y="33575"/>
                </a:lnTo>
                <a:lnTo>
                  <a:pt x="5045" y="44431"/>
                </a:lnTo>
                <a:lnTo>
                  <a:pt x="14038" y="52697"/>
                </a:lnTo>
                <a:lnTo>
                  <a:pt x="143182" y="128044"/>
                </a:lnTo>
                <a:lnTo>
                  <a:pt x="7274" y="208835"/>
                </a:lnTo>
                <a:lnTo>
                  <a:pt x="1308" y="219089"/>
                </a:lnTo>
                <a:lnTo>
                  <a:pt x="0" y="230817"/>
                </a:lnTo>
                <a:lnTo>
                  <a:pt x="3767" y="242435"/>
                </a:lnTo>
                <a:lnTo>
                  <a:pt x="9251" y="249223"/>
                </a:lnTo>
                <a:lnTo>
                  <a:pt x="19503" y="255194"/>
                </a:lnTo>
                <a:lnTo>
                  <a:pt x="31227" y="256504"/>
                </a:lnTo>
                <a:lnTo>
                  <a:pt x="42842" y="252738"/>
                </a:lnTo>
                <a:lnTo>
                  <a:pt x="256598" y="128044"/>
                </a:lnTo>
                <a:lnTo>
                  <a:pt x="34749" y="152"/>
                </a:lnTo>
                <a:lnTo>
                  <a:pt x="22889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6928" y="1294388"/>
            <a:ext cx="8541196" cy="6019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V</a:t>
            </a:r>
            <a:r>
              <a:rPr spc="-15" dirty="0"/>
              <a:t>i</a:t>
            </a:r>
            <a:r>
              <a:rPr dirty="0"/>
              <a:t>e</a:t>
            </a:r>
            <a:r>
              <a:rPr spc="-20" dirty="0"/>
              <a:t>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SNPs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543" y="6683947"/>
            <a:ext cx="1295393" cy="3254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2737" y="6323588"/>
            <a:ext cx="1428749" cy="8858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87335" y="3054440"/>
            <a:ext cx="629285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30" dirty="0">
                <a:latin typeface="Arial"/>
                <a:cs typeface="Arial"/>
              </a:rPr>
              <a:t>V</a:t>
            </a:r>
            <a:r>
              <a:rPr sz="4000" b="1" spc="-20" dirty="0">
                <a:latin typeface="Arial"/>
                <a:cs typeface="Arial"/>
              </a:rPr>
              <a:t>i</a:t>
            </a:r>
            <a:r>
              <a:rPr sz="4000" b="1" dirty="0">
                <a:latin typeface="Arial"/>
                <a:cs typeface="Arial"/>
              </a:rPr>
              <a:t>e</a:t>
            </a:r>
            <a:r>
              <a:rPr sz="4000" b="1" spc="-30" dirty="0">
                <a:latin typeface="Arial"/>
                <a:cs typeface="Arial"/>
              </a:rPr>
              <a:t>win</a:t>
            </a:r>
            <a:r>
              <a:rPr sz="4000" b="1" spc="-25" dirty="0">
                <a:latin typeface="Arial"/>
                <a:cs typeface="Arial"/>
              </a:rPr>
              <a:t>g</a:t>
            </a:r>
            <a:r>
              <a:rPr sz="4000" b="1" spc="110" dirty="0">
                <a:latin typeface="Times New Roman"/>
                <a:cs typeface="Times New Roman"/>
              </a:rPr>
              <a:t> </a:t>
            </a:r>
            <a:r>
              <a:rPr sz="4000" b="1" dirty="0">
                <a:latin typeface="Arial"/>
                <a:cs typeface="Arial"/>
              </a:rPr>
              <a:t>Str</a:t>
            </a:r>
            <a:r>
              <a:rPr sz="4000" b="1" spc="-30" dirty="0">
                <a:latin typeface="Arial"/>
                <a:cs typeface="Arial"/>
              </a:rPr>
              <a:t>u</a:t>
            </a:r>
            <a:r>
              <a:rPr sz="4000" b="1" dirty="0">
                <a:latin typeface="Arial"/>
                <a:cs typeface="Arial"/>
              </a:rPr>
              <a:t>c</a:t>
            </a:r>
            <a:r>
              <a:rPr sz="4000" b="1" spc="-15" dirty="0">
                <a:latin typeface="Arial"/>
                <a:cs typeface="Arial"/>
              </a:rPr>
              <a:t>t</a:t>
            </a:r>
            <a:r>
              <a:rPr sz="4000" b="1" spc="-30" dirty="0">
                <a:latin typeface="Arial"/>
                <a:cs typeface="Arial"/>
              </a:rPr>
              <a:t>u</a:t>
            </a:r>
            <a:r>
              <a:rPr sz="4000" b="1" dirty="0">
                <a:latin typeface="Arial"/>
                <a:cs typeface="Arial"/>
              </a:rPr>
              <a:t>ra</a:t>
            </a:r>
            <a:r>
              <a:rPr sz="4000" b="1" spc="-15" dirty="0">
                <a:latin typeface="Arial"/>
                <a:cs typeface="Arial"/>
              </a:rPr>
              <a:t>l</a:t>
            </a:r>
            <a:r>
              <a:rPr sz="4000" b="1" spc="110" dirty="0">
                <a:latin typeface="Times New Roman"/>
                <a:cs typeface="Times New Roman"/>
              </a:rPr>
              <a:t> </a:t>
            </a:r>
            <a:r>
              <a:rPr sz="4000" b="1" dirty="0">
                <a:latin typeface="Arial"/>
                <a:cs typeface="Arial"/>
              </a:rPr>
              <a:t>Eve</a:t>
            </a:r>
            <a:r>
              <a:rPr sz="4000" b="1" spc="-30" dirty="0">
                <a:latin typeface="Arial"/>
                <a:cs typeface="Arial"/>
              </a:rPr>
              <a:t>n</a:t>
            </a:r>
            <a:r>
              <a:rPr sz="4000" b="1" dirty="0">
                <a:latin typeface="Arial"/>
                <a:cs typeface="Arial"/>
              </a:rPr>
              <a:t>ts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Str</a:t>
            </a:r>
            <a:r>
              <a:rPr spc="-30" dirty="0"/>
              <a:t>u</a:t>
            </a:r>
            <a:r>
              <a:rPr dirty="0"/>
              <a:t>c</a:t>
            </a:r>
            <a:r>
              <a:rPr spc="-15" dirty="0"/>
              <a:t>t</a:t>
            </a:r>
            <a:r>
              <a:rPr spc="-30" dirty="0"/>
              <a:t>u</a:t>
            </a:r>
            <a:r>
              <a:rPr dirty="0"/>
              <a:t>ra</a:t>
            </a:r>
            <a:r>
              <a:rPr spc="-10" dirty="0"/>
              <a:t>l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eve</a:t>
            </a:r>
            <a:r>
              <a:rPr spc="-30" dirty="0"/>
              <a:t>n</a:t>
            </a:r>
            <a:r>
              <a:rPr dirty="0"/>
              <a:t>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6279" y="2118701"/>
            <a:ext cx="8098790" cy="325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100" marR="5080" indent="-279400">
              <a:lnSpc>
                <a:spcPts val="2800"/>
              </a:lnSpc>
              <a:buFont typeface="Arial"/>
              <a:buChar char="•"/>
              <a:tabLst>
                <a:tab pos="298450" algn="l"/>
              </a:tabLst>
            </a:pPr>
            <a:r>
              <a:rPr sz="2400" dirty="0">
                <a:latin typeface="Arial"/>
                <a:cs typeface="Arial"/>
              </a:rPr>
              <a:t>Paired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reads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can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yield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evidence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genomic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“s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ru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dirty="0">
                <a:latin typeface="Arial"/>
                <a:cs typeface="Arial"/>
              </a:rPr>
              <a:t>ural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even</a:t>
            </a:r>
            <a:r>
              <a:rPr sz="2400" spc="-10" dirty="0">
                <a:latin typeface="Arial"/>
                <a:cs typeface="Arial"/>
              </a:rPr>
              <a:t>ts”,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such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dele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</a:t>
            </a:r>
            <a:r>
              <a:rPr sz="2400" spc="-10" dirty="0">
                <a:latin typeface="Arial"/>
                <a:cs typeface="Arial"/>
              </a:rPr>
              <a:t>s,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ransloca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</a:t>
            </a:r>
            <a:r>
              <a:rPr sz="2400" spc="-10" dirty="0">
                <a:latin typeface="Arial"/>
                <a:cs typeface="Arial"/>
              </a:rPr>
              <a:t>s,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inversion</a:t>
            </a:r>
            <a:r>
              <a:rPr sz="2400" spc="-10" dirty="0">
                <a:latin typeface="Arial"/>
                <a:cs typeface="Arial"/>
              </a:rPr>
              <a:t>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"/>
              </a:spcBef>
              <a:buFont typeface="Arial"/>
              <a:buChar char="•"/>
            </a:pPr>
            <a:endParaRPr sz="2450">
              <a:latin typeface="Times New Roman"/>
              <a:cs typeface="Times New Roman"/>
            </a:endParaRPr>
          </a:p>
          <a:p>
            <a:pPr marL="292100" marR="522605" indent="-279400">
              <a:lnSpc>
                <a:spcPct val="100699"/>
              </a:lnSpc>
              <a:buFont typeface="Arial"/>
              <a:buChar char="•"/>
              <a:tabLst>
                <a:tab pos="298450" algn="l"/>
              </a:tabLst>
            </a:pPr>
            <a:r>
              <a:rPr sz="2400" dirty="0">
                <a:latin typeface="Arial"/>
                <a:cs typeface="Arial"/>
              </a:rPr>
              <a:t>Alignmen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coloring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op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help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highligh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hese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even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based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-10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"/>
              </a:spcBef>
              <a:buFont typeface="Arial"/>
              <a:buChar char="•"/>
            </a:pPr>
            <a:endParaRPr sz="2450">
              <a:latin typeface="Times New Roman"/>
              <a:cs typeface="Times New Roman"/>
            </a:endParaRPr>
          </a:p>
          <a:p>
            <a:pPr marL="812800" lvl="1" indent="-342900">
              <a:lnSpc>
                <a:spcPct val="100000"/>
              </a:lnSpc>
              <a:buFont typeface="Arial"/>
              <a:buChar char="•"/>
              <a:tabLst>
                <a:tab pos="812800" algn="l"/>
              </a:tabLst>
            </a:pPr>
            <a:r>
              <a:rPr sz="2400" spc="-10" dirty="0">
                <a:latin typeface="Arial"/>
                <a:cs typeface="Arial"/>
              </a:rPr>
              <a:t>Inferred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inse</a:t>
            </a:r>
            <a:r>
              <a:rPr sz="2400" spc="-10" dirty="0">
                <a:latin typeface="Arial"/>
                <a:cs typeface="Arial"/>
              </a:rPr>
              <a:t>rt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size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(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empla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leng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h)</a:t>
            </a:r>
            <a:endParaRPr sz="2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812800" lvl="1" indent="-342900">
              <a:lnSpc>
                <a:spcPct val="100000"/>
              </a:lnSpc>
              <a:buFont typeface="Arial"/>
              <a:buChar char="•"/>
              <a:tabLst>
                <a:tab pos="812800" algn="l"/>
              </a:tabLst>
            </a:pPr>
            <a:r>
              <a:rPr sz="2400" dirty="0">
                <a:latin typeface="Arial"/>
                <a:cs typeface="Arial"/>
              </a:rPr>
              <a:t>Pair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orien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(rela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ive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dirty="0">
                <a:latin typeface="Arial"/>
                <a:cs typeface="Arial"/>
              </a:rPr>
              <a:t>rand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pair)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Pa</a:t>
            </a:r>
            <a:r>
              <a:rPr spc="-10" dirty="0"/>
              <a:t>ire</a:t>
            </a:r>
            <a:r>
              <a:rPr spc="-30" dirty="0"/>
              <a:t>d</a:t>
            </a:r>
            <a:r>
              <a:rPr dirty="0"/>
              <a:t>-e</a:t>
            </a:r>
            <a:r>
              <a:rPr spc="-30" dirty="0"/>
              <a:t>n</a:t>
            </a:r>
            <a:r>
              <a:rPr spc="-25" dirty="0"/>
              <a:t>d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se</a:t>
            </a:r>
            <a:r>
              <a:rPr spc="-30" dirty="0"/>
              <a:t>qu</a:t>
            </a:r>
            <a:r>
              <a:rPr dirty="0"/>
              <a:t>e</a:t>
            </a:r>
            <a:r>
              <a:rPr spc="-30" dirty="0"/>
              <a:t>n</a:t>
            </a:r>
            <a:r>
              <a:rPr dirty="0"/>
              <a:t>c</a:t>
            </a:r>
            <a:r>
              <a:rPr spc="-10" dirty="0"/>
              <a:t>i</a:t>
            </a:r>
            <a:r>
              <a:rPr spc="-30" dirty="0"/>
              <a:t>n</a:t>
            </a:r>
            <a:r>
              <a:rPr spc="-25" dirty="0"/>
              <a:t>g</a:t>
            </a:r>
          </a:p>
        </p:txBody>
      </p:sp>
      <p:sp>
        <p:nvSpPr>
          <p:cNvPr id="3" name="object 3"/>
          <p:cNvSpPr/>
          <p:nvPr/>
        </p:nvSpPr>
        <p:spPr>
          <a:xfrm>
            <a:off x="2092394" y="1628293"/>
            <a:ext cx="6816425" cy="448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63529" y="1679631"/>
            <a:ext cx="6701790" cy="305435"/>
          </a:xfrm>
          <a:custGeom>
            <a:avLst/>
            <a:gdLst/>
            <a:ahLst/>
            <a:cxnLst/>
            <a:rect l="l" t="t" r="r" b="b"/>
            <a:pathLst>
              <a:path w="6701790" h="305435">
                <a:moveTo>
                  <a:pt x="20505" y="305318"/>
                </a:moveTo>
                <a:lnTo>
                  <a:pt x="0" y="293098"/>
                </a:lnTo>
                <a:lnTo>
                  <a:pt x="1496" y="289460"/>
                </a:lnTo>
                <a:lnTo>
                  <a:pt x="33408" y="266458"/>
                </a:lnTo>
                <a:lnTo>
                  <a:pt x="69455" y="248409"/>
                </a:lnTo>
                <a:lnTo>
                  <a:pt x="89585" y="238779"/>
                </a:lnTo>
                <a:lnTo>
                  <a:pt x="111844" y="227341"/>
                </a:lnTo>
                <a:lnTo>
                  <a:pt x="136072" y="214346"/>
                </a:lnTo>
                <a:lnTo>
                  <a:pt x="162109" y="200047"/>
                </a:lnTo>
                <a:lnTo>
                  <a:pt x="189794" y="184697"/>
                </a:lnTo>
                <a:lnTo>
                  <a:pt x="218966" y="168548"/>
                </a:lnTo>
                <a:lnTo>
                  <a:pt x="281131" y="134863"/>
                </a:lnTo>
                <a:lnTo>
                  <a:pt x="347319" y="101014"/>
                </a:lnTo>
                <a:lnTo>
                  <a:pt x="416246" y="69019"/>
                </a:lnTo>
                <a:lnTo>
                  <a:pt x="486627" y="40900"/>
                </a:lnTo>
                <a:lnTo>
                  <a:pt x="557178" y="18677"/>
                </a:lnTo>
                <a:lnTo>
                  <a:pt x="626613" y="4370"/>
                </a:lnTo>
                <a:lnTo>
                  <a:pt x="693650" y="0"/>
                </a:lnTo>
                <a:lnTo>
                  <a:pt x="726256" y="2404"/>
                </a:lnTo>
                <a:lnTo>
                  <a:pt x="791067" y="16755"/>
                </a:lnTo>
                <a:lnTo>
                  <a:pt x="855788" y="41443"/>
                </a:lnTo>
                <a:lnTo>
                  <a:pt x="920954" y="73605"/>
                </a:lnTo>
                <a:lnTo>
                  <a:pt x="987097" y="110379"/>
                </a:lnTo>
                <a:lnTo>
                  <a:pt x="1020702" y="129600"/>
                </a:lnTo>
                <a:lnTo>
                  <a:pt x="1054752" y="148902"/>
                </a:lnTo>
                <a:lnTo>
                  <a:pt x="1089313" y="167925"/>
                </a:lnTo>
                <a:lnTo>
                  <a:pt x="1124452" y="186312"/>
                </a:lnTo>
                <a:lnTo>
                  <a:pt x="1160235" y="203705"/>
                </a:lnTo>
                <a:lnTo>
                  <a:pt x="1196729" y="219747"/>
                </a:lnTo>
                <a:lnTo>
                  <a:pt x="1234002" y="234079"/>
                </a:lnTo>
                <a:lnTo>
                  <a:pt x="1272119" y="246344"/>
                </a:lnTo>
                <a:lnTo>
                  <a:pt x="1311148" y="256184"/>
                </a:lnTo>
                <a:lnTo>
                  <a:pt x="1351155" y="263241"/>
                </a:lnTo>
                <a:lnTo>
                  <a:pt x="1392206" y="267157"/>
                </a:lnTo>
                <a:lnTo>
                  <a:pt x="1434754" y="267890"/>
                </a:lnTo>
                <a:lnTo>
                  <a:pt x="1479075" y="265834"/>
                </a:lnTo>
                <a:lnTo>
                  <a:pt x="1524975" y="261284"/>
                </a:lnTo>
                <a:lnTo>
                  <a:pt x="1572257" y="254537"/>
                </a:lnTo>
                <a:lnTo>
                  <a:pt x="1620726" y="245887"/>
                </a:lnTo>
                <a:lnTo>
                  <a:pt x="1670188" y="235631"/>
                </a:lnTo>
                <a:lnTo>
                  <a:pt x="1720447" y="224065"/>
                </a:lnTo>
                <a:lnTo>
                  <a:pt x="1771308" y="211484"/>
                </a:lnTo>
                <a:lnTo>
                  <a:pt x="1822575" y="198184"/>
                </a:lnTo>
                <a:lnTo>
                  <a:pt x="1874053" y="184461"/>
                </a:lnTo>
                <a:lnTo>
                  <a:pt x="1925547" y="170610"/>
                </a:lnTo>
                <a:lnTo>
                  <a:pt x="1976861" y="156928"/>
                </a:lnTo>
                <a:lnTo>
                  <a:pt x="2027800" y="143711"/>
                </a:lnTo>
                <a:lnTo>
                  <a:pt x="2078170" y="131253"/>
                </a:lnTo>
                <a:lnTo>
                  <a:pt x="2127774" y="119851"/>
                </a:lnTo>
                <a:lnTo>
                  <a:pt x="2176417" y="109801"/>
                </a:lnTo>
                <a:lnTo>
                  <a:pt x="2223904" y="101398"/>
                </a:lnTo>
                <a:lnTo>
                  <a:pt x="2270040" y="94938"/>
                </a:lnTo>
                <a:lnTo>
                  <a:pt x="2314630" y="90718"/>
                </a:lnTo>
                <a:lnTo>
                  <a:pt x="2357477" y="89032"/>
                </a:lnTo>
                <a:lnTo>
                  <a:pt x="2398185" y="89976"/>
                </a:lnTo>
                <a:lnTo>
                  <a:pt x="2436666" y="93267"/>
                </a:lnTo>
                <a:lnTo>
                  <a:pt x="2508067" y="105834"/>
                </a:lnTo>
                <a:lnTo>
                  <a:pt x="2573929" y="124634"/>
                </a:lnTo>
                <a:lnTo>
                  <a:pt x="2636500" y="147569"/>
                </a:lnTo>
                <a:lnTo>
                  <a:pt x="2698030" y="172539"/>
                </a:lnTo>
                <a:lnTo>
                  <a:pt x="2729107" y="185131"/>
                </a:lnTo>
                <a:lnTo>
                  <a:pt x="2793291" y="209218"/>
                </a:lnTo>
                <a:lnTo>
                  <a:pt x="2862054" y="230092"/>
                </a:lnTo>
                <a:lnTo>
                  <a:pt x="2937647" y="245654"/>
                </a:lnTo>
                <a:lnTo>
                  <a:pt x="2978707" y="250788"/>
                </a:lnTo>
                <a:lnTo>
                  <a:pt x="3022317" y="253806"/>
                </a:lnTo>
                <a:lnTo>
                  <a:pt x="3068758" y="254447"/>
                </a:lnTo>
                <a:lnTo>
                  <a:pt x="3118134" y="252500"/>
                </a:lnTo>
                <a:lnTo>
                  <a:pt x="3170206" y="248123"/>
                </a:lnTo>
                <a:lnTo>
                  <a:pt x="3224718" y="241587"/>
                </a:lnTo>
                <a:lnTo>
                  <a:pt x="3281411" y="233163"/>
                </a:lnTo>
                <a:lnTo>
                  <a:pt x="3340028" y="223124"/>
                </a:lnTo>
                <a:lnTo>
                  <a:pt x="3400314" y="211742"/>
                </a:lnTo>
                <a:lnTo>
                  <a:pt x="3462009" y="199288"/>
                </a:lnTo>
                <a:lnTo>
                  <a:pt x="3524857" y="186035"/>
                </a:lnTo>
                <a:lnTo>
                  <a:pt x="3588601" y="172254"/>
                </a:lnTo>
                <a:lnTo>
                  <a:pt x="3652984" y="158217"/>
                </a:lnTo>
                <a:lnTo>
                  <a:pt x="3717748" y="144197"/>
                </a:lnTo>
                <a:lnTo>
                  <a:pt x="3782636" y="130465"/>
                </a:lnTo>
                <a:lnTo>
                  <a:pt x="3847390" y="117293"/>
                </a:lnTo>
                <a:lnTo>
                  <a:pt x="3911755" y="104953"/>
                </a:lnTo>
                <a:lnTo>
                  <a:pt x="3975472" y="93716"/>
                </a:lnTo>
                <a:lnTo>
                  <a:pt x="4038284" y="83856"/>
                </a:lnTo>
                <a:lnTo>
                  <a:pt x="4099934" y="75643"/>
                </a:lnTo>
                <a:lnTo>
                  <a:pt x="4160165" y="69350"/>
                </a:lnTo>
                <a:lnTo>
                  <a:pt x="4218719" y="65249"/>
                </a:lnTo>
                <a:lnTo>
                  <a:pt x="4275340" y="63611"/>
                </a:lnTo>
                <a:lnTo>
                  <a:pt x="4330473" y="64553"/>
                </a:lnTo>
                <a:lnTo>
                  <a:pt x="4384780" y="67851"/>
                </a:lnTo>
                <a:lnTo>
                  <a:pt x="4438321" y="73251"/>
                </a:lnTo>
                <a:lnTo>
                  <a:pt x="4491159" y="80500"/>
                </a:lnTo>
                <a:lnTo>
                  <a:pt x="4543355" y="89347"/>
                </a:lnTo>
                <a:lnTo>
                  <a:pt x="4594971" y="99537"/>
                </a:lnTo>
                <a:lnTo>
                  <a:pt x="4646070" y="110819"/>
                </a:lnTo>
                <a:lnTo>
                  <a:pt x="4696713" y="122939"/>
                </a:lnTo>
                <a:lnTo>
                  <a:pt x="4746962" y="135644"/>
                </a:lnTo>
                <a:lnTo>
                  <a:pt x="4796879" y="148681"/>
                </a:lnTo>
                <a:lnTo>
                  <a:pt x="4846526" y="161798"/>
                </a:lnTo>
                <a:lnTo>
                  <a:pt x="4895966" y="174742"/>
                </a:lnTo>
                <a:lnTo>
                  <a:pt x="4945259" y="187259"/>
                </a:lnTo>
                <a:lnTo>
                  <a:pt x="4994468" y="199097"/>
                </a:lnTo>
                <a:lnTo>
                  <a:pt x="5043654" y="210004"/>
                </a:lnTo>
                <a:lnTo>
                  <a:pt x="5092881" y="219725"/>
                </a:lnTo>
                <a:lnTo>
                  <a:pt x="5142208" y="228009"/>
                </a:lnTo>
                <a:lnTo>
                  <a:pt x="5191700" y="234603"/>
                </a:lnTo>
                <a:lnTo>
                  <a:pt x="5241417" y="239252"/>
                </a:lnTo>
                <a:lnTo>
                  <a:pt x="5291421" y="241706"/>
                </a:lnTo>
                <a:lnTo>
                  <a:pt x="5342206" y="241991"/>
                </a:lnTo>
                <a:lnTo>
                  <a:pt x="5394089" y="240432"/>
                </a:lnTo>
                <a:lnTo>
                  <a:pt x="5446864" y="237220"/>
                </a:lnTo>
                <a:lnTo>
                  <a:pt x="5500327" y="232545"/>
                </a:lnTo>
                <a:lnTo>
                  <a:pt x="5554273" y="226598"/>
                </a:lnTo>
                <a:lnTo>
                  <a:pt x="5608496" y="219570"/>
                </a:lnTo>
                <a:lnTo>
                  <a:pt x="5662793" y="211651"/>
                </a:lnTo>
                <a:lnTo>
                  <a:pt x="5716958" y="203033"/>
                </a:lnTo>
                <a:lnTo>
                  <a:pt x="5770787" y="193906"/>
                </a:lnTo>
                <a:lnTo>
                  <a:pt x="5824074" y="184461"/>
                </a:lnTo>
                <a:lnTo>
                  <a:pt x="5876615" y="174888"/>
                </a:lnTo>
                <a:lnTo>
                  <a:pt x="5928205" y="165379"/>
                </a:lnTo>
                <a:lnTo>
                  <a:pt x="5978640" y="156124"/>
                </a:lnTo>
                <a:lnTo>
                  <a:pt x="6027713" y="147314"/>
                </a:lnTo>
                <a:lnTo>
                  <a:pt x="6075222" y="139140"/>
                </a:lnTo>
                <a:lnTo>
                  <a:pt x="6120960" y="131793"/>
                </a:lnTo>
                <a:lnTo>
                  <a:pt x="6164723" y="125462"/>
                </a:lnTo>
                <a:lnTo>
                  <a:pt x="6206305" y="120340"/>
                </a:lnTo>
                <a:lnTo>
                  <a:pt x="6245504" y="116616"/>
                </a:lnTo>
                <a:lnTo>
                  <a:pt x="6316956" y="113889"/>
                </a:lnTo>
                <a:lnTo>
                  <a:pt x="6350937" y="114560"/>
                </a:lnTo>
                <a:lnTo>
                  <a:pt x="6415916" y="119166"/>
                </a:lnTo>
                <a:lnTo>
                  <a:pt x="6476246" y="127231"/>
                </a:lnTo>
                <a:lnTo>
                  <a:pt x="6531130" y="137687"/>
                </a:lnTo>
                <a:lnTo>
                  <a:pt x="6579765" y="149466"/>
                </a:lnTo>
                <a:lnTo>
                  <a:pt x="6621352" y="161499"/>
                </a:lnTo>
                <a:lnTo>
                  <a:pt x="6668766" y="177687"/>
                </a:lnTo>
                <a:lnTo>
                  <a:pt x="6699848" y="190191"/>
                </a:lnTo>
                <a:lnTo>
                  <a:pt x="6701212" y="190804"/>
                </a:lnTo>
              </a:path>
            </a:pathLst>
          </a:custGeom>
          <a:ln w="50800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83340" y="2762966"/>
            <a:ext cx="1475509" cy="3366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38555" y="2814646"/>
            <a:ext cx="1349375" cy="195580"/>
          </a:xfrm>
          <a:custGeom>
            <a:avLst/>
            <a:gdLst/>
            <a:ahLst/>
            <a:cxnLst/>
            <a:rect l="l" t="t" r="r" b="b"/>
            <a:pathLst>
              <a:path w="1349375" h="195580">
                <a:moveTo>
                  <a:pt x="0" y="151667"/>
                </a:moveTo>
                <a:lnTo>
                  <a:pt x="66931" y="128368"/>
                </a:lnTo>
                <a:lnTo>
                  <a:pt x="133806" y="105562"/>
                </a:lnTo>
                <a:lnTo>
                  <a:pt x="200566" y="83742"/>
                </a:lnTo>
                <a:lnTo>
                  <a:pt x="267156" y="63401"/>
                </a:lnTo>
                <a:lnTo>
                  <a:pt x="333517" y="45033"/>
                </a:lnTo>
                <a:lnTo>
                  <a:pt x="399592" y="29129"/>
                </a:lnTo>
                <a:lnTo>
                  <a:pt x="465324" y="16184"/>
                </a:lnTo>
                <a:lnTo>
                  <a:pt x="530656" y="6690"/>
                </a:lnTo>
                <a:lnTo>
                  <a:pt x="595530" y="1141"/>
                </a:lnTo>
                <a:lnTo>
                  <a:pt x="627777" y="0"/>
                </a:lnTo>
                <a:lnTo>
                  <a:pt x="659888" y="29"/>
                </a:lnTo>
                <a:lnTo>
                  <a:pt x="726187" y="5151"/>
                </a:lnTo>
                <a:lnTo>
                  <a:pt x="795835" y="17008"/>
                </a:lnTo>
                <a:lnTo>
                  <a:pt x="867233" y="34122"/>
                </a:lnTo>
                <a:lnTo>
                  <a:pt x="938784" y="55014"/>
                </a:lnTo>
                <a:lnTo>
                  <a:pt x="1008888" y="78206"/>
                </a:lnTo>
                <a:lnTo>
                  <a:pt x="1075946" y="102221"/>
                </a:lnTo>
                <a:lnTo>
                  <a:pt x="1138360" y="125579"/>
                </a:lnTo>
                <a:lnTo>
                  <a:pt x="1167325" y="136550"/>
                </a:lnTo>
                <a:lnTo>
                  <a:pt x="1194529" y="146803"/>
                </a:lnTo>
                <a:lnTo>
                  <a:pt x="1242856" y="164414"/>
                </a:lnTo>
                <a:lnTo>
                  <a:pt x="1281741" y="176935"/>
                </a:lnTo>
                <a:lnTo>
                  <a:pt x="1319388" y="187463"/>
                </a:lnTo>
                <a:lnTo>
                  <a:pt x="1348626" y="195160"/>
                </a:lnTo>
                <a:lnTo>
                  <a:pt x="1349196" y="195146"/>
                </a:lnTo>
                <a:lnTo>
                  <a:pt x="1332535" y="189598"/>
                </a:lnTo>
              </a:path>
            </a:pathLst>
          </a:custGeom>
          <a:ln w="50800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09124" y="2866865"/>
            <a:ext cx="1525386" cy="2826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64537" y="2894594"/>
            <a:ext cx="1422400" cy="165735"/>
          </a:xfrm>
          <a:custGeom>
            <a:avLst/>
            <a:gdLst/>
            <a:ahLst/>
            <a:cxnLst/>
            <a:rect l="l" t="t" r="r" b="b"/>
            <a:pathLst>
              <a:path w="1422400" h="165735">
                <a:moveTo>
                  <a:pt x="0" y="50627"/>
                </a:moveTo>
                <a:lnTo>
                  <a:pt x="55929" y="68918"/>
                </a:lnTo>
                <a:lnTo>
                  <a:pt x="112164" y="86792"/>
                </a:lnTo>
                <a:lnTo>
                  <a:pt x="169008" y="103830"/>
                </a:lnTo>
                <a:lnTo>
                  <a:pt x="226767" y="119614"/>
                </a:lnTo>
                <a:lnTo>
                  <a:pt x="285746" y="133727"/>
                </a:lnTo>
                <a:lnTo>
                  <a:pt x="346248" y="145750"/>
                </a:lnTo>
                <a:lnTo>
                  <a:pt x="408580" y="155266"/>
                </a:lnTo>
                <a:lnTo>
                  <a:pt x="473046" y="161857"/>
                </a:lnTo>
                <a:lnTo>
                  <a:pt x="539951" y="165105"/>
                </a:lnTo>
                <a:lnTo>
                  <a:pt x="574413" y="165344"/>
                </a:lnTo>
                <a:lnTo>
                  <a:pt x="609599" y="164591"/>
                </a:lnTo>
                <a:lnTo>
                  <a:pt x="689967" y="157931"/>
                </a:lnTo>
                <a:lnTo>
                  <a:pt x="736056" y="151848"/>
                </a:lnTo>
                <a:lnTo>
                  <a:pt x="785168" y="144232"/>
                </a:lnTo>
                <a:lnTo>
                  <a:pt x="836616" y="135312"/>
                </a:lnTo>
                <a:lnTo>
                  <a:pt x="889716" y="125316"/>
                </a:lnTo>
                <a:lnTo>
                  <a:pt x="943780" y="114472"/>
                </a:lnTo>
                <a:lnTo>
                  <a:pt x="998124" y="103008"/>
                </a:lnTo>
                <a:lnTo>
                  <a:pt x="1052062" y="91151"/>
                </a:lnTo>
                <a:lnTo>
                  <a:pt x="1104907" y="79129"/>
                </a:lnTo>
                <a:lnTo>
                  <a:pt x="1155974" y="67171"/>
                </a:lnTo>
                <a:lnTo>
                  <a:pt x="1204578" y="55504"/>
                </a:lnTo>
                <a:lnTo>
                  <a:pt x="1250031" y="44356"/>
                </a:lnTo>
                <a:lnTo>
                  <a:pt x="1291650" y="33956"/>
                </a:lnTo>
                <a:lnTo>
                  <a:pt x="1328746" y="24530"/>
                </a:lnTo>
                <a:lnTo>
                  <a:pt x="1386634" y="9514"/>
                </a:lnTo>
                <a:lnTo>
                  <a:pt x="1418206" y="1133"/>
                </a:lnTo>
                <a:lnTo>
                  <a:pt x="1422410" y="0"/>
                </a:lnTo>
              </a:path>
            </a:pathLst>
          </a:custGeom>
          <a:ln w="50800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97952" y="2767108"/>
            <a:ext cx="1766453" cy="4073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53152" y="2818623"/>
            <a:ext cx="1663700" cy="292100"/>
          </a:xfrm>
          <a:custGeom>
            <a:avLst/>
            <a:gdLst/>
            <a:ahLst/>
            <a:cxnLst/>
            <a:rect l="l" t="t" r="r" b="b"/>
            <a:pathLst>
              <a:path w="1663700" h="292100">
                <a:moveTo>
                  <a:pt x="0" y="241142"/>
                </a:moveTo>
                <a:lnTo>
                  <a:pt x="51586" y="222459"/>
                </a:lnTo>
                <a:lnTo>
                  <a:pt x="103123" y="203876"/>
                </a:lnTo>
                <a:lnTo>
                  <a:pt x="154559" y="185492"/>
                </a:lnTo>
                <a:lnTo>
                  <a:pt x="205846" y="167409"/>
                </a:lnTo>
                <a:lnTo>
                  <a:pt x="256933" y="149724"/>
                </a:lnTo>
                <a:lnTo>
                  <a:pt x="307769" y="132539"/>
                </a:lnTo>
                <a:lnTo>
                  <a:pt x="358305" y="115953"/>
                </a:lnTo>
                <a:lnTo>
                  <a:pt x="408491" y="100066"/>
                </a:lnTo>
                <a:lnTo>
                  <a:pt x="458278" y="84978"/>
                </a:lnTo>
                <a:lnTo>
                  <a:pt x="507613" y="70789"/>
                </a:lnTo>
                <a:lnTo>
                  <a:pt x="556449" y="57598"/>
                </a:lnTo>
                <a:lnTo>
                  <a:pt x="604735" y="45505"/>
                </a:lnTo>
                <a:lnTo>
                  <a:pt x="652420" y="34611"/>
                </a:lnTo>
                <a:lnTo>
                  <a:pt x="699455" y="25015"/>
                </a:lnTo>
                <a:lnTo>
                  <a:pt x="745790" y="16816"/>
                </a:lnTo>
                <a:lnTo>
                  <a:pt x="791374" y="10116"/>
                </a:lnTo>
                <a:lnTo>
                  <a:pt x="836159" y="5013"/>
                </a:lnTo>
                <a:lnTo>
                  <a:pt x="880093" y="1608"/>
                </a:lnTo>
                <a:lnTo>
                  <a:pt x="923126" y="0"/>
                </a:lnTo>
                <a:lnTo>
                  <a:pt x="965210" y="289"/>
                </a:lnTo>
                <a:lnTo>
                  <a:pt x="1007810" y="3545"/>
                </a:lnTo>
                <a:lnTo>
                  <a:pt x="1052145" y="10504"/>
                </a:lnTo>
                <a:lnTo>
                  <a:pt x="1097792" y="20747"/>
                </a:lnTo>
                <a:lnTo>
                  <a:pt x="1144326" y="33854"/>
                </a:lnTo>
                <a:lnTo>
                  <a:pt x="1191323" y="49409"/>
                </a:lnTo>
                <a:lnTo>
                  <a:pt x="1238360" y="66991"/>
                </a:lnTo>
                <a:lnTo>
                  <a:pt x="1285013" y="86184"/>
                </a:lnTo>
                <a:lnTo>
                  <a:pt x="1330858" y="106569"/>
                </a:lnTo>
                <a:lnTo>
                  <a:pt x="1375471" y="127727"/>
                </a:lnTo>
                <a:lnTo>
                  <a:pt x="1418428" y="149241"/>
                </a:lnTo>
                <a:lnTo>
                  <a:pt x="1459306" y="170690"/>
                </a:lnTo>
                <a:lnTo>
                  <a:pt x="1497680" y="191659"/>
                </a:lnTo>
                <a:lnTo>
                  <a:pt x="1533127" y="211727"/>
                </a:lnTo>
                <a:lnTo>
                  <a:pt x="1593544" y="247490"/>
                </a:lnTo>
                <a:lnTo>
                  <a:pt x="1637165" y="274632"/>
                </a:lnTo>
                <a:lnTo>
                  <a:pt x="1660601" y="289807"/>
                </a:lnTo>
                <a:lnTo>
                  <a:pt x="1663689" y="291860"/>
                </a:lnTo>
              </a:path>
            </a:pathLst>
          </a:custGeom>
          <a:ln w="50800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16836" y="3976611"/>
            <a:ext cx="1616826" cy="1454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62355" y="4029638"/>
            <a:ext cx="1524000" cy="1905"/>
          </a:xfrm>
          <a:custGeom>
            <a:avLst/>
            <a:gdLst/>
            <a:ahLst/>
            <a:cxnLst/>
            <a:rect l="l" t="t" r="r" b="b"/>
            <a:pathLst>
              <a:path w="1524000" h="1904">
                <a:moveTo>
                  <a:pt x="0" y="0"/>
                </a:moveTo>
                <a:lnTo>
                  <a:pt x="1523996" y="1584"/>
                </a:lnTo>
              </a:path>
            </a:pathLst>
          </a:custGeom>
          <a:ln w="50800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31445" y="3976611"/>
            <a:ext cx="1766453" cy="1454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76952" y="4029638"/>
            <a:ext cx="1676400" cy="1905"/>
          </a:xfrm>
          <a:custGeom>
            <a:avLst/>
            <a:gdLst/>
            <a:ahLst/>
            <a:cxnLst/>
            <a:rect l="l" t="t" r="r" b="b"/>
            <a:pathLst>
              <a:path w="1676400" h="1904">
                <a:moveTo>
                  <a:pt x="0" y="0"/>
                </a:moveTo>
                <a:lnTo>
                  <a:pt x="1676399" y="1584"/>
                </a:lnTo>
              </a:path>
            </a:pathLst>
          </a:custGeom>
          <a:ln w="50800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17445" y="3984933"/>
            <a:ext cx="1616826" cy="1454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40737" y="4038386"/>
            <a:ext cx="1422400" cy="0"/>
          </a:xfrm>
          <a:custGeom>
            <a:avLst/>
            <a:gdLst/>
            <a:ahLst/>
            <a:cxnLst/>
            <a:rect l="l" t="t" r="r" b="b"/>
            <a:pathLst>
              <a:path w="1422400">
                <a:moveTo>
                  <a:pt x="0" y="0"/>
                </a:moveTo>
                <a:lnTo>
                  <a:pt x="1422410" y="0"/>
                </a:lnTo>
              </a:path>
            </a:pathLst>
          </a:custGeom>
          <a:ln w="50800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16836" y="4005712"/>
            <a:ext cx="702426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62355" y="4258238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0" y="0"/>
                </a:moveTo>
                <a:lnTo>
                  <a:pt x="330195" y="1402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90644" y="418298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630" y="0"/>
                </a:moveTo>
                <a:lnTo>
                  <a:pt x="0" y="152399"/>
                </a:lnTo>
                <a:lnTo>
                  <a:pt x="152710" y="76840"/>
                </a:lnTo>
                <a:lnTo>
                  <a:pt x="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31245" y="4005712"/>
            <a:ext cx="702426" cy="5486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56162" y="4258452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330189" y="1371"/>
                </a:move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05352" y="4182679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152735" y="0"/>
                </a:moveTo>
                <a:lnTo>
                  <a:pt x="0" y="75559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31445" y="4005712"/>
            <a:ext cx="702426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876952" y="4258238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0" y="0"/>
                </a:moveTo>
                <a:lnTo>
                  <a:pt x="330189" y="1402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105247" y="418298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640" y="0"/>
                </a:moveTo>
                <a:lnTo>
                  <a:pt x="0" y="152399"/>
                </a:lnTo>
                <a:lnTo>
                  <a:pt x="152704" y="76840"/>
                </a:lnTo>
                <a:lnTo>
                  <a:pt x="6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99617" y="4005712"/>
            <a:ext cx="698269" cy="5486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23162" y="4258452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330189" y="1371"/>
                </a:move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172352" y="4182679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152735" y="0"/>
                </a:moveTo>
                <a:lnTo>
                  <a:pt x="0" y="75559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17445" y="4014033"/>
            <a:ext cx="702426" cy="5486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64537" y="4266194"/>
            <a:ext cx="330835" cy="1905"/>
          </a:xfrm>
          <a:custGeom>
            <a:avLst/>
            <a:gdLst/>
            <a:ahLst/>
            <a:cxnLst/>
            <a:rect l="l" t="t" r="r" b="b"/>
            <a:pathLst>
              <a:path w="330834" h="1904">
                <a:moveTo>
                  <a:pt x="0" y="0"/>
                </a:moveTo>
                <a:lnTo>
                  <a:pt x="330220" y="1371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392832" y="4190939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4" h="152400">
                <a:moveTo>
                  <a:pt x="640" y="0"/>
                </a:moveTo>
                <a:lnTo>
                  <a:pt x="0" y="152399"/>
                </a:lnTo>
                <a:lnTo>
                  <a:pt x="152704" y="76840"/>
                </a:lnTo>
                <a:lnTo>
                  <a:pt x="6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031845" y="4009887"/>
            <a:ext cx="702426" cy="5486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58347" y="4266377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330189" y="1402"/>
                </a:move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07537" y="419060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4" h="152400">
                <a:moveTo>
                  <a:pt x="152735" y="0"/>
                </a:moveTo>
                <a:lnTo>
                  <a:pt x="0" y="75590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66279" y="3809162"/>
            <a:ext cx="1092835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Read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f</a:t>
            </a:r>
            <a:r>
              <a:rPr sz="1800" dirty="0">
                <a:latin typeface="Arial"/>
                <a:cs typeface="Arial"/>
              </a:rPr>
              <a:t>rom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each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end</a:t>
            </a:r>
            <a:endParaRPr sz="18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66279" y="2894762"/>
            <a:ext cx="10039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Arial"/>
                <a:cs typeface="Arial"/>
              </a:rPr>
              <a:t>F</a:t>
            </a:r>
            <a:r>
              <a:rPr sz="1800" dirty="0">
                <a:latin typeface="Arial"/>
                <a:cs typeface="Arial"/>
              </a:rPr>
              <a:t>ragmen</a:t>
            </a:r>
            <a:r>
              <a:rPr sz="1800" spc="-5" dirty="0"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42479" y="1827961"/>
            <a:ext cx="762635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DN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cDN</a:t>
            </a:r>
            <a:r>
              <a:rPr sz="1800" spc="-15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842217" y="3972466"/>
            <a:ext cx="320039" cy="1454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87937" y="4023298"/>
            <a:ext cx="228600" cy="1905"/>
          </a:xfrm>
          <a:custGeom>
            <a:avLst/>
            <a:gdLst/>
            <a:ahLst/>
            <a:cxnLst/>
            <a:rect l="l" t="t" r="r" b="b"/>
            <a:pathLst>
              <a:path w="228600" h="1904">
                <a:moveTo>
                  <a:pt x="0" y="0"/>
                </a:moveTo>
                <a:lnTo>
                  <a:pt x="228599" y="1584"/>
                </a:lnTo>
              </a:path>
            </a:pathLst>
          </a:custGeom>
          <a:ln w="508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088236" y="3972466"/>
            <a:ext cx="320039" cy="1454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135337" y="4024884"/>
            <a:ext cx="228600" cy="1905"/>
          </a:xfrm>
          <a:custGeom>
            <a:avLst/>
            <a:gdLst/>
            <a:ahLst/>
            <a:cxnLst/>
            <a:rect l="l" t="t" r="r" b="b"/>
            <a:pathLst>
              <a:path w="228600" h="1904">
                <a:moveTo>
                  <a:pt x="0" y="0"/>
                </a:moveTo>
                <a:lnTo>
                  <a:pt x="228599" y="1584"/>
                </a:lnTo>
              </a:path>
            </a:pathLst>
          </a:custGeom>
          <a:ln w="508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602845" y="3972466"/>
            <a:ext cx="320039" cy="1454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649937" y="4024884"/>
            <a:ext cx="228600" cy="1905"/>
          </a:xfrm>
          <a:custGeom>
            <a:avLst/>
            <a:gdLst/>
            <a:ahLst/>
            <a:cxnLst/>
            <a:rect l="l" t="t" r="r" b="b"/>
            <a:pathLst>
              <a:path w="228600" h="1904">
                <a:moveTo>
                  <a:pt x="0" y="0"/>
                </a:moveTo>
                <a:lnTo>
                  <a:pt x="228599" y="1584"/>
                </a:lnTo>
              </a:path>
            </a:pathLst>
          </a:custGeom>
          <a:ln w="508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510619" y="3972466"/>
            <a:ext cx="320040" cy="14547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554937" y="4024884"/>
            <a:ext cx="228600" cy="1905"/>
          </a:xfrm>
          <a:custGeom>
            <a:avLst/>
            <a:gdLst/>
            <a:ahLst/>
            <a:cxnLst/>
            <a:rect l="l" t="t" r="r" b="b"/>
            <a:pathLst>
              <a:path w="228600" h="1904">
                <a:moveTo>
                  <a:pt x="0" y="0"/>
                </a:moveTo>
                <a:lnTo>
                  <a:pt x="228599" y="1584"/>
                </a:lnTo>
              </a:path>
            </a:pathLst>
          </a:custGeom>
          <a:ln w="508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967819" y="3984933"/>
            <a:ext cx="320040" cy="14547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012137" y="4037594"/>
            <a:ext cx="228600" cy="1905"/>
          </a:xfrm>
          <a:custGeom>
            <a:avLst/>
            <a:gdLst/>
            <a:ahLst/>
            <a:cxnLst/>
            <a:rect l="l" t="t" r="r" b="b"/>
            <a:pathLst>
              <a:path w="228600" h="1904">
                <a:moveTo>
                  <a:pt x="0" y="0"/>
                </a:moveTo>
                <a:lnTo>
                  <a:pt x="228599" y="1584"/>
                </a:lnTo>
              </a:path>
            </a:pathLst>
          </a:custGeom>
          <a:ln w="508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617884" y="3984933"/>
            <a:ext cx="320040" cy="14547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663147" y="4037594"/>
            <a:ext cx="228600" cy="1905"/>
          </a:xfrm>
          <a:custGeom>
            <a:avLst/>
            <a:gdLst/>
            <a:ahLst/>
            <a:cxnLst/>
            <a:rect l="l" t="t" r="r" b="b"/>
            <a:pathLst>
              <a:path w="228600" h="1904">
                <a:moveTo>
                  <a:pt x="0" y="0"/>
                </a:moveTo>
                <a:lnTo>
                  <a:pt x="228599" y="1584"/>
                </a:lnTo>
              </a:path>
            </a:pathLst>
          </a:custGeom>
          <a:ln w="508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839736" y="3652430"/>
            <a:ext cx="1724890" cy="34081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5185884" y="3351962"/>
            <a:ext cx="10547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inse</a:t>
            </a:r>
            <a:r>
              <a:rPr sz="1800" spc="-10" dirty="0">
                <a:latin typeface="Arial"/>
                <a:cs typeface="Arial"/>
              </a:rPr>
              <a:t>rt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size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Pa</a:t>
            </a:r>
            <a:r>
              <a:rPr spc="-10" dirty="0"/>
              <a:t>ire</a:t>
            </a:r>
            <a:r>
              <a:rPr spc="-30" dirty="0"/>
              <a:t>d</a:t>
            </a:r>
            <a:r>
              <a:rPr dirty="0"/>
              <a:t>-e</a:t>
            </a:r>
            <a:r>
              <a:rPr spc="-30" dirty="0"/>
              <a:t>n</a:t>
            </a:r>
            <a:r>
              <a:rPr spc="-25" dirty="0"/>
              <a:t>d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se</a:t>
            </a:r>
            <a:r>
              <a:rPr spc="-30" dirty="0"/>
              <a:t>qu</a:t>
            </a:r>
            <a:r>
              <a:rPr dirty="0"/>
              <a:t>e</a:t>
            </a:r>
            <a:r>
              <a:rPr spc="-30" dirty="0"/>
              <a:t>n</a:t>
            </a:r>
            <a:r>
              <a:rPr dirty="0"/>
              <a:t>c</a:t>
            </a:r>
            <a:r>
              <a:rPr spc="-10" dirty="0"/>
              <a:t>i</a:t>
            </a:r>
            <a:r>
              <a:rPr spc="-30" dirty="0"/>
              <a:t>n</a:t>
            </a:r>
            <a:r>
              <a:rPr spc="-25" dirty="0"/>
              <a:t>g</a:t>
            </a:r>
          </a:p>
        </p:txBody>
      </p:sp>
      <p:sp>
        <p:nvSpPr>
          <p:cNvPr id="3" name="object 3"/>
          <p:cNvSpPr/>
          <p:nvPr/>
        </p:nvSpPr>
        <p:spPr>
          <a:xfrm>
            <a:off x="2092394" y="1628293"/>
            <a:ext cx="6816425" cy="448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63529" y="1679631"/>
            <a:ext cx="6701790" cy="305435"/>
          </a:xfrm>
          <a:custGeom>
            <a:avLst/>
            <a:gdLst/>
            <a:ahLst/>
            <a:cxnLst/>
            <a:rect l="l" t="t" r="r" b="b"/>
            <a:pathLst>
              <a:path w="6701790" h="305435">
                <a:moveTo>
                  <a:pt x="20505" y="305318"/>
                </a:moveTo>
                <a:lnTo>
                  <a:pt x="0" y="293098"/>
                </a:lnTo>
                <a:lnTo>
                  <a:pt x="1496" y="289460"/>
                </a:lnTo>
                <a:lnTo>
                  <a:pt x="33408" y="266458"/>
                </a:lnTo>
                <a:lnTo>
                  <a:pt x="69455" y="248409"/>
                </a:lnTo>
                <a:lnTo>
                  <a:pt x="89585" y="238779"/>
                </a:lnTo>
                <a:lnTo>
                  <a:pt x="111844" y="227341"/>
                </a:lnTo>
                <a:lnTo>
                  <a:pt x="136072" y="214346"/>
                </a:lnTo>
                <a:lnTo>
                  <a:pt x="162109" y="200047"/>
                </a:lnTo>
                <a:lnTo>
                  <a:pt x="189794" y="184697"/>
                </a:lnTo>
                <a:lnTo>
                  <a:pt x="218966" y="168548"/>
                </a:lnTo>
                <a:lnTo>
                  <a:pt x="281131" y="134863"/>
                </a:lnTo>
                <a:lnTo>
                  <a:pt x="347319" y="101014"/>
                </a:lnTo>
                <a:lnTo>
                  <a:pt x="416246" y="69019"/>
                </a:lnTo>
                <a:lnTo>
                  <a:pt x="486627" y="40900"/>
                </a:lnTo>
                <a:lnTo>
                  <a:pt x="557178" y="18677"/>
                </a:lnTo>
                <a:lnTo>
                  <a:pt x="626613" y="4370"/>
                </a:lnTo>
                <a:lnTo>
                  <a:pt x="693650" y="0"/>
                </a:lnTo>
                <a:lnTo>
                  <a:pt x="726256" y="2404"/>
                </a:lnTo>
                <a:lnTo>
                  <a:pt x="791067" y="16755"/>
                </a:lnTo>
                <a:lnTo>
                  <a:pt x="855788" y="41443"/>
                </a:lnTo>
                <a:lnTo>
                  <a:pt x="920954" y="73605"/>
                </a:lnTo>
                <a:lnTo>
                  <a:pt x="987097" y="110379"/>
                </a:lnTo>
                <a:lnTo>
                  <a:pt x="1020702" y="129600"/>
                </a:lnTo>
                <a:lnTo>
                  <a:pt x="1054752" y="148902"/>
                </a:lnTo>
                <a:lnTo>
                  <a:pt x="1089313" y="167925"/>
                </a:lnTo>
                <a:lnTo>
                  <a:pt x="1124452" y="186312"/>
                </a:lnTo>
                <a:lnTo>
                  <a:pt x="1160235" y="203705"/>
                </a:lnTo>
                <a:lnTo>
                  <a:pt x="1196729" y="219747"/>
                </a:lnTo>
                <a:lnTo>
                  <a:pt x="1234002" y="234079"/>
                </a:lnTo>
                <a:lnTo>
                  <a:pt x="1272119" y="246344"/>
                </a:lnTo>
                <a:lnTo>
                  <a:pt x="1311148" y="256184"/>
                </a:lnTo>
                <a:lnTo>
                  <a:pt x="1351155" y="263241"/>
                </a:lnTo>
                <a:lnTo>
                  <a:pt x="1392206" y="267157"/>
                </a:lnTo>
                <a:lnTo>
                  <a:pt x="1434754" y="267890"/>
                </a:lnTo>
                <a:lnTo>
                  <a:pt x="1479075" y="265834"/>
                </a:lnTo>
                <a:lnTo>
                  <a:pt x="1524975" y="261284"/>
                </a:lnTo>
                <a:lnTo>
                  <a:pt x="1572257" y="254537"/>
                </a:lnTo>
                <a:lnTo>
                  <a:pt x="1620726" y="245887"/>
                </a:lnTo>
                <a:lnTo>
                  <a:pt x="1670188" y="235631"/>
                </a:lnTo>
                <a:lnTo>
                  <a:pt x="1720447" y="224065"/>
                </a:lnTo>
                <a:lnTo>
                  <a:pt x="1771308" y="211484"/>
                </a:lnTo>
                <a:lnTo>
                  <a:pt x="1822575" y="198184"/>
                </a:lnTo>
                <a:lnTo>
                  <a:pt x="1874053" y="184461"/>
                </a:lnTo>
                <a:lnTo>
                  <a:pt x="1925547" y="170610"/>
                </a:lnTo>
                <a:lnTo>
                  <a:pt x="1976861" y="156928"/>
                </a:lnTo>
                <a:lnTo>
                  <a:pt x="2027800" y="143711"/>
                </a:lnTo>
                <a:lnTo>
                  <a:pt x="2078170" y="131253"/>
                </a:lnTo>
                <a:lnTo>
                  <a:pt x="2127774" y="119851"/>
                </a:lnTo>
                <a:lnTo>
                  <a:pt x="2176417" y="109801"/>
                </a:lnTo>
                <a:lnTo>
                  <a:pt x="2223904" y="101398"/>
                </a:lnTo>
                <a:lnTo>
                  <a:pt x="2270040" y="94938"/>
                </a:lnTo>
                <a:lnTo>
                  <a:pt x="2314630" y="90718"/>
                </a:lnTo>
                <a:lnTo>
                  <a:pt x="2357477" y="89032"/>
                </a:lnTo>
                <a:lnTo>
                  <a:pt x="2398185" y="89976"/>
                </a:lnTo>
                <a:lnTo>
                  <a:pt x="2436666" y="93267"/>
                </a:lnTo>
                <a:lnTo>
                  <a:pt x="2508067" y="105834"/>
                </a:lnTo>
                <a:lnTo>
                  <a:pt x="2573929" y="124634"/>
                </a:lnTo>
                <a:lnTo>
                  <a:pt x="2636500" y="147569"/>
                </a:lnTo>
                <a:lnTo>
                  <a:pt x="2698030" y="172539"/>
                </a:lnTo>
                <a:lnTo>
                  <a:pt x="2729107" y="185131"/>
                </a:lnTo>
                <a:lnTo>
                  <a:pt x="2793291" y="209218"/>
                </a:lnTo>
                <a:lnTo>
                  <a:pt x="2862054" y="230092"/>
                </a:lnTo>
                <a:lnTo>
                  <a:pt x="2937647" y="245654"/>
                </a:lnTo>
                <a:lnTo>
                  <a:pt x="2978707" y="250788"/>
                </a:lnTo>
                <a:lnTo>
                  <a:pt x="3022317" y="253806"/>
                </a:lnTo>
                <a:lnTo>
                  <a:pt x="3068758" y="254447"/>
                </a:lnTo>
                <a:lnTo>
                  <a:pt x="3118134" y="252500"/>
                </a:lnTo>
                <a:lnTo>
                  <a:pt x="3170206" y="248123"/>
                </a:lnTo>
                <a:lnTo>
                  <a:pt x="3224718" y="241587"/>
                </a:lnTo>
                <a:lnTo>
                  <a:pt x="3281411" y="233163"/>
                </a:lnTo>
                <a:lnTo>
                  <a:pt x="3340028" y="223124"/>
                </a:lnTo>
                <a:lnTo>
                  <a:pt x="3400314" y="211742"/>
                </a:lnTo>
                <a:lnTo>
                  <a:pt x="3462009" y="199288"/>
                </a:lnTo>
                <a:lnTo>
                  <a:pt x="3524857" y="186035"/>
                </a:lnTo>
                <a:lnTo>
                  <a:pt x="3588601" y="172254"/>
                </a:lnTo>
                <a:lnTo>
                  <a:pt x="3652984" y="158217"/>
                </a:lnTo>
                <a:lnTo>
                  <a:pt x="3717748" y="144197"/>
                </a:lnTo>
                <a:lnTo>
                  <a:pt x="3782636" y="130465"/>
                </a:lnTo>
                <a:lnTo>
                  <a:pt x="3847390" y="117293"/>
                </a:lnTo>
                <a:lnTo>
                  <a:pt x="3911755" y="104953"/>
                </a:lnTo>
                <a:lnTo>
                  <a:pt x="3975472" y="93716"/>
                </a:lnTo>
                <a:lnTo>
                  <a:pt x="4038284" y="83856"/>
                </a:lnTo>
                <a:lnTo>
                  <a:pt x="4099934" y="75643"/>
                </a:lnTo>
                <a:lnTo>
                  <a:pt x="4160165" y="69350"/>
                </a:lnTo>
                <a:lnTo>
                  <a:pt x="4218719" y="65249"/>
                </a:lnTo>
                <a:lnTo>
                  <a:pt x="4275340" y="63611"/>
                </a:lnTo>
                <a:lnTo>
                  <a:pt x="4330473" y="64553"/>
                </a:lnTo>
                <a:lnTo>
                  <a:pt x="4384780" y="67851"/>
                </a:lnTo>
                <a:lnTo>
                  <a:pt x="4438321" y="73251"/>
                </a:lnTo>
                <a:lnTo>
                  <a:pt x="4491159" y="80500"/>
                </a:lnTo>
                <a:lnTo>
                  <a:pt x="4543355" y="89347"/>
                </a:lnTo>
                <a:lnTo>
                  <a:pt x="4594971" y="99537"/>
                </a:lnTo>
                <a:lnTo>
                  <a:pt x="4646070" y="110819"/>
                </a:lnTo>
                <a:lnTo>
                  <a:pt x="4696713" y="122939"/>
                </a:lnTo>
                <a:lnTo>
                  <a:pt x="4746962" y="135644"/>
                </a:lnTo>
                <a:lnTo>
                  <a:pt x="4796879" y="148681"/>
                </a:lnTo>
                <a:lnTo>
                  <a:pt x="4846526" y="161798"/>
                </a:lnTo>
                <a:lnTo>
                  <a:pt x="4895966" y="174742"/>
                </a:lnTo>
                <a:lnTo>
                  <a:pt x="4945259" y="187259"/>
                </a:lnTo>
                <a:lnTo>
                  <a:pt x="4994468" y="199097"/>
                </a:lnTo>
                <a:lnTo>
                  <a:pt x="5043654" y="210004"/>
                </a:lnTo>
                <a:lnTo>
                  <a:pt x="5092881" y="219725"/>
                </a:lnTo>
                <a:lnTo>
                  <a:pt x="5142208" y="228009"/>
                </a:lnTo>
                <a:lnTo>
                  <a:pt x="5191700" y="234603"/>
                </a:lnTo>
                <a:lnTo>
                  <a:pt x="5241417" y="239252"/>
                </a:lnTo>
                <a:lnTo>
                  <a:pt x="5291421" y="241706"/>
                </a:lnTo>
                <a:lnTo>
                  <a:pt x="5342206" y="241991"/>
                </a:lnTo>
                <a:lnTo>
                  <a:pt x="5394089" y="240432"/>
                </a:lnTo>
                <a:lnTo>
                  <a:pt x="5446864" y="237220"/>
                </a:lnTo>
                <a:lnTo>
                  <a:pt x="5500327" y="232545"/>
                </a:lnTo>
                <a:lnTo>
                  <a:pt x="5554273" y="226598"/>
                </a:lnTo>
                <a:lnTo>
                  <a:pt x="5608496" y="219570"/>
                </a:lnTo>
                <a:lnTo>
                  <a:pt x="5662793" y="211651"/>
                </a:lnTo>
                <a:lnTo>
                  <a:pt x="5716958" y="203033"/>
                </a:lnTo>
                <a:lnTo>
                  <a:pt x="5770787" y="193906"/>
                </a:lnTo>
                <a:lnTo>
                  <a:pt x="5824074" y="184461"/>
                </a:lnTo>
                <a:lnTo>
                  <a:pt x="5876615" y="174888"/>
                </a:lnTo>
                <a:lnTo>
                  <a:pt x="5928205" y="165379"/>
                </a:lnTo>
                <a:lnTo>
                  <a:pt x="5978640" y="156124"/>
                </a:lnTo>
                <a:lnTo>
                  <a:pt x="6027713" y="147314"/>
                </a:lnTo>
                <a:lnTo>
                  <a:pt x="6075222" y="139140"/>
                </a:lnTo>
                <a:lnTo>
                  <a:pt x="6120960" y="131793"/>
                </a:lnTo>
                <a:lnTo>
                  <a:pt x="6164723" y="125462"/>
                </a:lnTo>
                <a:lnTo>
                  <a:pt x="6206305" y="120340"/>
                </a:lnTo>
                <a:lnTo>
                  <a:pt x="6245504" y="116616"/>
                </a:lnTo>
                <a:lnTo>
                  <a:pt x="6316956" y="113889"/>
                </a:lnTo>
                <a:lnTo>
                  <a:pt x="6350937" y="114560"/>
                </a:lnTo>
                <a:lnTo>
                  <a:pt x="6415916" y="119166"/>
                </a:lnTo>
                <a:lnTo>
                  <a:pt x="6476246" y="127231"/>
                </a:lnTo>
                <a:lnTo>
                  <a:pt x="6531130" y="137687"/>
                </a:lnTo>
                <a:lnTo>
                  <a:pt x="6579765" y="149466"/>
                </a:lnTo>
                <a:lnTo>
                  <a:pt x="6621352" y="161499"/>
                </a:lnTo>
                <a:lnTo>
                  <a:pt x="6668766" y="177687"/>
                </a:lnTo>
                <a:lnTo>
                  <a:pt x="6699848" y="190191"/>
                </a:lnTo>
                <a:lnTo>
                  <a:pt x="6701212" y="190804"/>
                </a:lnTo>
              </a:path>
            </a:pathLst>
          </a:custGeom>
          <a:ln w="50800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83340" y="2762966"/>
            <a:ext cx="1475509" cy="3366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38555" y="2814646"/>
            <a:ext cx="1349375" cy="195580"/>
          </a:xfrm>
          <a:custGeom>
            <a:avLst/>
            <a:gdLst/>
            <a:ahLst/>
            <a:cxnLst/>
            <a:rect l="l" t="t" r="r" b="b"/>
            <a:pathLst>
              <a:path w="1349375" h="195580">
                <a:moveTo>
                  <a:pt x="0" y="151667"/>
                </a:moveTo>
                <a:lnTo>
                  <a:pt x="66931" y="128368"/>
                </a:lnTo>
                <a:lnTo>
                  <a:pt x="133806" y="105562"/>
                </a:lnTo>
                <a:lnTo>
                  <a:pt x="200566" y="83742"/>
                </a:lnTo>
                <a:lnTo>
                  <a:pt x="267156" y="63401"/>
                </a:lnTo>
                <a:lnTo>
                  <a:pt x="333517" y="45033"/>
                </a:lnTo>
                <a:lnTo>
                  <a:pt x="399592" y="29129"/>
                </a:lnTo>
                <a:lnTo>
                  <a:pt x="465324" y="16184"/>
                </a:lnTo>
                <a:lnTo>
                  <a:pt x="530656" y="6690"/>
                </a:lnTo>
                <a:lnTo>
                  <a:pt x="595530" y="1141"/>
                </a:lnTo>
                <a:lnTo>
                  <a:pt x="627777" y="0"/>
                </a:lnTo>
                <a:lnTo>
                  <a:pt x="659888" y="29"/>
                </a:lnTo>
                <a:lnTo>
                  <a:pt x="726187" y="5151"/>
                </a:lnTo>
                <a:lnTo>
                  <a:pt x="795835" y="17008"/>
                </a:lnTo>
                <a:lnTo>
                  <a:pt x="867233" y="34122"/>
                </a:lnTo>
                <a:lnTo>
                  <a:pt x="938784" y="55014"/>
                </a:lnTo>
                <a:lnTo>
                  <a:pt x="1008888" y="78206"/>
                </a:lnTo>
                <a:lnTo>
                  <a:pt x="1075946" y="102221"/>
                </a:lnTo>
                <a:lnTo>
                  <a:pt x="1138360" y="125579"/>
                </a:lnTo>
                <a:lnTo>
                  <a:pt x="1167325" y="136550"/>
                </a:lnTo>
                <a:lnTo>
                  <a:pt x="1194529" y="146803"/>
                </a:lnTo>
                <a:lnTo>
                  <a:pt x="1242856" y="164414"/>
                </a:lnTo>
                <a:lnTo>
                  <a:pt x="1281741" y="176935"/>
                </a:lnTo>
                <a:lnTo>
                  <a:pt x="1319388" y="187463"/>
                </a:lnTo>
                <a:lnTo>
                  <a:pt x="1348626" y="195160"/>
                </a:lnTo>
                <a:lnTo>
                  <a:pt x="1349196" y="195146"/>
                </a:lnTo>
                <a:lnTo>
                  <a:pt x="1332535" y="189598"/>
                </a:lnTo>
              </a:path>
            </a:pathLst>
          </a:custGeom>
          <a:ln w="50800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09124" y="2866865"/>
            <a:ext cx="1525386" cy="2826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64537" y="2894594"/>
            <a:ext cx="1422400" cy="165735"/>
          </a:xfrm>
          <a:custGeom>
            <a:avLst/>
            <a:gdLst/>
            <a:ahLst/>
            <a:cxnLst/>
            <a:rect l="l" t="t" r="r" b="b"/>
            <a:pathLst>
              <a:path w="1422400" h="165735">
                <a:moveTo>
                  <a:pt x="0" y="50627"/>
                </a:moveTo>
                <a:lnTo>
                  <a:pt x="55929" y="68918"/>
                </a:lnTo>
                <a:lnTo>
                  <a:pt x="112164" y="86792"/>
                </a:lnTo>
                <a:lnTo>
                  <a:pt x="169008" y="103830"/>
                </a:lnTo>
                <a:lnTo>
                  <a:pt x="226767" y="119614"/>
                </a:lnTo>
                <a:lnTo>
                  <a:pt x="285746" y="133727"/>
                </a:lnTo>
                <a:lnTo>
                  <a:pt x="346248" y="145750"/>
                </a:lnTo>
                <a:lnTo>
                  <a:pt x="408580" y="155266"/>
                </a:lnTo>
                <a:lnTo>
                  <a:pt x="473046" y="161857"/>
                </a:lnTo>
                <a:lnTo>
                  <a:pt x="539951" y="165105"/>
                </a:lnTo>
                <a:lnTo>
                  <a:pt x="574413" y="165344"/>
                </a:lnTo>
                <a:lnTo>
                  <a:pt x="609599" y="164591"/>
                </a:lnTo>
                <a:lnTo>
                  <a:pt x="689967" y="157931"/>
                </a:lnTo>
                <a:lnTo>
                  <a:pt x="736056" y="151848"/>
                </a:lnTo>
                <a:lnTo>
                  <a:pt x="785168" y="144232"/>
                </a:lnTo>
                <a:lnTo>
                  <a:pt x="836616" y="135312"/>
                </a:lnTo>
                <a:lnTo>
                  <a:pt x="889716" y="125316"/>
                </a:lnTo>
                <a:lnTo>
                  <a:pt x="943780" y="114472"/>
                </a:lnTo>
                <a:lnTo>
                  <a:pt x="998124" y="103008"/>
                </a:lnTo>
                <a:lnTo>
                  <a:pt x="1052062" y="91151"/>
                </a:lnTo>
                <a:lnTo>
                  <a:pt x="1104907" y="79129"/>
                </a:lnTo>
                <a:lnTo>
                  <a:pt x="1155974" y="67171"/>
                </a:lnTo>
                <a:lnTo>
                  <a:pt x="1204578" y="55504"/>
                </a:lnTo>
                <a:lnTo>
                  <a:pt x="1250031" y="44356"/>
                </a:lnTo>
                <a:lnTo>
                  <a:pt x="1291650" y="33956"/>
                </a:lnTo>
                <a:lnTo>
                  <a:pt x="1328746" y="24530"/>
                </a:lnTo>
                <a:lnTo>
                  <a:pt x="1386634" y="9514"/>
                </a:lnTo>
                <a:lnTo>
                  <a:pt x="1418206" y="1133"/>
                </a:lnTo>
                <a:lnTo>
                  <a:pt x="1422410" y="0"/>
                </a:lnTo>
              </a:path>
            </a:pathLst>
          </a:custGeom>
          <a:ln w="50800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97952" y="2767108"/>
            <a:ext cx="1766453" cy="4073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53152" y="2818623"/>
            <a:ext cx="1663700" cy="292100"/>
          </a:xfrm>
          <a:custGeom>
            <a:avLst/>
            <a:gdLst/>
            <a:ahLst/>
            <a:cxnLst/>
            <a:rect l="l" t="t" r="r" b="b"/>
            <a:pathLst>
              <a:path w="1663700" h="292100">
                <a:moveTo>
                  <a:pt x="0" y="241142"/>
                </a:moveTo>
                <a:lnTo>
                  <a:pt x="51586" y="222459"/>
                </a:lnTo>
                <a:lnTo>
                  <a:pt x="103123" y="203876"/>
                </a:lnTo>
                <a:lnTo>
                  <a:pt x="154559" y="185492"/>
                </a:lnTo>
                <a:lnTo>
                  <a:pt x="205846" y="167409"/>
                </a:lnTo>
                <a:lnTo>
                  <a:pt x="256933" y="149724"/>
                </a:lnTo>
                <a:lnTo>
                  <a:pt x="307769" y="132539"/>
                </a:lnTo>
                <a:lnTo>
                  <a:pt x="358305" y="115953"/>
                </a:lnTo>
                <a:lnTo>
                  <a:pt x="408491" y="100066"/>
                </a:lnTo>
                <a:lnTo>
                  <a:pt x="458278" y="84978"/>
                </a:lnTo>
                <a:lnTo>
                  <a:pt x="507613" y="70789"/>
                </a:lnTo>
                <a:lnTo>
                  <a:pt x="556449" y="57598"/>
                </a:lnTo>
                <a:lnTo>
                  <a:pt x="604735" y="45505"/>
                </a:lnTo>
                <a:lnTo>
                  <a:pt x="652420" y="34611"/>
                </a:lnTo>
                <a:lnTo>
                  <a:pt x="699455" y="25015"/>
                </a:lnTo>
                <a:lnTo>
                  <a:pt x="745790" y="16816"/>
                </a:lnTo>
                <a:lnTo>
                  <a:pt x="791374" y="10116"/>
                </a:lnTo>
                <a:lnTo>
                  <a:pt x="836159" y="5013"/>
                </a:lnTo>
                <a:lnTo>
                  <a:pt x="880093" y="1608"/>
                </a:lnTo>
                <a:lnTo>
                  <a:pt x="923126" y="0"/>
                </a:lnTo>
                <a:lnTo>
                  <a:pt x="965210" y="289"/>
                </a:lnTo>
                <a:lnTo>
                  <a:pt x="1007810" y="3545"/>
                </a:lnTo>
                <a:lnTo>
                  <a:pt x="1052145" y="10504"/>
                </a:lnTo>
                <a:lnTo>
                  <a:pt x="1097792" y="20747"/>
                </a:lnTo>
                <a:lnTo>
                  <a:pt x="1144326" y="33854"/>
                </a:lnTo>
                <a:lnTo>
                  <a:pt x="1191323" y="49409"/>
                </a:lnTo>
                <a:lnTo>
                  <a:pt x="1238360" y="66991"/>
                </a:lnTo>
                <a:lnTo>
                  <a:pt x="1285013" y="86184"/>
                </a:lnTo>
                <a:lnTo>
                  <a:pt x="1330858" y="106569"/>
                </a:lnTo>
                <a:lnTo>
                  <a:pt x="1375471" y="127727"/>
                </a:lnTo>
                <a:lnTo>
                  <a:pt x="1418428" y="149241"/>
                </a:lnTo>
                <a:lnTo>
                  <a:pt x="1459306" y="170690"/>
                </a:lnTo>
                <a:lnTo>
                  <a:pt x="1497680" y="191659"/>
                </a:lnTo>
                <a:lnTo>
                  <a:pt x="1533127" y="211727"/>
                </a:lnTo>
                <a:lnTo>
                  <a:pt x="1593544" y="247490"/>
                </a:lnTo>
                <a:lnTo>
                  <a:pt x="1637165" y="274632"/>
                </a:lnTo>
                <a:lnTo>
                  <a:pt x="1660601" y="289807"/>
                </a:lnTo>
                <a:lnTo>
                  <a:pt x="1663689" y="291860"/>
                </a:lnTo>
              </a:path>
            </a:pathLst>
          </a:custGeom>
          <a:ln w="50800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16836" y="3976611"/>
            <a:ext cx="1616826" cy="1454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62355" y="4029638"/>
            <a:ext cx="1524000" cy="1905"/>
          </a:xfrm>
          <a:custGeom>
            <a:avLst/>
            <a:gdLst/>
            <a:ahLst/>
            <a:cxnLst/>
            <a:rect l="l" t="t" r="r" b="b"/>
            <a:pathLst>
              <a:path w="1524000" h="1904">
                <a:moveTo>
                  <a:pt x="0" y="0"/>
                </a:moveTo>
                <a:lnTo>
                  <a:pt x="1523996" y="1584"/>
                </a:lnTo>
              </a:path>
            </a:pathLst>
          </a:custGeom>
          <a:ln w="50800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31445" y="3976611"/>
            <a:ext cx="1766453" cy="1454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76952" y="4029638"/>
            <a:ext cx="1676400" cy="1905"/>
          </a:xfrm>
          <a:custGeom>
            <a:avLst/>
            <a:gdLst/>
            <a:ahLst/>
            <a:cxnLst/>
            <a:rect l="l" t="t" r="r" b="b"/>
            <a:pathLst>
              <a:path w="1676400" h="1904">
                <a:moveTo>
                  <a:pt x="0" y="0"/>
                </a:moveTo>
                <a:lnTo>
                  <a:pt x="1676399" y="1584"/>
                </a:lnTo>
              </a:path>
            </a:pathLst>
          </a:custGeom>
          <a:ln w="50800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17445" y="3984933"/>
            <a:ext cx="1616826" cy="1454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40737" y="4038386"/>
            <a:ext cx="1422400" cy="0"/>
          </a:xfrm>
          <a:custGeom>
            <a:avLst/>
            <a:gdLst/>
            <a:ahLst/>
            <a:cxnLst/>
            <a:rect l="l" t="t" r="r" b="b"/>
            <a:pathLst>
              <a:path w="1422400">
                <a:moveTo>
                  <a:pt x="0" y="0"/>
                </a:moveTo>
                <a:lnTo>
                  <a:pt x="1422410" y="0"/>
                </a:lnTo>
              </a:path>
            </a:pathLst>
          </a:custGeom>
          <a:ln w="50800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16836" y="4005712"/>
            <a:ext cx="702426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62355" y="4258238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0" y="0"/>
                </a:moveTo>
                <a:lnTo>
                  <a:pt x="330195" y="1402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90644" y="418298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630" y="0"/>
                </a:moveTo>
                <a:lnTo>
                  <a:pt x="0" y="152399"/>
                </a:lnTo>
                <a:lnTo>
                  <a:pt x="152710" y="76840"/>
                </a:lnTo>
                <a:lnTo>
                  <a:pt x="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31245" y="4005712"/>
            <a:ext cx="702426" cy="5486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56162" y="4258452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330189" y="1371"/>
                </a:move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05352" y="4182679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152735" y="0"/>
                </a:moveTo>
                <a:lnTo>
                  <a:pt x="0" y="75559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31445" y="4005712"/>
            <a:ext cx="702426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876952" y="4258238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0" y="0"/>
                </a:moveTo>
                <a:lnTo>
                  <a:pt x="330189" y="1402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105247" y="418298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640" y="0"/>
                </a:moveTo>
                <a:lnTo>
                  <a:pt x="0" y="152399"/>
                </a:lnTo>
                <a:lnTo>
                  <a:pt x="152704" y="76840"/>
                </a:lnTo>
                <a:lnTo>
                  <a:pt x="6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99617" y="4005712"/>
            <a:ext cx="698269" cy="5486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23162" y="4258452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330189" y="1371"/>
                </a:move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172352" y="4182679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152735" y="0"/>
                </a:moveTo>
                <a:lnTo>
                  <a:pt x="0" y="75559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17445" y="4014033"/>
            <a:ext cx="702426" cy="5486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64537" y="4266194"/>
            <a:ext cx="330835" cy="1905"/>
          </a:xfrm>
          <a:custGeom>
            <a:avLst/>
            <a:gdLst/>
            <a:ahLst/>
            <a:cxnLst/>
            <a:rect l="l" t="t" r="r" b="b"/>
            <a:pathLst>
              <a:path w="330834" h="1904">
                <a:moveTo>
                  <a:pt x="0" y="0"/>
                </a:moveTo>
                <a:lnTo>
                  <a:pt x="330220" y="1371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392832" y="4190939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4" h="152400">
                <a:moveTo>
                  <a:pt x="640" y="0"/>
                </a:moveTo>
                <a:lnTo>
                  <a:pt x="0" y="152399"/>
                </a:lnTo>
                <a:lnTo>
                  <a:pt x="152704" y="76840"/>
                </a:lnTo>
                <a:lnTo>
                  <a:pt x="6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031845" y="4009887"/>
            <a:ext cx="702426" cy="5486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58347" y="4266377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330189" y="1402"/>
                </a:move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07537" y="4190603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4" h="152400">
                <a:moveTo>
                  <a:pt x="152735" y="0"/>
                </a:moveTo>
                <a:lnTo>
                  <a:pt x="0" y="75590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084082" y="5306662"/>
            <a:ext cx="6808134" cy="3283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135337" y="5332988"/>
            <a:ext cx="6705600" cy="2286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135337" y="5332988"/>
            <a:ext cx="6705600" cy="228600"/>
          </a:xfrm>
          <a:custGeom>
            <a:avLst/>
            <a:gdLst/>
            <a:ahLst/>
            <a:cxnLst/>
            <a:rect l="l" t="t" r="r" b="b"/>
            <a:pathLst>
              <a:path w="6705600" h="228600">
                <a:moveTo>
                  <a:pt x="0" y="38099"/>
                </a:moveTo>
                <a:lnTo>
                  <a:pt x="20965" y="4063"/>
                </a:lnTo>
                <a:lnTo>
                  <a:pt x="6667499" y="0"/>
                </a:lnTo>
                <a:lnTo>
                  <a:pt x="6681551" y="2670"/>
                </a:lnTo>
                <a:lnTo>
                  <a:pt x="6693239" y="9999"/>
                </a:lnTo>
                <a:lnTo>
                  <a:pt x="6701541" y="20961"/>
                </a:lnTo>
                <a:lnTo>
                  <a:pt x="6705435" y="34530"/>
                </a:lnTo>
                <a:lnTo>
                  <a:pt x="6705599" y="190499"/>
                </a:lnTo>
                <a:lnTo>
                  <a:pt x="6702930" y="204541"/>
                </a:lnTo>
                <a:lnTo>
                  <a:pt x="6695604" y="216230"/>
                </a:lnTo>
                <a:lnTo>
                  <a:pt x="6684643" y="224537"/>
                </a:lnTo>
                <a:lnTo>
                  <a:pt x="6671071" y="228435"/>
                </a:lnTo>
                <a:lnTo>
                  <a:pt x="38112" y="228599"/>
                </a:lnTo>
                <a:lnTo>
                  <a:pt x="24065" y="225928"/>
                </a:lnTo>
                <a:lnTo>
                  <a:pt x="12374" y="218598"/>
                </a:lnTo>
                <a:lnTo>
                  <a:pt x="4065" y="207639"/>
                </a:lnTo>
                <a:lnTo>
                  <a:pt x="165" y="194077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470623" y="5539416"/>
            <a:ext cx="702426" cy="54863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516337" y="5790188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0" y="0"/>
                </a:moveTo>
                <a:lnTo>
                  <a:pt x="330208" y="136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44629" y="5714939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630" y="0"/>
                </a:moveTo>
                <a:lnTo>
                  <a:pt x="0" y="152399"/>
                </a:lnTo>
                <a:lnTo>
                  <a:pt x="152707" y="76830"/>
                </a:lnTo>
                <a:lnTo>
                  <a:pt x="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081619" y="5535259"/>
            <a:ext cx="698269" cy="54863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405347" y="5790389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330189" y="1380"/>
                </a:move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354537" y="5714619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152735" y="0"/>
                </a:moveTo>
                <a:lnTo>
                  <a:pt x="0" y="75569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602845" y="5539416"/>
            <a:ext cx="702426" cy="548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649937" y="5790188"/>
            <a:ext cx="330835" cy="1905"/>
          </a:xfrm>
          <a:custGeom>
            <a:avLst/>
            <a:gdLst/>
            <a:ahLst/>
            <a:cxnLst/>
            <a:rect l="l" t="t" r="r" b="b"/>
            <a:pathLst>
              <a:path w="330835" h="1904">
                <a:moveTo>
                  <a:pt x="0" y="0"/>
                </a:moveTo>
                <a:lnTo>
                  <a:pt x="330220" y="136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878232" y="5714939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640" y="0"/>
                </a:moveTo>
                <a:lnTo>
                  <a:pt x="0" y="152399"/>
                </a:lnTo>
                <a:lnTo>
                  <a:pt x="152704" y="76830"/>
                </a:lnTo>
                <a:lnTo>
                  <a:pt x="6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967819" y="5539416"/>
            <a:ext cx="698269" cy="5486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012137" y="5790188"/>
            <a:ext cx="330835" cy="1905"/>
          </a:xfrm>
          <a:custGeom>
            <a:avLst/>
            <a:gdLst/>
            <a:ahLst/>
            <a:cxnLst/>
            <a:rect l="l" t="t" r="r" b="b"/>
            <a:pathLst>
              <a:path w="330834" h="1904">
                <a:moveTo>
                  <a:pt x="0" y="0"/>
                </a:moveTo>
                <a:lnTo>
                  <a:pt x="330220" y="136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240432" y="5714939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4" h="152400">
                <a:moveTo>
                  <a:pt x="640" y="0"/>
                </a:moveTo>
                <a:lnTo>
                  <a:pt x="0" y="152399"/>
                </a:lnTo>
                <a:lnTo>
                  <a:pt x="152704" y="76830"/>
                </a:lnTo>
                <a:lnTo>
                  <a:pt x="6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031845" y="5535259"/>
            <a:ext cx="702426" cy="5486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358347" y="5790389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330189" y="1380"/>
                </a:move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307537" y="5714619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4" h="152400">
                <a:moveTo>
                  <a:pt x="152735" y="0"/>
                </a:moveTo>
                <a:lnTo>
                  <a:pt x="0" y="75569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671017" y="5535259"/>
            <a:ext cx="702426" cy="54863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996147" y="5790389"/>
            <a:ext cx="330200" cy="1905"/>
          </a:xfrm>
          <a:custGeom>
            <a:avLst/>
            <a:gdLst/>
            <a:ahLst/>
            <a:cxnLst/>
            <a:rect l="l" t="t" r="r" b="b"/>
            <a:pathLst>
              <a:path w="330200" h="1904">
                <a:moveTo>
                  <a:pt x="330189" y="1380"/>
                </a:move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945337" y="5714619"/>
            <a:ext cx="153035" cy="152400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152735" y="0"/>
                </a:moveTo>
                <a:lnTo>
                  <a:pt x="0" y="75569"/>
                </a:lnTo>
                <a:lnTo>
                  <a:pt x="152095" y="152399"/>
                </a:lnTo>
                <a:lnTo>
                  <a:pt x="1527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590379" y="5838675"/>
            <a:ext cx="120534" cy="33250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649937" y="5866388"/>
            <a:ext cx="1905" cy="240029"/>
          </a:xfrm>
          <a:custGeom>
            <a:avLst/>
            <a:gdLst/>
            <a:ahLst/>
            <a:cxnLst/>
            <a:rect l="l" t="t" r="r" b="b"/>
            <a:pathLst>
              <a:path w="1904" h="240029">
                <a:moveTo>
                  <a:pt x="1584" y="0"/>
                </a:moveTo>
                <a:lnTo>
                  <a:pt x="0" y="239706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248765" y="5838675"/>
            <a:ext cx="120534" cy="33250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07287" y="5866388"/>
            <a:ext cx="1905" cy="240029"/>
          </a:xfrm>
          <a:custGeom>
            <a:avLst/>
            <a:gdLst/>
            <a:ahLst/>
            <a:cxnLst/>
            <a:rect l="l" t="t" r="r" b="b"/>
            <a:pathLst>
              <a:path w="1904" h="240029">
                <a:moveTo>
                  <a:pt x="1584" y="0"/>
                </a:moveTo>
                <a:lnTo>
                  <a:pt x="0" y="239706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611136" y="6125467"/>
            <a:ext cx="1783079" cy="36575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4577108" y="6563477"/>
            <a:ext cx="18935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in</a:t>
            </a:r>
            <a:r>
              <a:rPr sz="1800" spc="-5" dirty="0">
                <a:latin typeface="Arial"/>
                <a:cs typeface="Arial"/>
              </a:rPr>
              <a:t>ferred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inse</a:t>
            </a:r>
            <a:r>
              <a:rPr sz="1800" spc="-10" dirty="0">
                <a:latin typeface="Arial"/>
                <a:cs typeface="Arial"/>
              </a:rPr>
              <a:t>rt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size</a:t>
            </a:r>
            <a:endParaRPr sz="18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66280" y="5256964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Align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</a:t>
            </a:r>
            <a:r>
              <a:rPr sz="1800" dirty="0">
                <a:latin typeface="Arial"/>
                <a:cs typeface="Arial"/>
              </a:rPr>
              <a:t>erence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66280" y="3809162"/>
            <a:ext cx="1092835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Read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f</a:t>
            </a:r>
            <a:r>
              <a:rPr sz="1800" dirty="0">
                <a:latin typeface="Arial"/>
                <a:cs typeface="Arial"/>
              </a:rPr>
              <a:t>rom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each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end</a:t>
            </a:r>
            <a:endParaRPr sz="18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66280" y="2894762"/>
            <a:ext cx="10039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Arial"/>
                <a:cs typeface="Arial"/>
              </a:rPr>
              <a:t>F</a:t>
            </a:r>
            <a:r>
              <a:rPr sz="1800" dirty="0">
                <a:latin typeface="Arial"/>
                <a:cs typeface="Arial"/>
              </a:rPr>
              <a:t>ragmen</a:t>
            </a:r>
            <a:r>
              <a:rPr sz="1800" spc="-5" dirty="0"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42480" y="1827961"/>
            <a:ext cx="762635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DN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cDN</a:t>
            </a:r>
            <a:r>
              <a:rPr sz="1800" spc="-15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842217" y="3972466"/>
            <a:ext cx="320039" cy="14547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887937" y="4023298"/>
            <a:ext cx="228600" cy="1905"/>
          </a:xfrm>
          <a:custGeom>
            <a:avLst/>
            <a:gdLst/>
            <a:ahLst/>
            <a:cxnLst/>
            <a:rect l="l" t="t" r="r" b="b"/>
            <a:pathLst>
              <a:path w="228600" h="1904">
                <a:moveTo>
                  <a:pt x="0" y="0"/>
                </a:moveTo>
                <a:lnTo>
                  <a:pt x="228599" y="1584"/>
                </a:lnTo>
              </a:path>
            </a:pathLst>
          </a:custGeom>
          <a:ln w="508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088236" y="3972466"/>
            <a:ext cx="320039" cy="14547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135337" y="4024884"/>
            <a:ext cx="228600" cy="1905"/>
          </a:xfrm>
          <a:custGeom>
            <a:avLst/>
            <a:gdLst/>
            <a:ahLst/>
            <a:cxnLst/>
            <a:rect l="l" t="t" r="r" b="b"/>
            <a:pathLst>
              <a:path w="228600" h="1904">
                <a:moveTo>
                  <a:pt x="0" y="0"/>
                </a:moveTo>
                <a:lnTo>
                  <a:pt x="228599" y="1584"/>
                </a:lnTo>
              </a:path>
            </a:pathLst>
          </a:custGeom>
          <a:ln w="508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602845" y="3972466"/>
            <a:ext cx="320039" cy="14547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649937" y="4024884"/>
            <a:ext cx="228600" cy="1905"/>
          </a:xfrm>
          <a:custGeom>
            <a:avLst/>
            <a:gdLst/>
            <a:ahLst/>
            <a:cxnLst/>
            <a:rect l="l" t="t" r="r" b="b"/>
            <a:pathLst>
              <a:path w="228600" h="1904">
                <a:moveTo>
                  <a:pt x="0" y="0"/>
                </a:moveTo>
                <a:lnTo>
                  <a:pt x="228599" y="1584"/>
                </a:lnTo>
              </a:path>
            </a:pathLst>
          </a:custGeom>
          <a:ln w="508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510619" y="3972466"/>
            <a:ext cx="320040" cy="14547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554937" y="4024884"/>
            <a:ext cx="228600" cy="1905"/>
          </a:xfrm>
          <a:custGeom>
            <a:avLst/>
            <a:gdLst/>
            <a:ahLst/>
            <a:cxnLst/>
            <a:rect l="l" t="t" r="r" b="b"/>
            <a:pathLst>
              <a:path w="228600" h="1904">
                <a:moveTo>
                  <a:pt x="0" y="0"/>
                </a:moveTo>
                <a:lnTo>
                  <a:pt x="228599" y="1584"/>
                </a:lnTo>
              </a:path>
            </a:pathLst>
          </a:custGeom>
          <a:ln w="508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967819" y="3984933"/>
            <a:ext cx="320040" cy="1454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012137" y="4037594"/>
            <a:ext cx="228600" cy="1905"/>
          </a:xfrm>
          <a:custGeom>
            <a:avLst/>
            <a:gdLst/>
            <a:ahLst/>
            <a:cxnLst/>
            <a:rect l="l" t="t" r="r" b="b"/>
            <a:pathLst>
              <a:path w="228600" h="1904">
                <a:moveTo>
                  <a:pt x="0" y="0"/>
                </a:moveTo>
                <a:lnTo>
                  <a:pt x="228599" y="1584"/>
                </a:lnTo>
              </a:path>
            </a:pathLst>
          </a:custGeom>
          <a:ln w="508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617884" y="3984933"/>
            <a:ext cx="320040" cy="1454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663147" y="4037594"/>
            <a:ext cx="228600" cy="1905"/>
          </a:xfrm>
          <a:custGeom>
            <a:avLst/>
            <a:gdLst/>
            <a:ahLst/>
            <a:cxnLst/>
            <a:rect l="l" t="t" r="r" b="b"/>
            <a:pathLst>
              <a:path w="228600" h="1904">
                <a:moveTo>
                  <a:pt x="0" y="0"/>
                </a:moveTo>
                <a:lnTo>
                  <a:pt x="228599" y="1584"/>
                </a:lnTo>
              </a:path>
            </a:pathLst>
          </a:custGeom>
          <a:ln w="508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839736" y="3652430"/>
            <a:ext cx="1724890" cy="34081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5185884" y="3351962"/>
            <a:ext cx="10547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inse</a:t>
            </a:r>
            <a:r>
              <a:rPr sz="1800" spc="-10" dirty="0">
                <a:latin typeface="Arial"/>
                <a:cs typeface="Arial"/>
              </a:rPr>
              <a:t>rt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size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543" y="6683947"/>
            <a:ext cx="1295393" cy="3254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2737" y="6323588"/>
            <a:ext cx="1428749" cy="8858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68590" y="3054440"/>
            <a:ext cx="553021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25" dirty="0">
                <a:latin typeface="Arial"/>
                <a:cs typeface="Arial"/>
              </a:rPr>
              <a:t>In</a:t>
            </a:r>
            <a:r>
              <a:rPr sz="4000" b="1" dirty="0">
                <a:latin typeface="Arial"/>
                <a:cs typeface="Arial"/>
              </a:rPr>
              <a:t>ter</a:t>
            </a:r>
            <a:r>
              <a:rPr sz="4000" b="1" spc="-30" dirty="0">
                <a:latin typeface="Arial"/>
                <a:cs typeface="Arial"/>
              </a:rPr>
              <a:t>p</a:t>
            </a:r>
            <a:r>
              <a:rPr sz="4000" b="1" dirty="0">
                <a:latin typeface="Arial"/>
                <a:cs typeface="Arial"/>
              </a:rPr>
              <a:t>re</a:t>
            </a:r>
            <a:r>
              <a:rPr sz="4000" b="1" spc="-15" dirty="0">
                <a:latin typeface="Arial"/>
                <a:cs typeface="Arial"/>
              </a:rPr>
              <a:t>t</a:t>
            </a:r>
            <a:r>
              <a:rPr sz="4000" b="1" spc="-25" dirty="0">
                <a:latin typeface="Arial"/>
                <a:cs typeface="Arial"/>
              </a:rPr>
              <a:t>ing</a:t>
            </a:r>
            <a:r>
              <a:rPr sz="4000" b="1" spc="110" dirty="0">
                <a:latin typeface="Times New Roman"/>
                <a:cs typeface="Times New Roman"/>
              </a:rPr>
              <a:t> </a:t>
            </a:r>
            <a:r>
              <a:rPr sz="4000" b="1" spc="-25" dirty="0">
                <a:latin typeface="Arial"/>
                <a:cs typeface="Arial"/>
              </a:rPr>
              <a:t>In</a:t>
            </a:r>
            <a:r>
              <a:rPr sz="4000" b="1" dirty="0">
                <a:latin typeface="Arial"/>
                <a:cs typeface="Arial"/>
              </a:rPr>
              <a:t>sert</a:t>
            </a:r>
            <a:r>
              <a:rPr sz="4000" b="1" spc="110" dirty="0">
                <a:latin typeface="Times New Roman"/>
                <a:cs typeface="Times New Roman"/>
              </a:rPr>
              <a:t> </a:t>
            </a:r>
            <a:r>
              <a:rPr sz="4000" b="1" spc="-30" dirty="0">
                <a:latin typeface="Arial"/>
                <a:cs typeface="Arial"/>
              </a:rPr>
              <a:t>S</a:t>
            </a:r>
            <a:r>
              <a:rPr sz="4000" b="1" spc="-20" dirty="0">
                <a:latin typeface="Arial"/>
                <a:cs typeface="Arial"/>
              </a:rPr>
              <a:t>i</a:t>
            </a:r>
            <a:r>
              <a:rPr sz="4000" b="1" dirty="0">
                <a:latin typeface="Arial"/>
                <a:cs typeface="Arial"/>
              </a:rPr>
              <a:t>ze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spc="-30" dirty="0"/>
              <a:t>L</a:t>
            </a:r>
            <a:r>
              <a:rPr dirty="0"/>
              <a:t>a</a:t>
            </a:r>
            <a:r>
              <a:rPr spc="-30" dirty="0"/>
              <a:t>un</a:t>
            </a:r>
            <a:r>
              <a:rPr dirty="0"/>
              <a:t>c</a:t>
            </a:r>
            <a:r>
              <a:rPr spc="-25" dirty="0"/>
              <a:t>h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25" dirty="0"/>
              <a:t>IGV</a:t>
            </a:r>
          </a:p>
        </p:txBody>
      </p:sp>
      <p:sp>
        <p:nvSpPr>
          <p:cNvPr id="3" name="object 3"/>
          <p:cNvSpPr/>
          <p:nvPr/>
        </p:nvSpPr>
        <p:spPr>
          <a:xfrm>
            <a:off x="458937" y="1218195"/>
            <a:ext cx="9143999" cy="6095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I</a:t>
            </a:r>
            <a:r>
              <a:rPr spc="-30" dirty="0"/>
              <a:t>n</a:t>
            </a:r>
            <a:r>
              <a:rPr dirty="0"/>
              <a:t>ter</a:t>
            </a:r>
            <a:r>
              <a:rPr spc="-30" dirty="0"/>
              <a:t>p</a:t>
            </a:r>
            <a:r>
              <a:rPr dirty="0"/>
              <a:t>re</a:t>
            </a:r>
            <a:r>
              <a:rPr spc="-15" dirty="0"/>
              <a:t>ti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i</a:t>
            </a:r>
            <a:r>
              <a:rPr spc="-30" dirty="0"/>
              <a:t>n</a:t>
            </a:r>
            <a:r>
              <a:rPr dirty="0"/>
              <a:t>ferre</a:t>
            </a:r>
            <a:r>
              <a:rPr spc="-25" dirty="0"/>
              <a:t>d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0" dirty="0"/>
              <a:t>i</a:t>
            </a:r>
            <a:r>
              <a:rPr spc="-30" dirty="0"/>
              <a:t>n</a:t>
            </a:r>
            <a:r>
              <a:rPr dirty="0"/>
              <a:t>sert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</a:t>
            </a:r>
            <a:r>
              <a:rPr spc="-10" dirty="0"/>
              <a:t>i</a:t>
            </a:r>
            <a:r>
              <a:rPr dirty="0"/>
              <a:t>ze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28279" y="1994816"/>
            <a:ext cx="6911340" cy="325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87375">
              <a:lnSpc>
                <a:spcPts val="2800"/>
              </a:lnSpc>
            </a:pPr>
            <a:r>
              <a:rPr sz="2400" spc="-2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“in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erred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inse</a:t>
            </a:r>
            <a:r>
              <a:rPr sz="2400" spc="-10" dirty="0">
                <a:latin typeface="Arial"/>
                <a:cs typeface="Arial"/>
              </a:rPr>
              <a:t>rt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size”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can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used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dirty="0">
                <a:latin typeface="Arial"/>
                <a:cs typeface="Arial"/>
              </a:rPr>
              <a:t>ru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dirty="0">
                <a:latin typeface="Arial"/>
                <a:cs typeface="Arial"/>
              </a:rPr>
              <a:t>ural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varian</a:t>
            </a:r>
            <a:r>
              <a:rPr sz="2400" spc="-10" dirty="0">
                <a:latin typeface="Arial"/>
                <a:cs typeface="Arial"/>
              </a:rPr>
              <a:t>ts,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including</a:t>
            </a:r>
            <a:r>
              <a:rPr sz="2400" spc="-10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2450">
              <a:latin typeface="Times New Roman"/>
              <a:cs typeface="Times New Roman"/>
            </a:endParaRPr>
          </a:p>
          <a:p>
            <a:pPr marL="469900" indent="-241300">
              <a:lnSpc>
                <a:spcPct val="100000"/>
              </a:lnSpc>
              <a:buFont typeface="Arial"/>
              <a:buChar char="•"/>
              <a:tabLst>
                <a:tab pos="460375" algn="l"/>
              </a:tabLst>
            </a:pPr>
            <a:r>
              <a:rPr sz="2400" dirty="0">
                <a:latin typeface="Arial"/>
                <a:cs typeface="Arial"/>
              </a:rPr>
              <a:t>Dele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460375" indent="-231775">
              <a:lnSpc>
                <a:spcPct val="100000"/>
              </a:lnSpc>
              <a:buFont typeface="Arial"/>
              <a:buChar char="•"/>
              <a:tabLst>
                <a:tab pos="460375" algn="l"/>
              </a:tabLst>
            </a:pP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nse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ions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469900" marR="5080" indent="-241300">
              <a:lnSpc>
                <a:spcPct val="100699"/>
              </a:lnSpc>
              <a:buFont typeface="Arial"/>
              <a:buChar char="•"/>
              <a:tabLst>
                <a:tab pos="460375" algn="l"/>
              </a:tabLst>
            </a:pP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n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er-chromosomal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rearrangemen</a:t>
            </a:r>
            <a:r>
              <a:rPr sz="2400" spc="-10" dirty="0">
                <a:latin typeface="Arial"/>
                <a:cs typeface="Arial"/>
              </a:rPr>
              <a:t>ts: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(Unde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ined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inse</a:t>
            </a:r>
            <a:r>
              <a:rPr sz="2400" spc="-10" dirty="0">
                <a:latin typeface="Arial"/>
                <a:cs typeface="Arial"/>
              </a:rPr>
              <a:t>rt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size)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De</a:t>
            </a:r>
            <a:r>
              <a:rPr spc="-10" dirty="0"/>
              <a:t>le</a:t>
            </a:r>
            <a:r>
              <a:rPr spc="-15" dirty="0"/>
              <a:t>ti</a:t>
            </a:r>
            <a:r>
              <a:rPr spc="-30" dirty="0"/>
              <a:t>o</a:t>
            </a:r>
            <a:r>
              <a:rPr spc="-25" dirty="0"/>
              <a:t>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09281" y="2776088"/>
            <a:ext cx="5485130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800"/>
              </a:lnSpc>
            </a:pPr>
            <a:r>
              <a:rPr sz="3200" spc="-40" dirty="0">
                <a:latin typeface="Arial"/>
                <a:cs typeface="Arial"/>
              </a:rPr>
              <a:t>W</a:t>
            </a:r>
            <a:r>
              <a:rPr sz="3200" dirty="0">
                <a:latin typeface="Arial"/>
                <a:cs typeface="Arial"/>
              </a:rPr>
              <a:t>ha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is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t</a:t>
            </a:r>
            <a:r>
              <a:rPr sz="3200" dirty="0">
                <a:latin typeface="Arial"/>
                <a:cs typeface="Arial"/>
              </a:rPr>
              <a:t>he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e</a:t>
            </a:r>
            <a:r>
              <a:rPr sz="3200" spc="-70" dirty="0">
                <a:latin typeface="Arial"/>
                <a:cs typeface="Arial"/>
              </a:rPr>
              <a:t>f</a:t>
            </a:r>
            <a:r>
              <a:rPr sz="3200" spc="-15" dirty="0">
                <a:latin typeface="Arial"/>
                <a:cs typeface="Arial"/>
              </a:rPr>
              <a:t>f</a:t>
            </a:r>
            <a:r>
              <a:rPr sz="3200" dirty="0">
                <a:latin typeface="Arial"/>
                <a:cs typeface="Arial"/>
              </a:rPr>
              <a:t>e</a:t>
            </a:r>
            <a:r>
              <a:rPr sz="3200" spc="-15" dirty="0">
                <a:latin typeface="Arial"/>
                <a:cs typeface="Arial"/>
              </a:rPr>
              <a:t>ct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dele</a:t>
            </a:r>
            <a:r>
              <a:rPr sz="3200" spc="-15" dirty="0">
                <a:latin typeface="Arial"/>
                <a:cs typeface="Arial"/>
              </a:rPr>
              <a:t>t</a:t>
            </a:r>
            <a:r>
              <a:rPr sz="3200" dirty="0">
                <a:latin typeface="Arial"/>
                <a:cs typeface="Arial"/>
              </a:rPr>
              <a:t>ion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on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in</a:t>
            </a:r>
            <a:r>
              <a:rPr sz="3200" spc="-15" dirty="0">
                <a:latin typeface="Arial"/>
                <a:cs typeface="Arial"/>
              </a:rPr>
              <a:t>f</a:t>
            </a:r>
            <a:r>
              <a:rPr sz="3200" dirty="0">
                <a:latin typeface="Arial"/>
                <a:cs typeface="Arial"/>
              </a:rPr>
              <a:t>erred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inse</a:t>
            </a:r>
            <a:r>
              <a:rPr sz="3200" spc="-10" dirty="0">
                <a:latin typeface="Arial"/>
                <a:cs typeface="Arial"/>
              </a:rPr>
              <a:t>rt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size?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De</a:t>
            </a:r>
            <a:r>
              <a:rPr spc="-10" dirty="0"/>
              <a:t>le</a:t>
            </a:r>
            <a:r>
              <a:rPr spc="-15" dirty="0"/>
              <a:t>ti</a:t>
            </a:r>
            <a:r>
              <a:rPr spc="-30" dirty="0"/>
              <a:t>o</a:t>
            </a:r>
            <a:r>
              <a:rPr spc="-25" dirty="0"/>
              <a:t>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41282" y="2650732"/>
            <a:ext cx="6425732" cy="328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92537" y="2677088"/>
            <a:ext cx="6324600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92537" y="26770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6"/>
                </a:lnTo>
                <a:lnTo>
                  <a:pt x="6286499" y="0"/>
                </a:lnTo>
                <a:lnTo>
                  <a:pt x="6300551" y="2673"/>
                </a:lnTo>
                <a:lnTo>
                  <a:pt x="6312239" y="10006"/>
                </a:lnTo>
                <a:lnTo>
                  <a:pt x="6320541" y="20969"/>
                </a:lnTo>
                <a:lnTo>
                  <a:pt x="6324435" y="34532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De</a:t>
            </a:r>
            <a:r>
              <a:rPr spc="-10" dirty="0"/>
              <a:t>le</a:t>
            </a:r>
            <a:r>
              <a:rPr spc="-15" dirty="0"/>
              <a:t>ti</a:t>
            </a:r>
            <a:r>
              <a:rPr spc="-30" dirty="0"/>
              <a:t>o</a:t>
            </a:r>
            <a:r>
              <a:rPr spc="-25" dirty="0"/>
              <a:t>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41282" y="2650732"/>
            <a:ext cx="6425732" cy="328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92537" y="2677088"/>
            <a:ext cx="6324600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92537" y="26770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6"/>
                </a:lnTo>
                <a:lnTo>
                  <a:pt x="6286499" y="0"/>
                </a:lnTo>
                <a:lnTo>
                  <a:pt x="6300551" y="2673"/>
                </a:lnTo>
                <a:lnTo>
                  <a:pt x="6312239" y="10006"/>
                </a:lnTo>
                <a:lnTo>
                  <a:pt x="6320541" y="20969"/>
                </a:lnTo>
                <a:lnTo>
                  <a:pt x="6324435" y="34532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41282" y="4999088"/>
            <a:ext cx="6425732" cy="332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92537" y="5028188"/>
            <a:ext cx="63246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92537" y="50281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3"/>
                </a:lnTo>
                <a:lnTo>
                  <a:pt x="6286499" y="0"/>
                </a:lnTo>
                <a:lnTo>
                  <a:pt x="6300551" y="2670"/>
                </a:lnTo>
                <a:lnTo>
                  <a:pt x="6312239" y="9999"/>
                </a:lnTo>
                <a:lnTo>
                  <a:pt x="6320541" y="20961"/>
                </a:lnTo>
                <a:lnTo>
                  <a:pt x="6324435" y="34530"/>
                </a:lnTo>
                <a:lnTo>
                  <a:pt x="6324599" y="190499"/>
                </a:lnTo>
                <a:lnTo>
                  <a:pt x="6321930" y="204541"/>
                </a:lnTo>
                <a:lnTo>
                  <a:pt x="6314604" y="216230"/>
                </a:lnTo>
                <a:lnTo>
                  <a:pt x="6303643" y="224537"/>
                </a:lnTo>
                <a:lnTo>
                  <a:pt x="6290071" y="228435"/>
                </a:lnTo>
                <a:lnTo>
                  <a:pt x="38112" y="228599"/>
                </a:lnTo>
                <a:lnTo>
                  <a:pt x="24065" y="225928"/>
                </a:lnTo>
                <a:lnTo>
                  <a:pt x="12374" y="218598"/>
                </a:lnTo>
                <a:lnTo>
                  <a:pt x="4065" y="207639"/>
                </a:lnTo>
                <a:lnTo>
                  <a:pt x="165" y="194077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94879" y="5039476"/>
            <a:ext cx="7880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Subje</a:t>
            </a:r>
            <a:r>
              <a:rPr sz="1800" spc="-10" dirty="0">
                <a:latin typeface="Arial"/>
                <a:cs typeface="Arial"/>
              </a:rPr>
              <a:t>ct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De</a:t>
            </a:r>
            <a:r>
              <a:rPr spc="-10" dirty="0"/>
              <a:t>le</a:t>
            </a:r>
            <a:r>
              <a:rPr spc="-15" dirty="0"/>
              <a:t>ti</a:t>
            </a:r>
            <a:r>
              <a:rPr spc="-30" dirty="0"/>
              <a:t>o</a:t>
            </a:r>
            <a:r>
              <a:rPr spc="-25" dirty="0"/>
              <a:t>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41282" y="2650732"/>
            <a:ext cx="6425732" cy="328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92537" y="2677088"/>
            <a:ext cx="6324600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92537" y="26770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6"/>
                </a:lnTo>
                <a:lnTo>
                  <a:pt x="6286499" y="0"/>
                </a:lnTo>
                <a:lnTo>
                  <a:pt x="6300551" y="2673"/>
                </a:lnTo>
                <a:lnTo>
                  <a:pt x="6312239" y="10006"/>
                </a:lnTo>
                <a:lnTo>
                  <a:pt x="6320541" y="20969"/>
                </a:lnTo>
                <a:lnTo>
                  <a:pt x="6324435" y="34532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41282" y="4999088"/>
            <a:ext cx="6425732" cy="332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92537" y="5028188"/>
            <a:ext cx="63246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92537" y="50281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3"/>
                </a:lnTo>
                <a:lnTo>
                  <a:pt x="6286499" y="0"/>
                </a:lnTo>
                <a:lnTo>
                  <a:pt x="6300551" y="2670"/>
                </a:lnTo>
                <a:lnTo>
                  <a:pt x="6312239" y="9999"/>
                </a:lnTo>
                <a:lnTo>
                  <a:pt x="6320541" y="20961"/>
                </a:lnTo>
                <a:lnTo>
                  <a:pt x="6324435" y="34530"/>
                </a:lnTo>
                <a:lnTo>
                  <a:pt x="6324599" y="190499"/>
                </a:lnTo>
                <a:lnTo>
                  <a:pt x="6321930" y="204541"/>
                </a:lnTo>
                <a:lnTo>
                  <a:pt x="6314604" y="216230"/>
                </a:lnTo>
                <a:lnTo>
                  <a:pt x="6303643" y="224537"/>
                </a:lnTo>
                <a:lnTo>
                  <a:pt x="6290071" y="228435"/>
                </a:lnTo>
                <a:lnTo>
                  <a:pt x="38112" y="228599"/>
                </a:lnTo>
                <a:lnTo>
                  <a:pt x="24065" y="225928"/>
                </a:lnTo>
                <a:lnTo>
                  <a:pt x="12374" y="218598"/>
                </a:lnTo>
                <a:lnTo>
                  <a:pt x="4065" y="207639"/>
                </a:lnTo>
                <a:lnTo>
                  <a:pt x="165" y="194077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77643" y="4999088"/>
            <a:ext cx="2157151" cy="3325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26137" y="5028188"/>
            <a:ext cx="2057400" cy="228600"/>
          </a:xfrm>
          <a:custGeom>
            <a:avLst/>
            <a:gdLst/>
            <a:ahLst/>
            <a:cxnLst/>
            <a:rect l="l" t="t" r="r" b="b"/>
            <a:pathLst>
              <a:path w="2057400" h="228600">
                <a:moveTo>
                  <a:pt x="0" y="228599"/>
                </a:moveTo>
                <a:lnTo>
                  <a:pt x="2057399" y="228599"/>
                </a:lnTo>
                <a:lnTo>
                  <a:pt x="20573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333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26137" y="5028188"/>
            <a:ext cx="2057400" cy="228600"/>
          </a:xfrm>
          <a:custGeom>
            <a:avLst/>
            <a:gdLst/>
            <a:ahLst/>
            <a:cxnLst/>
            <a:rect l="l" t="t" r="r" b="b"/>
            <a:pathLst>
              <a:path w="2057400" h="228600">
                <a:moveTo>
                  <a:pt x="0" y="228599"/>
                </a:moveTo>
                <a:lnTo>
                  <a:pt x="2057399" y="228599"/>
                </a:lnTo>
                <a:lnTo>
                  <a:pt x="20573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9524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94879" y="5039476"/>
            <a:ext cx="7880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Subje</a:t>
            </a:r>
            <a:r>
              <a:rPr sz="1800" spc="-10" dirty="0">
                <a:latin typeface="Arial"/>
                <a:cs typeface="Arial"/>
              </a:rPr>
              <a:t>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09433" y="4737238"/>
            <a:ext cx="939338" cy="8562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63900" y="4768465"/>
            <a:ext cx="833119" cy="748665"/>
          </a:xfrm>
          <a:custGeom>
            <a:avLst/>
            <a:gdLst/>
            <a:ahLst/>
            <a:cxnLst/>
            <a:rect l="l" t="t" r="r" b="b"/>
            <a:pathLst>
              <a:path w="833120" h="748664">
                <a:moveTo>
                  <a:pt x="159501" y="0"/>
                </a:moveTo>
                <a:lnTo>
                  <a:pt x="0" y="193679"/>
                </a:lnTo>
                <a:lnTo>
                  <a:pt x="218998" y="374023"/>
                </a:lnTo>
                <a:lnTo>
                  <a:pt x="0" y="554354"/>
                </a:lnTo>
                <a:lnTo>
                  <a:pt x="159501" y="748046"/>
                </a:lnTo>
                <a:lnTo>
                  <a:pt x="416356" y="536542"/>
                </a:lnTo>
                <a:lnTo>
                  <a:pt x="811051" y="536542"/>
                </a:lnTo>
                <a:lnTo>
                  <a:pt x="613684" y="374023"/>
                </a:lnTo>
                <a:lnTo>
                  <a:pt x="811037" y="211503"/>
                </a:lnTo>
                <a:lnTo>
                  <a:pt x="416356" y="211503"/>
                </a:lnTo>
                <a:lnTo>
                  <a:pt x="159501" y="0"/>
                </a:lnTo>
                <a:close/>
              </a:path>
              <a:path w="833120" h="748664">
                <a:moveTo>
                  <a:pt x="811051" y="536542"/>
                </a:moveTo>
                <a:lnTo>
                  <a:pt x="416356" y="536542"/>
                </a:lnTo>
                <a:lnTo>
                  <a:pt x="673150" y="748046"/>
                </a:lnTo>
                <a:lnTo>
                  <a:pt x="832683" y="554354"/>
                </a:lnTo>
                <a:lnTo>
                  <a:pt x="811051" y="536542"/>
                </a:lnTo>
                <a:close/>
              </a:path>
              <a:path w="833120" h="748664">
                <a:moveTo>
                  <a:pt x="673150" y="0"/>
                </a:moveTo>
                <a:lnTo>
                  <a:pt x="416356" y="211503"/>
                </a:lnTo>
                <a:lnTo>
                  <a:pt x="811037" y="211503"/>
                </a:lnTo>
                <a:lnTo>
                  <a:pt x="832683" y="193679"/>
                </a:lnTo>
                <a:lnTo>
                  <a:pt x="6731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63900" y="4768465"/>
            <a:ext cx="833119" cy="748665"/>
          </a:xfrm>
          <a:custGeom>
            <a:avLst/>
            <a:gdLst/>
            <a:ahLst/>
            <a:cxnLst/>
            <a:rect l="l" t="t" r="r" b="b"/>
            <a:pathLst>
              <a:path w="833120" h="748664">
                <a:moveTo>
                  <a:pt x="0" y="193679"/>
                </a:moveTo>
                <a:lnTo>
                  <a:pt x="159501" y="0"/>
                </a:lnTo>
                <a:lnTo>
                  <a:pt x="416356" y="211503"/>
                </a:lnTo>
                <a:lnTo>
                  <a:pt x="673150" y="0"/>
                </a:lnTo>
                <a:lnTo>
                  <a:pt x="832683" y="193679"/>
                </a:lnTo>
                <a:lnTo>
                  <a:pt x="613684" y="374023"/>
                </a:lnTo>
                <a:lnTo>
                  <a:pt x="832683" y="554354"/>
                </a:lnTo>
                <a:lnTo>
                  <a:pt x="673150" y="748046"/>
                </a:lnTo>
                <a:lnTo>
                  <a:pt x="416356" y="536542"/>
                </a:lnTo>
                <a:lnTo>
                  <a:pt x="159501" y="748046"/>
                </a:lnTo>
                <a:lnTo>
                  <a:pt x="0" y="554354"/>
                </a:lnTo>
                <a:lnTo>
                  <a:pt x="218998" y="374023"/>
                </a:lnTo>
                <a:lnTo>
                  <a:pt x="0" y="19367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69352" y="2638287"/>
            <a:ext cx="116378" cy="3200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26137" y="2665994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26752" y="2638287"/>
            <a:ext cx="116378" cy="3200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83537" y="2665994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De</a:t>
            </a:r>
            <a:r>
              <a:rPr spc="-10" dirty="0"/>
              <a:t>le</a:t>
            </a:r>
            <a:r>
              <a:rPr spc="-15" dirty="0"/>
              <a:t>ti</a:t>
            </a:r>
            <a:r>
              <a:rPr spc="-30" dirty="0"/>
              <a:t>o</a:t>
            </a:r>
            <a:r>
              <a:rPr spc="-25" dirty="0"/>
              <a:t>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41282" y="2650732"/>
            <a:ext cx="6425732" cy="328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92537" y="2677088"/>
            <a:ext cx="6324600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92537" y="26770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6"/>
                </a:lnTo>
                <a:lnTo>
                  <a:pt x="6286499" y="0"/>
                </a:lnTo>
                <a:lnTo>
                  <a:pt x="6300551" y="2673"/>
                </a:lnTo>
                <a:lnTo>
                  <a:pt x="6312239" y="10006"/>
                </a:lnTo>
                <a:lnTo>
                  <a:pt x="6320541" y="20969"/>
                </a:lnTo>
                <a:lnTo>
                  <a:pt x="6324435" y="34532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34643" y="4999088"/>
            <a:ext cx="4671761" cy="332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5028188"/>
            <a:ext cx="45720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83137" y="5028188"/>
            <a:ext cx="4572000" cy="228600"/>
          </a:xfrm>
          <a:custGeom>
            <a:avLst/>
            <a:gdLst/>
            <a:ahLst/>
            <a:cxnLst/>
            <a:rect l="l" t="t" r="r" b="b"/>
            <a:pathLst>
              <a:path w="4572000" h="228600">
                <a:moveTo>
                  <a:pt x="0" y="38099"/>
                </a:moveTo>
                <a:lnTo>
                  <a:pt x="20969" y="4060"/>
                </a:lnTo>
                <a:lnTo>
                  <a:pt x="4533899" y="0"/>
                </a:lnTo>
                <a:lnTo>
                  <a:pt x="4547951" y="2670"/>
                </a:lnTo>
                <a:lnTo>
                  <a:pt x="4559639" y="9999"/>
                </a:lnTo>
                <a:lnTo>
                  <a:pt x="4567941" y="20961"/>
                </a:lnTo>
                <a:lnTo>
                  <a:pt x="4571835" y="34530"/>
                </a:lnTo>
                <a:lnTo>
                  <a:pt x="4571999" y="190499"/>
                </a:lnTo>
                <a:lnTo>
                  <a:pt x="4569330" y="204541"/>
                </a:lnTo>
                <a:lnTo>
                  <a:pt x="4562004" y="216230"/>
                </a:lnTo>
                <a:lnTo>
                  <a:pt x="4551043" y="224537"/>
                </a:lnTo>
                <a:lnTo>
                  <a:pt x="4537471" y="228435"/>
                </a:lnTo>
                <a:lnTo>
                  <a:pt x="38099" y="228599"/>
                </a:lnTo>
                <a:lnTo>
                  <a:pt x="24060" y="225927"/>
                </a:lnTo>
                <a:lnTo>
                  <a:pt x="12371" y="218595"/>
                </a:lnTo>
                <a:lnTo>
                  <a:pt x="4063" y="207633"/>
                </a:lnTo>
                <a:lnTo>
                  <a:pt x="165" y="194067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94879" y="5039476"/>
            <a:ext cx="7880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Subje</a:t>
            </a:r>
            <a:r>
              <a:rPr sz="1800" spc="-10" dirty="0">
                <a:latin typeface="Arial"/>
                <a:cs typeface="Arial"/>
              </a:rPr>
              <a:t>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69352" y="2638287"/>
            <a:ext cx="116378" cy="320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26137" y="2665994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26752" y="2638287"/>
            <a:ext cx="116378" cy="320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83537" y="2665994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70778" y="5003246"/>
            <a:ext cx="120534" cy="3200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31037" y="5028188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De</a:t>
            </a:r>
            <a:r>
              <a:rPr spc="-10" dirty="0"/>
              <a:t>le</a:t>
            </a:r>
            <a:r>
              <a:rPr spc="-15" dirty="0"/>
              <a:t>ti</a:t>
            </a:r>
            <a:r>
              <a:rPr spc="-30" dirty="0"/>
              <a:t>o</a:t>
            </a:r>
            <a:r>
              <a:rPr spc="-25" dirty="0"/>
              <a:t>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41282" y="2650732"/>
            <a:ext cx="6425732" cy="328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92537" y="2677088"/>
            <a:ext cx="6324600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92537" y="26770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6"/>
                </a:lnTo>
                <a:lnTo>
                  <a:pt x="6286499" y="0"/>
                </a:lnTo>
                <a:lnTo>
                  <a:pt x="6300551" y="2673"/>
                </a:lnTo>
                <a:lnTo>
                  <a:pt x="6312239" y="10006"/>
                </a:lnTo>
                <a:lnTo>
                  <a:pt x="6320541" y="20969"/>
                </a:lnTo>
                <a:lnTo>
                  <a:pt x="6324435" y="34532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34643" y="4999088"/>
            <a:ext cx="4671761" cy="332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5028188"/>
            <a:ext cx="45720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83137" y="5028188"/>
            <a:ext cx="4572000" cy="228600"/>
          </a:xfrm>
          <a:custGeom>
            <a:avLst/>
            <a:gdLst/>
            <a:ahLst/>
            <a:cxnLst/>
            <a:rect l="l" t="t" r="r" b="b"/>
            <a:pathLst>
              <a:path w="4572000" h="228600">
                <a:moveTo>
                  <a:pt x="0" y="38099"/>
                </a:moveTo>
                <a:lnTo>
                  <a:pt x="20969" y="4060"/>
                </a:lnTo>
                <a:lnTo>
                  <a:pt x="4533899" y="0"/>
                </a:lnTo>
                <a:lnTo>
                  <a:pt x="4547951" y="2670"/>
                </a:lnTo>
                <a:lnTo>
                  <a:pt x="4559639" y="9999"/>
                </a:lnTo>
                <a:lnTo>
                  <a:pt x="4567941" y="20961"/>
                </a:lnTo>
                <a:lnTo>
                  <a:pt x="4571835" y="34530"/>
                </a:lnTo>
                <a:lnTo>
                  <a:pt x="4571999" y="190499"/>
                </a:lnTo>
                <a:lnTo>
                  <a:pt x="4569330" y="204541"/>
                </a:lnTo>
                <a:lnTo>
                  <a:pt x="4562004" y="216230"/>
                </a:lnTo>
                <a:lnTo>
                  <a:pt x="4551043" y="224537"/>
                </a:lnTo>
                <a:lnTo>
                  <a:pt x="4537471" y="228435"/>
                </a:lnTo>
                <a:lnTo>
                  <a:pt x="38099" y="228599"/>
                </a:lnTo>
                <a:lnTo>
                  <a:pt x="24060" y="225927"/>
                </a:lnTo>
                <a:lnTo>
                  <a:pt x="12371" y="218595"/>
                </a:lnTo>
                <a:lnTo>
                  <a:pt x="4063" y="207633"/>
                </a:lnTo>
                <a:lnTo>
                  <a:pt x="165" y="194067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94879" y="5039476"/>
            <a:ext cx="7880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Subje</a:t>
            </a:r>
            <a:r>
              <a:rPr sz="1800" spc="-10" dirty="0">
                <a:latin typeface="Arial"/>
                <a:cs typeface="Arial"/>
              </a:rPr>
              <a:t>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69352" y="2638287"/>
            <a:ext cx="116378" cy="320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26137" y="2665994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26752" y="2638287"/>
            <a:ext cx="116378" cy="320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83537" y="2665994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70778" y="5003246"/>
            <a:ext cx="120534" cy="3200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31037" y="5028188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56617" y="5119625"/>
            <a:ext cx="1118061" cy="7772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02337" y="5485388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0" y="0"/>
                </a:moveTo>
                <a:lnTo>
                  <a:pt x="609599" y="1405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59263" y="5372148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21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87390" y="5115467"/>
            <a:ext cx="1118061" cy="7772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50137" y="5485555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14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73937" y="53716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75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88645" y="5447977"/>
            <a:ext cx="1005839" cy="1163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35737" y="5485388"/>
            <a:ext cx="914400" cy="1905"/>
          </a:xfrm>
          <a:custGeom>
            <a:avLst/>
            <a:gdLst/>
            <a:ahLst/>
            <a:cxnLst/>
            <a:rect l="l" t="t" r="r" b="b"/>
            <a:pathLst>
              <a:path w="914400" h="1904">
                <a:moveTo>
                  <a:pt x="0" y="0"/>
                </a:moveTo>
                <a:lnTo>
                  <a:pt x="914399" y="1581"/>
                </a:lnTo>
              </a:path>
            </a:pathLst>
          </a:custGeom>
          <a:ln w="253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De</a:t>
            </a:r>
            <a:r>
              <a:rPr spc="-10" dirty="0"/>
              <a:t>le</a:t>
            </a:r>
            <a:r>
              <a:rPr spc="-15" dirty="0"/>
              <a:t>ti</a:t>
            </a:r>
            <a:r>
              <a:rPr spc="-30" dirty="0"/>
              <a:t>o</a:t>
            </a:r>
            <a:r>
              <a:rPr spc="-25" dirty="0"/>
              <a:t>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41282" y="2650732"/>
            <a:ext cx="6425732" cy="328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92537" y="2677088"/>
            <a:ext cx="6324600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92537" y="26770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6"/>
                </a:lnTo>
                <a:lnTo>
                  <a:pt x="6286499" y="0"/>
                </a:lnTo>
                <a:lnTo>
                  <a:pt x="6300551" y="2673"/>
                </a:lnTo>
                <a:lnTo>
                  <a:pt x="6312239" y="10006"/>
                </a:lnTo>
                <a:lnTo>
                  <a:pt x="6320541" y="20969"/>
                </a:lnTo>
                <a:lnTo>
                  <a:pt x="6324435" y="34532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34643" y="4999088"/>
            <a:ext cx="4671761" cy="332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5028188"/>
            <a:ext cx="45720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83137" y="5028188"/>
            <a:ext cx="4572000" cy="228600"/>
          </a:xfrm>
          <a:custGeom>
            <a:avLst/>
            <a:gdLst/>
            <a:ahLst/>
            <a:cxnLst/>
            <a:rect l="l" t="t" r="r" b="b"/>
            <a:pathLst>
              <a:path w="4572000" h="228600">
                <a:moveTo>
                  <a:pt x="0" y="38099"/>
                </a:moveTo>
                <a:lnTo>
                  <a:pt x="20969" y="4060"/>
                </a:lnTo>
                <a:lnTo>
                  <a:pt x="4533899" y="0"/>
                </a:lnTo>
                <a:lnTo>
                  <a:pt x="4547951" y="2670"/>
                </a:lnTo>
                <a:lnTo>
                  <a:pt x="4559639" y="9999"/>
                </a:lnTo>
                <a:lnTo>
                  <a:pt x="4567941" y="20961"/>
                </a:lnTo>
                <a:lnTo>
                  <a:pt x="4571835" y="34530"/>
                </a:lnTo>
                <a:lnTo>
                  <a:pt x="4571999" y="190499"/>
                </a:lnTo>
                <a:lnTo>
                  <a:pt x="4569330" y="204541"/>
                </a:lnTo>
                <a:lnTo>
                  <a:pt x="4562004" y="216230"/>
                </a:lnTo>
                <a:lnTo>
                  <a:pt x="4551043" y="224537"/>
                </a:lnTo>
                <a:lnTo>
                  <a:pt x="4537471" y="228435"/>
                </a:lnTo>
                <a:lnTo>
                  <a:pt x="38099" y="228599"/>
                </a:lnTo>
                <a:lnTo>
                  <a:pt x="24060" y="225927"/>
                </a:lnTo>
                <a:lnTo>
                  <a:pt x="12371" y="218595"/>
                </a:lnTo>
                <a:lnTo>
                  <a:pt x="4063" y="207633"/>
                </a:lnTo>
                <a:lnTo>
                  <a:pt x="165" y="194067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94879" y="5039476"/>
            <a:ext cx="7880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Subje</a:t>
            </a:r>
            <a:r>
              <a:rPr sz="1800" spc="-10" dirty="0">
                <a:latin typeface="Arial"/>
                <a:cs typeface="Arial"/>
              </a:rPr>
              <a:t>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69352" y="2638287"/>
            <a:ext cx="116378" cy="320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26137" y="2665994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26752" y="2638287"/>
            <a:ext cx="116378" cy="320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83537" y="2665994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70778" y="5003246"/>
            <a:ext cx="120534" cy="3200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31037" y="5028188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56617" y="5119625"/>
            <a:ext cx="1118061" cy="7772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02337" y="5485388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0" y="0"/>
                </a:moveTo>
                <a:lnTo>
                  <a:pt x="609599" y="1405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59263" y="5372148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21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87390" y="5115467"/>
            <a:ext cx="1118061" cy="7772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50137" y="5485555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14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73937" y="53716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75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88645" y="5447977"/>
            <a:ext cx="1005839" cy="1163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35737" y="5485388"/>
            <a:ext cx="914400" cy="1905"/>
          </a:xfrm>
          <a:custGeom>
            <a:avLst/>
            <a:gdLst/>
            <a:ahLst/>
            <a:cxnLst/>
            <a:rect l="l" t="t" r="r" b="b"/>
            <a:pathLst>
              <a:path w="914400" h="1904">
                <a:moveTo>
                  <a:pt x="0" y="0"/>
                </a:moveTo>
                <a:lnTo>
                  <a:pt x="914399" y="1581"/>
                </a:lnTo>
              </a:path>
            </a:pathLst>
          </a:custGeom>
          <a:ln w="253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13617" y="2754660"/>
            <a:ext cx="1118061" cy="7772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59337" y="31231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16263" y="30099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99856" y="5003246"/>
            <a:ext cx="116378" cy="3200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56457" y="5028188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01151" y="3062225"/>
            <a:ext cx="1546168" cy="236081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875745" y="3331524"/>
            <a:ext cx="1206500" cy="2014220"/>
          </a:xfrm>
          <a:custGeom>
            <a:avLst/>
            <a:gdLst/>
            <a:ahLst/>
            <a:cxnLst/>
            <a:rect l="l" t="t" r="r" b="b"/>
            <a:pathLst>
              <a:path w="1206500" h="2014220">
                <a:moveTo>
                  <a:pt x="1206002" y="2014154"/>
                </a:move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849837" y="3288274"/>
            <a:ext cx="206375" cy="245110"/>
          </a:xfrm>
          <a:custGeom>
            <a:avLst/>
            <a:gdLst/>
            <a:ahLst/>
            <a:cxnLst/>
            <a:rect l="l" t="t" r="r" b="b"/>
            <a:pathLst>
              <a:path w="206375" h="245110">
                <a:moveTo>
                  <a:pt x="0" y="0"/>
                </a:moveTo>
                <a:lnTo>
                  <a:pt x="2529" y="219974"/>
                </a:lnTo>
                <a:lnTo>
                  <a:pt x="6512" y="233359"/>
                </a:lnTo>
                <a:lnTo>
                  <a:pt x="16607" y="242437"/>
                </a:lnTo>
                <a:lnTo>
                  <a:pt x="28193" y="245089"/>
                </a:lnTo>
                <a:lnTo>
                  <a:pt x="41579" y="241098"/>
                </a:lnTo>
                <a:lnTo>
                  <a:pt x="50654" y="231026"/>
                </a:lnTo>
                <a:lnTo>
                  <a:pt x="51785" y="86502"/>
                </a:lnTo>
                <a:lnTo>
                  <a:pt x="156697" y="86502"/>
                </a:lnTo>
                <a:lnTo>
                  <a:pt x="0" y="0"/>
                </a:lnTo>
                <a:close/>
              </a:path>
              <a:path w="206375" h="245110">
                <a:moveTo>
                  <a:pt x="156697" y="86502"/>
                </a:moveTo>
                <a:lnTo>
                  <a:pt x="51785" y="86502"/>
                </a:lnTo>
                <a:lnTo>
                  <a:pt x="168219" y="150601"/>
                </a:lnTo>
                <a:lnTo>
                  <a:pt x="179971" y="153751"/>
                </a:lnTo>
                <a:lnTo>
                  <a:pt x="191481" y="151241"/>
                </a:lnTo>
                <a:lnTo>
                  <a:pt x="200749" y="143654"/>
                </a:lnTo>
                <a:lnTo>
                  <a:pt x="202722" y="140604"/>
                </a:lnTo>
                <a:lnTo>
                  <a:pt x="205872" y="128852"/>
                </a:lnTo>
                <a:lnTo>
                  <a:pt x="203362" y="117341"/>
                </a:lnTo>
                <a:lnTo>
                  <a:pt x="195774" y="108073"/>
                </a:lnTo>
                <a:lnTo>
                  <a:pt x="156697" y="865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De</a:t>
            </a:r>
            <a:r>
              <a:rPr spc="-10" dirty="0"/>
              <a:t>le</a:t>
            </a:r>
            <a:r>
              <a:rPr spc="-15" dirty="0"/>
              <a:t>ti</a:t>
            </a:r>
            <a:r>
              <a:rPr spc="-30" dirty="0"/>
              <a:t>o</a:t>
            </a:r>
            <a:r>
              <a:rPr spc="-25" dirty="0"/>
              <a:t>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41282" y="2650732"/>
            <a:ext cx="6425732" cy="328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92537" y="2677088"/>
            <a:ext cx="6324600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92537" y="26770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6"/>
                </a:lnTo>
                <a:lnTo>
                  <a:pt x="6286499" y="0"/>
                </a:lnTo>
                <a:lnTo>
                  <a:pt x="6300551" y="2673"/>
                </a:lnTo>
                <a:lnTo>
                  <a:pt x="6312239" y="10006"/>
                </a:lnTo>
                <a:lnTo>
                  <a:pt x="6320541" y="20969"/>
                </a:lnTo>
                <a:lnTo>
                  <a:pt x="6324435" y="34532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34643" y="4999088"/>
            <a:ext cx="4671761" cy="332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5028188"/>
            <a:ext cx="45720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83137" y="5028188"/>
            <a:ext cx="4572000" cy="228600"/>
          </a:xfrm>
          <a:custGeom>
            <a:avLst/>
            <a:gdLst/>
            <a:ahLst/>
            <a:cxnLst/>
            <a:rect l="l" t="t" r="r" b="b"/>
            <a:pathLst>
              <a:path w="4572000" h="228600">
                <a:moveTo>
                  <a:pt x="0" y="38099"/>
                </a:moveTo>
                <a:lnTo>
                  <a:pt x="20969" y="4060"/>
                </a:lnTo>
                <a:lnTo>
                  <a:pt x="4533899" y="0"/>
                </a:lnTo>
                <a:lnTo>
                  <a:pt x="4547951" y="2670"/>
                </a:lnTo>
                <a:lnTo>
                  <a:pt x="4559639" y="9999"/>
                </a:lnTo>
                <a:lnTo>
                  <a:pt x="4567941" y="20961"/>
                </a:lnTo>
                <a:lnTo>
                  <a:pt x="4571835" y="34530"/>
                </a:lnTo>
                <a:lnTo>
                  <a:pt x="4571999" y="190499"/>
                </a:lnTo>
                <a:lnTo>
                  <a:pt x="4569330" y="204541"/>
                </a:lnTo>
                <a:lnTo>
                  <a:pt x="4562004" y="216230"/>
                </a:lnTo>
                <a:lnTo>
                  <a:pt x="4551043" y="224537"/>
                </a:lnTo>
                <a:lnTo>
                  <a:pt x="4537471" y="228435"/>
                </a:lnTo>
                <a:lnTo>
                  <a:pt x="38099" y="228599"/>
                </a:lnTo>
                <a:lnTo>
                  <a:pt x="24060" y="225927"/>
                </a:lnTo>
                <a:lnTo>
                  <a:pt x="12371" y="218595"/>
                </a:lnTo>
                <a:lnTo>
                  <a:pt x="4063" y="207633"/>
                </a:lnTo>
                <a:lnTo>
                  <a:pt x="165" y="194067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94879" y="5039476"/>
            <a:ext cx="7880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Subje</a:t>
            </a:r>
            <a:r>
              <a:rPr sz="1800" spc="-10" dirty="0">
                <a:latin typeface="Arial"/>
                <a:cs typeface="Arial"/>
              </a:rPr>
              <a:t>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69352" y="2638287"/>
            <a:ext cx="116378" cy="320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26137" y="2665994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26752" y="2638287"/>
            <a:ext cx="116378" cy="320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83537" y="2665994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70778" y="5003246"/>
            <a:ext cx="120534" cy="3200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31037" y="5028188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56617" y="5119625"/>
            <a:ext cx="1118061" cy="7772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02337" y="5485388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0" y="0"/>
                </a:moveTo>
                <a:lnTo>
                  <a:pt x="609599" y="1405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59263" y="5372148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21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87390" y="5115467"/>
            <a:ext cx="1118061" cy="7772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50137" y="5485555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14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73937" y="53716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75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88645" y="5447977"/>
            <a:ext cx="1005839" cy="1163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35737" y="5485388"/>
            <a:ext cx="914400" cy="1905"/>
          </a:xfrm>
          <a:custGeom>
            <a:avLst/>
            <a:gdLst/>
            <a:ahLst/>
            <a:cxnLst/>
            <a:rect l="l" t="t" r="r" b="b"/>
            <a:pathLst>
              <a:path w="914400" h="1904">
                <a:moveTo>
                  <a:pt x="0" y="0"/>
                </a:moveTo>
                <a:lnTo>
                  <a:pt x="914399" y="1581"/>
                </a:lnTo>
              </a:path>
            </a:pathLst>
          </a:custGeom>
          <a:ln w="253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13617" y="2754660"/>
            <a:ext cx="1118061" cy="7772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59337" y="31231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16263" y="30099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76618" y="2754660"/>
            <a:ext cx="1118061" cy="7772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40737" y="3123346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609599" y="1432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64537" y="30094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228874" y="0"/>
                </a:moveTo>
                <a:lnTo>
                  <a:pt x="0" y="113781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99856" y="5003246"/>
            <a:ext cx="116378" cy="3200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56457" y="5028188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01151" y="3062225"/>
            <a:ext cx="1546168" cy="23608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875745" y="3331524"/>
            <a:ext cx="1206500" cy="2014220"/>
          </a:xfrm>
          <a:custGeom>
            <a:avLst/>
            <a:gdLst/>
            <a:ahLst/>
            <a:cxnLst/>
            <a:rect l="l" t="t" r="r" b="b"/>
            <a:pathLst>
              <a:path w="1206500" h="2014220">
                <a:moveTo>
                  <a:pt x="1206002" y="2014154"/>
                </a:move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49837" y="3288274"/>
            <a:ext cx="206375" cy="245110"/>
          </a:xfrm>
          <a:custGeom>
            <a:avLst/>
            <a:gdLst/>
            <a:ahLst/>
            <a:cxnLst/>
            <a:rect l="l" t="t" r="r" b="b"/>
            <a:pathLst>
              <a:path w="206375" h="245110">
                <a:moveTo>
                  <a:pt x="0" y="0"/>
                </a:moveTo>
                <a:lnTo>
                  <a:pt x="2529" y="219974"/>
                </a:lnTo>
                <a:lnTo>
                  <a:pt x="6512" y="233359"/>
                </a:lnTo>
                <a:lnTo>
                  <a:pt x="16607" y="242437"/>
                </a:lnTo>
                <a:lnTo>
                  <a:pt x="28193" y="245089"/>
                </a:lnTo>
                <a:lnTo>
                  <a:pt x="41579" y="241098"/>
                </a:lnTo>
                <a:lnTo>
                  <a:pt x="50654" y="231026"/>
                </a:lnTo>
                <a:lnTo>
                  <a:pt x="51785" y="86502"/>
                </a:lnTo>
                <a:lnTo>
                  <a:pt x="156697" y="86502"/>
                </a:lnTo>
                <a:lnTo>
                  <a:pt x="0" y="0"/>
                </a:lnTo>
                <a:close/>
              </a:path>
              <a:path w="206375" h="245110">
                <a:moveTo>
                  <a:pt x="156697" y="86502"/>
                </a:moveTo>
                <a:lnTo>
                  <a:pt x="51785" y="86502"/>
                </a:lnTo>
                <a:lnTo>
                  <a:pt x="168219" y="150601"/>
                </a:lnTo>
                <a:lnTo>
                  <a:pt x="179971" y="153751"/>
                </a:lnTo>
                <a:lnTo>
                  <a:pt x="191481" y="151241"/>
                </a:lnTo>
                <a:lnTo>
                  <a:pt x="200749" y="143654"/>
                </a:lnTo>
                <a:lnTo>
                  <a:pt x="202722" y="140604"/>
                </a:lnTo>
                <a:lnTo>
                  <a:pt x="205872" y="128852"/>
                </a:lnTo>
                <a:lnTo>
                  <a:pt x="203362" y="117341"/>
                </a:lnTo>
                <a:lnTo>
                  <a:pt x="195774" y="108073"/>
                </a:lnTo>
                <a:lnTo>
                  <a:pt x="156697" y="865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60484" y="3049755"/>
            <a:ext cx="1234440" cy="236081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31137" y="3321649"/>
            <a:ext cx="894080" cy="2011680"/>
          </a:xfrm>
          <a:custGeom>
            <a:avLst/>
            <a:gdLst/>
            <a:ahLst/>
            <a:cxnLst/>
            <a:rect l="l" t="t" r="r" b="b"/>
            <a:pathLst>
              <a:path w="894079" h="2011679">
                <a:moveTo>
                  <a:pt x="0" y="2011338"/>
                </a:moveTo>
                <a:lnTo>
                  <a:pt x="893947" y="0"/>
                </a:lnTo>
              </a:path>
            </a:pathLst>
          </a:custGeom>
          <a:ln w="508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356787" y="3275594"/>
            <a:ext cx="213360" cy="247015"/>
          </a:xfrm>
          <a:custGeom>
            <a:avLst/>
            <a:gdLst/>
            <a:ahLst/>
            <a:cxnLst/>
            <a:rect l="l" t="t" r="r" b="b"/>
            <a:pathLst>
              <a:path w="213359" h="247014">
                <a:moveTo>
                  <a:pt x="198906" y="92110"/>
                </a:moveTo>
                <a:lnTo>
                  <a:pt x="147814" y="92110"/>
                </a:lnTo>
                <a:lnTo>
                  <a:pt x="167157" y="236476"/>
                </a:lnTo>
                <a:lnTo>
                  <a:pt x="177227" y="244612"/>
                </a:lnTo>
                <a:lnTo>
                  <a:pt x="190395" y="246674"/>
                </a:lnTo>
                <a:lnTo>
                  <a:pt x="202686" y="241876"/>
                </a:lnTo>
                <a:lnTo>
                  <a:pt x="210807" y="231808"/>
                </a:lnTo>
                <a:lnTo>
                  <a:pt x="212859" y="218633"/>
                </a:lnTo>
                <a:lnTo>
                  <a:pt x="198906" y="92110"/>
                </a:lnTo>
                <a:close/>
              </a:path>
              <a:path w="213359" h="247014">
                <a:moveTo>
                  <a:pt x="188749" y="0"/>
                </a:moveTo>
                <a:lnTo>
                  <a:pt x="7479" y="130943"/>
                </a:lnTo>
                <a:lnTo>
                  <a:pt x="1091" y="141057"/>
                </a:lnTo>
                <a:lnTo>
                  <a:pt x="0" y="152783"/>
                </a:lnTo>
                <a:lnTo>
                  <a:pt x="4528" y="164073"/>
                </a:lnTo>
                <a:lnTo>
                  <a:pt x="6897" y="166904"/>
                </a:lnTo>
                <a:lnTo>
                  <a:pt x="17016" y="173285"/>
                </a:lnTo>
                <a:lnTo>
                  <a:pt x="28738" y="174375"/>
                </a:lnTo>
                <a:lnTo>
                  <a:pt x="40007" y="169834"/>
                </a:lnTo>
                <a:lnTo>
                  <a:pt x="147814" y="92110"/>
                </a:lnTo>
                <a:lnTo>
                  <a:pt x="198906" y="92110"/>
                </a:lnTo>
                <a:lnTo>
                  <a:pt x="1887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De</a:t>
            </a:r>
            <a:r>
              <a:rPr spc="-10" dirty="0"/>
              <a:t>le</a:t>
            </a:r>
            <a:r>
              <a:rPr spc="-15" dirty="0"/>
              <a:t>ti</a:t>
            </a:r>
            <a:r>
              <a:rPr spc="-30" dirty="0"/>
              <a:t>o</a:t>
            </a:r>
            <a:r>
              <a:rPr spc="-25" dirty="0"/>
              <a:t>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41282" y="2650732"/>
            <a:ext cx="6425732" cy="328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92537" y="2677088"/>
            <a:ext cx="6324600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92537" y="26770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6"/>
                </a:lnTo>
                <a:lnTo>
                  <a:pt x="6286499" y="0"/>
                </a:lnTo>
                <a:lnTo>
                  <a:pt x="6300551" y="2673"/>
                </a:lnTo>
                <a:lnTo>
                  <a:pt x="6312239" y="10006"/>
                </a:lnTo>
                <a:lnTo>
                  <a:pt x="6320541" y="20969"/>
                </a:lnTo>
                <a:lnTo>
                  <a:pt x="6324435" y="34532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34643" y="4999088"/>
            <a:ext cx="4671761" cy="332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5028188"/>
            <a:ext cx="45720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83137" y="5028188"/>
            <a:ext cx="4572000" cy="228600"/>
          </a:xfrm>
          <a:custGeom>
            <a:avLst/>
            <a:gdLst/>
            <a:ahLst/>
            <a:cxnLst/>
            <a:rect l="l" t="t" r="r" b="b"/>
            <a:pathLst>
              <a:path w="4572000" h="228600">
                <a:moveTo>
                  <a:pt x="0" y="38099"/>
                </a:moveTo>
                <a:lnTo>
                  <a:pt x="20969" y="4060"/>
                </a:lnTo>
                <a:lnTo>
                  <a:pt x="4533899" y="0"/>
                </a:lnTo>
                <a:lnTo>
                  <a:pt x="4547951" y="2670"/>
                </a:lnTo>
                <a:lnTo>
                  <a:pt x="4559639" y="9999"/>
                </a:lnTo>
                <a:lnTo>
                  <a:pt x="4567941" y="20961"/>
                </a:lnTo>
                <a:lnTo>
                  <a:pt x="4571835" y="34530"/>
                </a:lnTo>
                <a:lnTo>
                  <a:pt x="4571999" y="190499"/>
                </a:lnTo>
                <a:lnTo>
                  <a:pt x="4569330" y="204541"/>
                </a:lnTo>
                <a:lnTo>
                  <a:pt x="4562004" y="216230"/>
                </a:lnTo>
                <a:lnTo>
                  <a:pt x="4551043" y="224537"/>
                </a:lnTo>
                <a:lnTo>
                  <a:pt x="4537471" y="228435"/>
                </a:lnTo>
                <a:lnTo>
                  <a:pt x="38099" y="228599"/>
                </a:lnTo>
                <a:lnTo>
                  <a:pt x="24060" y="225927"/>
                </a:lnTo>
                <a:lnTo>
                  <a:pt x="12371" y="218595"/>
                </a:lnTo>
                <a:lnTo>
                  <a:pt x="4063" y="207633"/>
                </a:lnTo>
                <a:lnTo>
                  <a:pt x="165" y="194067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94879" y="5039476"/>
            <a:ext cx="7880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Subje</a:t>
            </a:r>
            <a:r>
              <a:rPr sz="1800" spc="-10" dirty="0">
                <a:latin typeface="Arial"/>
                <a:cs typeface="Arial"/>
              </a:rPr>
              <a:t>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69352" y="2638287"/>
            <a:ext cx="116378" cy="320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26137" y="2665994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26752" y="2638287"/>
            <a:ext cx="116378" cy="320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83537" y="2665994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70778" y="5003246"/>
            <a:ext cx="120534" cy="3200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31037" y="5028188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56617" y="5119625"/>
            <a:ext cx="1118061" cy="7772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02337" y="5485388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0" y="0"/>
                </a:moveTo>
                <a:lnTo>
                  <a:pt x="609599" y="1405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59263" y="5372148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21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87390" y="5115467"/>
            <a:ext cx="1118061" cy="7772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50137" y="5485555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14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73937" y="53716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75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88645" y="5447977"/>
            <a:ext cx="1005839" cy="1163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35737" y="5485388"/>
            <a:ext cx="914400" cy="1905"/>
          </a:xfrm>
          <a:custGeom>
            <a:avLst/>
            <a:gdLst/>
            <a:ahLst/>
            <a:cxnLst/>
            <a:rect l="l" t="t" r="r" b="b"/>
            <a:pathLst>
              <a:path w="914400" h="1904">
                <a:moveTo>
                  <a:pt x="0" y="0"/>
                </a:moveTo>
                <a:lnTo>
                  <a:pt x="914399" y="1581"/>
                </a:lnTo>
              </a:path>
            </a:pathLst>
          </a:custGeom>
          <a:ln w="253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13617" y="2754660"/>
            <a:ext cx="1118061" cy="7772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59337" y="31231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16263" y="30099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76618" y="2754660"/>
            <a:ext cx="1118061" cy="7772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40737" y="3123346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609599" y="1432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64537" y="30094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228874" y="0"/>
                </a:moveTo>
                <a:lnTo>
                  <a:pt x="0" y="113781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99856" y="5003246"/>
            <a:ext cx="116378" cy="3200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56457" y="5028188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21938" y="3332387"/>
            <a:ext cx="4318467" cy="41979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086939" y="3919089"/>
            <a:ext cx="334581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in</a:t>
            </a:r>
            <a:r>
              <a:rPr sz="3200" spc="-15" dirty="0">
                <a:latin typeface="Arial"/>
                <a:cs typeface="Arial"/>
              </a:rPr>
              <a:t>f</a:t>
            </a:r>
            <a:r>
              <a:rPr sz="3200" dirty="0">
                <a:latin typeface="Arial"/>
                <a:cs typeface="Arial"/>
              </a:rPr>
              <a:t>erred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inse</a:t>
            </a:r>
            <a:r>
              <a:rPr sz="3200" spc="-10" dirty="0">
                <a:latin typeface="Arial"/>
                <a:cs typeface="Arial"/>
              </a:rPr>
              <a:t>rt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size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0943" y="1294388"/>
            <a:ext cx="6668316" cy="6019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spc="-30" dirty="0"/>
              <a:t>L</a:t>
            </a:r>
            <a:r>
              <a:rPr dirty="0"/>
              <a:t>a</a:t>
            </a:r>
            <a:r>
              <a:rPr spc="-30" dirty="0"/>
              <a:t>un</a:t>
            </a:r>
            <a:r>
              <a:rPr dirty="0"/>
              <a:t>c</a:t>
            </a:r>
            <a:r>
              <a:rPr spc="-25" dirty="0"/>
              <a:t>h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25" dirty="0"/>
              <a:t>IGV</a:t>
            </a:r>
          </a:p>
        </p:txBody>
      </p:sp>
      <p:sp>
        <p:nvSpPr>
          <p:cNvPr id="4" name="object 4"/>
          <p:cNvSpPr/>
          <p:nvPr/>
        </p:nvSpPr>
        <p:spPr>
          <a:xfrm>
            <a:off x="1215402" y="3639970"/>
            <a:ext cx="1911925" cy="461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20937" y="3850233"/>
            <a:ext cx="1619885" cy="0"/>
          </a:xfrm>
          <a:custGeom>
            <a:avLst/>
            <a:gdLst/>
            <a:ahLst/>
            <a:cxnLst/>
            <a:rect l="l" t="t" r="r" b="b"/>
            <a:pathLst>
              <a:path w="1619885">
                <a:moveTo>
                  <a:pt x="0" y="0"/>
                </a:moveTo>
                <a:lnTo>
                  <a:pt x="1619691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40732" y="3722190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2885" y="0"/>
                </a:moveTo>
                <a:lnTo>
                  <a:pt x="12029" y="4629"/>
                </a:lnTo>
                <a:lnTo>
                  <a:pt x="3763" y="13621"/>
                </a:lnTo>
                <a:lnTo>
                  <a:pt x="566" y="21718"/>
                </a:lnTo>
                <a:lnTo>
                  <a:pt x="419" y="33577"/>
                </a:lnTo>
                <a:lnTo>
                  <a:pt x="5053" y="44431"/>
                </a:lnTo>
                <a:lnTo>
                  <a:pt x="14050" y="52696"/>
                </a:lnTo>
                <a:lnTo>
                  <a:pt x="143185" y="128043"/>
                </a:lnTo>
                <a:lnTo>
                  <a:pt x="7280" y="208837"/>
                </a:lnTo>
                <a:lnTo>
                  <a:pt x="1311" y="219090"/>
                </a:lnTo>
                <a:lnTo>
                  <a:pt x="0" y="230817"/>
                </a:lnTo>
                <a:lnTo>
                  <a:pt x="3763" y="242434"/>
                </a:lnTo>
                <a:lnTo>
                  <a:pt x="9235" y="249195"/>
                </a:lnTo>
                <a:lnTo>
                  <a:pt x="19492" y="255167"/>
                </a:lnTo>
                <a:lnTo>
                  <a:pt x="31226" y="256485"/>
                </a:lnTo>
                <a:lnTo>
                  <a:pt x="42851" y="252737"/>
                </a:lnTo>
                <a:lnTo>
                  <a:pt x="256604" y="128043"/>
                </a:lnTo>
                <a:lnTo>
                  <a:pt x="34747" y="149"/>
                </a:lnTo>
                <a:lnTo>
                  <a:pt x="22885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26992" y="3639970"/>
            <a:ext cx="1533698" cy="4613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16460" y="3850233"/>
            <a:ext cx="1238885" cy="0"/>
          </a:xfrm>
          <a:custGeom>
            <a:avLst/>
            <a:gdLst/>
            <a:ahLst/>
            <a:cxnLst/>
            <a:rect l="l" t="t" r="r" b="b"/>
            <a:pathLst>
              <a:path w="1238884">
                <a:moveTo>
                  <a:pt x="1238676" y="0"/>
                </a:moveTo>
                <a:lnTo>
                  <a:pt x="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59737" y="3722189"/>
            <a:ext cx="257175" cy="256540"/>
          </a:xfrm>
          <a:custGeom>
            <a:avLst/>
            <a:gdLst/>
            <a:ahLst/>
            <a:cxnLst/>
            <a:rect l="l" t="t" r="r" b="b"/>
            <a:pathLst>
              <a:path w="257175" h="256539">
                <a:moveTo>
                  <a:pt x="233732" y="0"/>
                </a:moveTo>
                <a:lnTo>
                  <a:pt x="221862" y="152"/>
                </a:lnTo>
                <a:lnTo>
                  <a:pt x="0" y="128044"/>
                </a:lnTo>
                <a:lnTo>
                  <a:pt x="213756" y="252738"/>
                </a:lnTo>
                <a:lnTo>
                  <a:pt x="225397" y="256487"/>
                </a:lnTo>
                <a:lnTo>
                  <a:pt x="237133" y="255166"/>
                </a:lnTo>
                <a:lnTo>
                  <a:pt x="247380" y="249191"/>
                </a:lnTo>
                <a:lnTo>
                  <a:pt x="252831" y="242435"/>
                </a:lnTo>
                <a:lnTo>
                  <a:pt x="256603" y="230817"/>
                </a:lnTo>
                <a:lnTo>
                  <a:pt x="255302" y="219089"/>
                </a:lnTo>
                <a:lnTo>
                  <a:pt x="249335" y="208835"/>
                </a:lnTo>
                <a:lnTo>
                  <a:pt x="113446" y="128044"/>
                </a:lnTo>
                <a:lnTo>
                  <a:pt x="242559" y="52697"/>
                </a:lnTo>
                <a:lnTo>
                  <a:pt x="251566" y="44431"/>
                </a:lnTo>
                <a:lnTo>
                  <a:pt x="256192" y="33575"/>
                </a:lnTo>
                <a:lnTo>
                  <a:pt x="256032" y="21715"/>
                </a:lnTo>
                <a:lnTo>
                  <a:pt x="252831" y="13622"/>
                </a:lnTo>
                <a:lnTo>
                  <a:pt x="244583" y="4629"/>
                </a:lnTo>
                <a:lnTo>
                  <a:pt x="233732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De</a:t>
            </a:r>
            <a:r>
              <a:rPr spc="-10" dirty="0"/>
              <a:t>le</a:t>
            </a:r>
            <a:r>
              <a:rPr spc="-15" dirty="0"/>
              <a:t>ti</a:t>
            </a:r>
            <a:r>
              <a:rPr spc="-30" dirty="0"/>
              <a:t>o</a:t>
            </a:r>
            <a:r>
              <a:rPr spc="-25" dirty="0"/>
              <a:t>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4879" y="25137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41282" y="2650732"/>
            <a:ext cx="6425732" cy="328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92537" y="2677088"/>
            <a:ext cx="6324600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92537" y="26770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6"/>
                </a:lnTo>
                <a:lnTo>
                  <a:pt x="6286499" y="0"/>
                </a:lnTo>
                <a:lnTo>
                  <a:pt x="6300551" y="2673"/>
                </a:lnTo>
                <a:lnTo>
                  <a:pt x="6312239" y="10006"/>
                </a:lnTo>
                <a:lnTo>
                  <a:pt x="6320541" y="20969"/>
                </a:lnTo>
                <a:lnTo>
                  <a:pt x="6324435" y="34532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34643" y="4999088"/>
            <a:ext cx="4671761" cy="332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5028188"/>
            <a:ext cx="45720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83137" y="5028188"/>
            <a:ext cx="4572000" cy="228600"/>
          </a:xfrm>
          <a:custGeom>
            <a:avLst/>
            <a:gdLst/>
            <a:ahLst/>
            <a:cxnLst/>
            <a:rect l="l" t="t" r="r" b="b"/>
            <a:pathLst>
              <a:path w="4572000" h="228600">
                <a:moveTo>
                  <a:pt x="0" y="38099"/>
                </a:moveTo>
                <a:lnTo>
                  <a:pt x="20969" y="4060"/>
                </a:lnTo>
                <a:lnTo>
                  <a:pt x="4533899" y="0"/>
                </a:lnTo>
                <a:lnTo>
                  <a:pt x="4547951" y="2670"/>
                </a:lnTo>
                <a:lnTo>
                  <a:pt x="4559639" y="9999"/>
                </a:lnTo>
                <a:lnTo>
                  <a:pt x="4567941" y="20961"/>
                </a:lnTo>
                <a:lnTo>
                  <a:pt x="4571835" y="34530"/>
                </a:lnTo>
                <a:lnTo>
                  <a:pt x="4571999" y="190499"/>
                </a:lnTo>
                <a:lnTo>
                  <a:pt x="4569330" y="204541"/>
                </a:lnTo>
                <a:lnTo>
                  <a:pt x="4562004" y="216230"/>
                </a:lnTo>
                <a:lnTo>
                  <a:pt x="4551043" y="224537"/>
                </a:lnTo>
                <a:lnTo>
                  <a:pt x="4537471" y="228435"/>
                </a:lnTo>
                <a:lnTo>
                  <a:pt x="38099" y="228599"/>
                </a:lnTo>
                <a:lnTo>
                  <a:pt x="24060" y="225927"/>
                </a:lnTo>
                <a:lnTo>
                  <a:pt x="12371" y="218595"/>
                </a:lnTo>
                <a:lnTo>
                  <a:pt x="4063" y="207633"/>
                </a:lnTo>
                <a:lnTo>
                  <a:pt x="165" y="194067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94879" y="5039476"/>
            <a:ext cx="7880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Subje</a:t>
            </a:r>
            <a:r>
              <a:rPr sz="1800" spc="-10" dirty="0">
                <a:latin typeface="Arial"/>
                <a:cs typeface="Arial"/>
              </a:rPr>
              <a:t>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69352" y="2638287"/>
            <a:ext cx="116378" cy="320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26137" y="2665994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26752" y="2638287"/>
            <a:ext cx="116378" cy="320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83537" y="2665994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70778" y="5003246"/>
            <a:ext cx="120534" cy="3200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31037" y="5028188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56617" y="5119625"/>
            <a:ext cx="1118061" cy="7772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02337" y="5485388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0" y="0"/>
                </a:moveTo>
                <a:lnTo>
                  <a:pt x="609599" y="1405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59263" y="5372148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21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87390" y="5115467"/>
            <a:ext cx="1118061" cy="7772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50137" y="5485555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14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73937" y="53716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75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88645" y="5447977"/>
            <a:ext cx="1005839" cy="1163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35737" y="5485388"/>
            <a:ext cx="914400" cy="1905"/>
          </a:xfrm>
          <a:custGeom>
            <a:avLst/>
            <a:gdLst/>
            <a:ahLst/>
            <a:cxnLst/>
            <a:rect l="l" t="t" r="r" b="b"/>
            <a:pathLst>
              <a:path w="914400" h="1904">
                <a:moveTo>
                  <a:pt x="0" y="0"/>
                </a:moveTo>
                <a:lnTo>
                  <a:pt x="914399" y="1581"/>
                </a:lnTo>
              </a:path>
            </a:pathLst>
          </a:custGeom>
          <a:ln w="253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13617" y="2754660"/>
            <a:ext cx="1118061" cy="7772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59337" y="31231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16263" y="30099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76618" y="2754660"/>
            <a:ext cx="1118061" cy="7772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40737" y="3123346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609599" y="1432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64537" y="30094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228874" y="0"/>
                </a:moveTo>
                <a:lnTo>
                  <a:pt x="0" y="113781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99856" y="5003246"/>
            <a:ext cx="116378" cy="3200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56457" y="5028188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752471" y="5655795"/>
            <a:ext cx="2182090" cy="34497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621938" y="3332387"/>
            <a:ext cx="4318467" cy="41979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086939" y="3919089"/>
            <a:ext cx="334581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in</a:t>
            </a:r>
            <a:r>
              <a:rPr sz="3200" spc="-15" dirty="0">
                <a:latin typeface="Arial"/>
                <a:cs typeface="Arial"/>
              </a:rPr>
              <a:t>f</a:t>
            </a:r>
            <a:r>
              <a:rPr sz="3200" dirty="0">
                <a:latin typeface="Arial"/>
                <a:cs typeface="Arial"/>
              </a:rPr>
              <a:t>erred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inse</a:t>
            </a:r>
            <a:r>
              <a:rPr sz="3200" spc="-10" dirty="0">
                <a:latin typeface="Arial"/>
                <a:cs typeface="Arial"/>
              </a:rPr>
              <a:t>rt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size</a:t>
            </a:r>
            <a:endParaRPr sz="3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041433" y="6205091"/>
            <a:ext cx="361759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expe</a:t>
            </a:r>
            <a:r>
              <a:rPr sz="3200" spc="-15" dirty="0">
                <a:latin typeface="Arial"/>
                <a:cs typeface="Arial"/>
              </a:rPr>
              <a:t>cted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inse</a:t>
            </a:r>
            <a:r>
              <a:rPr sz="3200" spc="-10" dirty="0">
                <a:latin typeface="Arial"/>
                <a:cs typeface="Arial"/>
              </a:rPr>
              <a:t>rt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size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De</a:t>
            </a:r>
            <a:r>
              <a:rPr spc="-10" dirty="0"/>
              <a:t>le</a:t>
            </a:r>
            <a:r>
              <a:rPr spc="-15" dirty="0"/>
              <a:t>ti</a:t>
            </a:r>
            <a:r>
              <a:rPr spc="-30" dirty="0"/>
              <a:t>o</a:t>
            </a:r>
            <a:r>
              <a:rPr spc="-25" dirty="0"/>
              <a:t>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4879" y="1709287"/>
            <a:ext cx="6972300" cy="1325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3200" spc="-15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erred</a:t>
            </a:r>
            <a:r>
              <a:rPr sz="3200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inse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rt</a:t>
            </a:r>
            <a:r>
              <a:rPr sz="3200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size</a:t>
            </a:r>
            <a:r>
              <a:rPr sz="3200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is</a:t>
            </a:r>
            <a:r>
              <a:rPr sz="3200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FF0000"/>
                </a:solidFill>
                <a:latin typeface="Arial"/>
                <a:cs typeface="Arial"/>
              </a:rPr>
              <a:t>&gt;</a:t>
            </a:r>
            <a:r>
              <a:rPr sz="3200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expe</a:t>
            </a:r>
            <a:r>
              <a:rPr sz="3200" spc="-15" dirty="0">
                <a:solidFill>
                  <a:srgbClr val="FF0000"/>
                </a:solidFill>
                <a:latin typeface="Arial"/>
                <a:cs typeface="Arial"/>
              </a:rPr>
              <a:t>ct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ed</a:t>
            </a:r>
            <a:r>
              <a:rPr sz="3200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value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89661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41282" y="2650732"/>
            <a:ext cx="6425732" cy="328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92537" y="2677088"/>
            <a:ext cx="6324600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92537" y="2677088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6"/>
                </a:lnTo>
                <a:lnTo>
                  <a:pt x="6286499" y="0"/>
                </a:lnTo>
                <a:lnTo>
                  <a:pt x="6300551" y="2673"/>
                </a:lnTo>
                <a:lnTo>
                  <a:pt x="6312239" y="10006"/>
                </a:lnTo>
                <a:lnTo>
                  <a:pt x="6320541" y="20969"/>
                </a:lnTo>
                <a:lnTo>
                  <a:pt x="6324435" y="34532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34643" y="4999088"/>
            <a:ext cx="4671761" cy="332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3137" y="5028188"/>
            <a:ext cx="457200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83137" y="5028188"/>
            <a:ext cx="4572000" cy="228600"/>
          </a:xfrm>
          <a:custGeom>
            <a:avLst/>
            <a:gdLst/>
            <a:ahLst/>
            <a:cxnLst/>
            <a:rect l="l" t="t" r="r" b="b"/>
            <a:pathLst>
              <a:path w="4572000" h="228600">
                <a:moveTo>
                  <a:pt x="0" y="38099"/>
                </a:moveTo>
                <a:lnTo>
                  <a:pt x="20969" y="4060"/>
                </a:lnTo>
                <a:lnTo>
                  <a:pt x="4533899" y="0"/>
                </a:lnTo>
                <a:lnTo>
                  <a:pt x="4547951" y="2670"/>
                </a:lnTo>
                <a:lnTo>
                  <a:pt x="4559639" y="9999"/>
                </a:lnTo>
                <a:lnTo>
                  <a:pt x="4567941" y="20961"/>
                </a:lnTo>
                <a:lnTo>
                  <a:pt x="4571835" y="34530"/>
                </a:lnTo>
                <a:lnTo>
                  <a:pt x="4571999" y="190499"/>
                </a:lnTo>
                <a:lnTo>
                  <a:pt x="4569330" y="204541"/>
                </a:lnTo>
                <a:lnTo>
                  <a:pt x="4562004" y="216230"/>
                </a:lnTo>
                <a:lnTo>
                  <a:pt x="4551043" y="224537"/>
                </a:lnTo>
                <a:lnTo>
                  <a:pt x="4537471" y="228435"/>
                </a:lnTo>
                <a:lnTo>
                  <a:pt x="38099" y="228599"/>
                </a:lnTo>
                <a:lnTo>
                  <a:pt x="24060" y="225927"/>
                </a:lnTo>
                <a:lnTo>
                  <a:pt x="12371" y="218595"/>
                </a:lnTo>
                <a:lnTo>
                  <a:pt x="4063" y="207633"/>
                </a:lnTo>
                <a:lnTo>
                  <a:pt x="165" y="194067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94879" y="5039476"/>
            <a:ext cx="7880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Subje</a:t>
            </a:r>
            <a:r>
              <a:rPr sz="1800" spc="-10" dirty="0">
                <a:latin typeface="Arial"/>
                <a:cs typeface="Arial"/>
              </a:rPr>
              <a:t>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69352" y="2638287"/>
            <a:ext cx="116378" cy="320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26137" y="2665994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26752" y="2638287"/>
            <a:ext cx="116378" cy="320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83537" y="2665994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70778" y="5003246"/>
            <a:ext cx="120534" cy="3200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31037" y="5028188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56617" y="5119625"/>
            <a:ext cx="1118061" cy="7772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02337" y="5485388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0" y="0"/>
                </a:moveTo>
                <a:lnTo>
                  <a:pt x="609599" y="1405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59263" y="5372148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21"/>
                </a:lnTo>
                <a:lnTo>
                  <a:pt x="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87390" y="5115467"/>
            <a:ext cx="1118061" cy="7772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50137" y="5485555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4">
                <a:moveTo>
                  <a:pt x="609599" y="1414"/>
                </a:move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73937" y="53716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228874" y="0"/>
                </a:moveTo>
                <a:lnTo>
                  <a:pt x="0" y="113775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88645" y="5447977"/>
            <a:ext cx="1005839" cy="1163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35737" y="5485388"/>
            <a:ext cx="914400" cy="1905"/>
          </a:xfrm>
          <a:custGeom>
            <a:avLst/>
            <a:gdLst/>
            <a:ahLst/>
            <a:cxnLst/>
            <a:rect l="l" t="t" r="r" b="b"/>
            <a:pathLst>
              <a:path w="914400" h="1904">
                <a:moveTo>
                  <a:pt x="0" y="0"/>
                </a:moveTo>
                <a:lnTo>
                  <a:pt x="914399" y="1581"/>
                </a:lnTo>
              </a:path>
            </a:pathLst>
          </a:custGeom>
          <a:ln w="253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13617" y="2754660"/>
            <a:ext cx="1118061" cy="7772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59337" y="3123194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0" y="0"/>
                </a:moveTo>
                <a:lnTo>
                  <a:pt x="609599" y="1402"/>
                </a:lnTo>
              </a:path>
            </a:pathLst>
          </a:custGeom>
          <a:ln w="761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16263" y="3009961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5" h="228600">
                <a:moveTo>
                  <a:pt x="548" y="0"/>
                </a:moveTo>
                <a:lnTo>
                  <a:pt x="0" y="228599"/>
                </a:lnTo>
                <a:lnTo>
                  <a:pt x="228874" y="114818"/>
                </a:lnTo>
                <a:lnTo>
                  <a:pt x="548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76618" y="2754660"/>
            <a:ext cx="1118061" cy="7772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40737" y="3123346"/>
            <a:ext cx="609600" cy="1905"/>
          </a:xfrm>
          <a:custGeom>
            <a:avLst/>
            <a:gdLst/>
            <a:ahLst/>
            <a:cxnLst/>
            <a:rect l="l" t="t" r="r" b="b"/>
            <a:pathLst>
              <a:path w="609600" h="1905">
                <a:moveTo>
                  <a:pt x="609599" y="1432"/>
                </a:moveTo>
                <a:lnTo>
                  <a:pt x="0" y="0"/>
                </a:lnTo>
              </a:path>
            </a:pathLst>
          </a:custGeom>
          <a:ln w="761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64537" y="3009412"/>
            <a:ext cx="229235" cy="228600"/>
          </a:xfrm>
          <a:custGeom>
            <a:avLst/>
            <a:gdLst/>
            <a:ahLst/>
            <a:cxnLst/>
            <a:rect l="l" t="t" r="r" b="b"/>
            <a:pathLst>
              <a:path w="229234" h="228600">
                <a:moveTo>
                  <a:pt x="228874" y="0"/>
                </a:moveTo>
                <a:lnTo>
                  <a:pt x="0" y="113781"/>
                </a:lnTo>
                <a:lnTo>
                  <a:pt x="228325" y="228599"/>
                </a:lnTo>
                <a:lnTo>
                  <a:pt x="228874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99856" y="5003246"/>
            <a:ext cx="116378" cy="3200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56457" y="5028188"/>
            <a:ext cx="1905" cy="228600"/>
          </a:xfrm>
          <a:custGeom>
            <a:avLst/>
            <a:gdLst/>
            <a:ahLst/>
            <a:cxnLst/>
            <a:rect l="l" t="t" r="r" b="b"/>
            <a:pathLst>
              <a:path w="1904" h="228600">
                <a:moveTo>
                  <a:pt x="1584" y="0"/>
                </a:moveTo>
                <a:lnTo>
                  <a:pt x="0" y="228599"/>
                </a:lnTo>
              </a:path>
            </a:pathLst>
          </a:custGeom>
          <a:ln w="25399">
            <a:solidFill>
              <a:srgbClr val="3338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752471" y="5655795"/>
            <a:ext cx="2182090" cy="34497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621938" y="3332387"/>
            <a:ext cx="4318467" cy="41979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086928" y="3919089"/>
            <a:ext cx="334581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in</a:t>
            </a:r>
            <a:r>
              <a:rPr sz="3200" spc="-15" dirty="0">
                <a:latin typeface="Arial"/>
                <a:cs typeface="Arial"/>
              </a:rPr>
              <a:t>f</a:t>
            </a:r>
            <a:r>
              <a:rPr sz="3200" dirty="0">
                <a:latin typeface="Arial"/>
                <a:cs typeface="Arial"/>
              </a:rPr>
              <a:t>erred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inse</a:t>
            </a:r>
            <a:r>
              <a:rPr sz="3200" spc="-10" dirty="0">
                <a:latin typeface="Arial"/>
                <a:cs typeface="Arial"/>
              </a:rPr>
              <a:t>rt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size</a:t>
            </a:r>
            <a:endParaRPr sz="3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041433" y="6205091"/>
            <a:ext cx="361759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expe</a:t>
            </a:r>
            <a:r>
              <a:rPr sz="3200" spc="-15" dirty="0">
                <a:latin typeface="Arial"/>
                <a:cs typeface="Arial"/>
              </a:rPr>
              <a:t>cted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inse</a:t>
            </a:r>
            <a:r>
              <a:rPr sz="3200" spc="-10" dirty="0">
                <a:latin typeface="Arial"/>
                <a:cs typeface="Arial"/>
              </a:rPr>
              <a:t>rt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size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2479" y="690057"/>
            <a:ext cx="182943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latin typeface="Arial"/>
                <a:cs typeface="Arial"/>
              </a:rPr>
              <a:t>De</a:t>
            </a:r>
            <a:r>
              <a:rPr sz="3600" b="1" spc="-10" dirty="0">
                <a:latin typeface="Arial"/>
                <a:cs typeface="Arial"/>
              </a:rPr>
              <a:t>le</a:t>
            </a:r>
            <a:r>
              <a:rPr sz="3600" b="1" spc="-15" dirty="0">
                <a:latin typeface="Arial"/>
                <a:cs typeface="Arial"/>
              </a:rPr>
              <a:t>ti</a:t>
            </a:r>
            <a:r>
              <a:rPr sz="3600" b="1" spc="-30" dirty="0">
                <a:latin typeface="Arial"/>
                <a:cs typeface="Arial"/>
              </a:rPr>
              <a:t>o</a:t>
            </a:r>
            <a:r>
              <a:rPr sz="3600" b="1" spc="-25" dirty="0">
                <a:latin typeface="Arial"/>
                <a:cs typeface="Arial"/>
              </a:rPr>
              <a:t>n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6143" y="1821445"/>
            <a:ext cx="7238993" cy="5340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30737" y="1446797"/>
            <a:ext cx="3048000" cy="1200785"/>
          </a:xfrm>
          <a:prstGeom prst="rect">
            <a:avLst/>
          </a:prstGeom>
          <a:solidFill>
            <a:srgbClr val="FFFAAA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80645">
              <a:lnSpc>
                <a:spcPct val="99000"/>
              </a:lnSpc>
            </a:pPr>
            <a:r>
              <a:rPr sz="2400" dirty="0">
                <a:latin typeface="Arial"/>
                <a:cs typeface="Arial"/>
              </a:rPr>
              <a:t>Pairs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wi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larger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han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expe</a:t>
            </a:r>
            <a:r>
              <a:rPr sz="2400" spc="-10" dirty="0">
                <a:latin typeface="Arial"/>
                <a:cs typeface="Arial"/>
              </a:rPr>
              <a:t>ct</a:t>
            </a:r>
            <a:r>
              <a:rPr sz="2400" dirty="0">
                <a:latin typeface="Arial"/>
                <a:cs typeface="Arial"/>
              </a:rPr>
              <a:t>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inse</a:t>
            </a:r>
            <a:r>
              <a:rPr sz="2400" spc="-10" dirty="0">
                <a:latin typeface="Arial"/>
                <a:cs typeface="Arial"/>
              </a:rPr>
              <a:t>rt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size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are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colored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red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De</a:t>
            </a:r>
            <a:r>
              <a:rPr spc="-10" dirty="0"/>
              <a:t>le</a:t>
            </a:r>
            <a:r>
              <a:rPr spc="-15" dirty="0"/>
              <a:t>ti</a:t>
            </a:r>
            <a:r>
              <a:rPr spc="-30" dirty="0"/>
              <a:t>o</a:t>
            </a:r>
            <a:r>
              <a:rPr spc="-25" dirty="0"/>
              <a:t>n</a:t>
            </a:r>
          </a:p>
        </p:txBody>
      </p:sp>
      <p:sp>
        <p:nvSpPr>
          <p:cNvPr id="4" name="object 4"/>
          <p:cNvSpPr/>
          <p:nvPr/>
        </p:nvSpPr>
        <p:spPr>
          <a:xfrm>
            <a:off x="916143" y="1821445"/>
            <a:ext cx="7238993" cy="5340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06937" y="1370579"/>
            <a:ext cx="3200400" cy="462280"/>
          </a:xfrm>
          <a:custGeom>
            <a:avLst/>
            <a:gdLst/>
            <a:ahLst/>
            <a:cxnLst/>
            <a:rect l="l" t="t" r="r" b="b"/>
            <a:pathLst>
              <a:path w="3200400" h="462280">
                <a:moveTo>
                  <a:pt x="0" y="461665"/>
                </a:moveTo>
                <a:lnTo>
                  <a:pt x="3200399" y="461665"/>
                </a:lnTo>
                <a:lnTo>
                  <a:pt x="320039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solidFill>
            <a:srgbClr val="FFF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06937" y="1370579"/>
            <a:ext cx="3200400" cy="462280"/>
          </a:xfrm>
          <a:custGeom>
            <a:avLst/>
            <a:gdLst/>
            <a:ahLst/>
            <a:cxnLst/>
            <a:rect l="l" t="t" r="r" b="b"/>
            <a:pathLst>
              <a:path w="3200400" h="462280">
                <a:moveTo>
                  <a:pt x="0" y="461665"/>
                </a:moveTo>
                <a:lnTo>
                  <a:pt x="3200399" y="461665"/>
                </a:lnTo>
                <a:lnTo>
                  <a:pt x="320039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585682" y="1461415"/>
            <a:ext cx="302514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No</a:t>
            </a:r>
            <a:r>
              <a:rPr sz="2400" spc="-10" dirty="0">
                <a:latin typeface="Arial"/>
                <a:cs typeface="Arial"/>
              </a:rPr>
              <a:t>te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drop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coverage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13617" y="1790376"/>
            <a:ext cx="1255221" cy="17789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15064" y="1827794"/>
            <a:ext cx="887730" cy="1405255"/>
          </a:xfrm>
          <a:custGeom>
            <a:avLst/>
            <a:gdLst/>
            <a:ahLst/>
            <a:cxnLst/>
            <a:rect l="l" t="t" r="r" b="b"/>
            <a:pathLst>
              <a:path w="887729" h="1405255">
                <a:moveTo>
                  <a:pt x="887272" y="0"/>
                </a:moveTo>
                <a:lnTo>
                  <a:pt x="0" y="1404823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87937" y="3106034"/>
            <a:ext cx="146050" cy="170180"/>
          </a:xfrm>
          <a:custGeom>
            <a:avLst/>
            <a:gdLst/>
            <a:ahLst/>
            <a:cxnLst/>
            <a:rect l="l" t="t" r="r" b="b"/>
            <a:pathLst>
              <a:path w="146050" h="170179">
                <a:moveTo>
                  <a:pt x="16946" y="0"/>
                </a:moveTo>
                <a:lnTo>
                  <a:pt x="0" y="169560"/>
                </a:lnTo>
                <a:lnTo>
                  <a:pt x="145816" y="81381"/>
                </a:lnTo>
                <a:lnTo>
                  <a:pt x="169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68605" y="1782061"/>
            <a:ext cx="1862050" cy="17872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30937" y="1827794"/>
            <a:ext cx="1487170" cy="1412875"/>
          </a:xfrm>
          <a:custGeom>
            <a:avLst/>
            <a:gdLst/>
            <a:ahLst/>
            <a:cxnLst/>
            <a:rect l="l" t="t" r="r" b="b"/>
            <a:pathLst>
              <a:path w="1487170" h="1412875">
                <a:moveTo>
                  <a:pt x="0" y="0"/>
                </a:moveTo>
                <a:lnTo>
                  <a:pt x="1487180" y="1412808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91960" y="3115391"/>
            <a:ext cx="163195" cy="160655"/>
          </a:xfrm>
          <a:custGeom>
            <a:avLst/>
            <a:gdLst/>
            <a:ahLst/>
            <a:cxnLst/>
            <a:rect l="l" t="t" r="r" b="b"/>
            <a:pathLst>
              <a:path w="163195" h="160654">
                <a:moveTo>
                  <a:pt x="104973" y="0"/>
                </a:moveTo>
                <a:lnTo>
                  <a:pt x="0" y="110489"/>
                </a:lnTo>
                <a:lnTo>
                  <a:pt x="162976" y="160202"/>
                </a:lnTo>
                <a:lnTo>
                  <a:pt x="1049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I</a:t>
            </a:r>
            <a:r>
              <a:rPr spc="-30" dirty="0"/>
              <a:t>n</a:t>
            </a:r>
            <a:r>
              <a:rPr dirty="0"/>
              <a:t>sert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</a:t>
            </a:r>
            <a:r>
              <a:rPr spc="-10" dirty="0"/>
              <a:t>i</a:t>
            </a:r>
            <a:r>
              <a:rPr dirty="0"/>
              <a:t>ze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c</a:t>
            </a:r>
            <a:r>
              <a:rPr spc="-30" dirty="0"/>
              <a:t>o</a:t>
            </a:r>
            <a:r>
              <a:rPr spc="-10" dirty="0"/>
              <a:t>l</a:t>
            </a:r>
            <a:r>
              <a:rPr spc="-30" dirty="0"/>
              <a:t>o</a:t>
            </a:r>
            <a:r>
              <a:rPr dirty="0"/>
              <a:t>r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/>
              <a:t>sc</a:t>
            </a:r>
            <a:r>
              <a:rPr spc="-30" dirty="0"/>
              <a:t>h</a:t>
            </a:r>
            <a:r>
              <a:rPr dirty="0"/>
              <a:t>eme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18679" y="2499751"/>
            <a:ext cx="7654925" cy="294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Arial"/>
                <a:cs typeface="Arial"/>
              </a:rPr>
              <a:t>Smaller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han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expe</a:t>
            </a:r>
            <a:r>
              <a:rPr sz="2800" spc="-15" dirty="0">
                <a:latin typeface="Arial"/>
                <a:cs typeface="Arial"/>
              </a:rPr>
              <a:t>ct</a:t>
            </a:r>
            <a:r>
              <a:rPr sz="2800" dirty="0">
                <a:latin typeface="Arial"/>
                <a:cs typeface="Arial"/>
              </a:rPr>
              <a:t>ed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inse</a:t>
            </a:r>
            <a:r>
              <a:rPr sz="2800" spc="-10" dirty="0">
                <a:latin typeface="Arial"/>
                <a:cs typeface="Arial"/>
              </a:rPr>
              <a:t>rt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size</a:t>
            </a:r>
            <a:r>
              <a:rPr sz="2800" spc="-10" dirty="0">
                <a:latin typeface="Arial"/>
                <a:cs typeface="Arial"/>
              </a:rPr>
              <a:t>: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Arial"/>
                <a:cs typeface="Arial"/>
              </a:rPr>
              <a:t>Larger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han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expe</a:t>
            </a:r>
            <a:r>
              <a:rPr sz="2800" spc="-15" dirty="0">
                <a:latin typeface="Arial"/>
                <a:cs typeface="Arial"/>
              </a:rPr>
              <a:t>ct</a:t>
            </a:r>
            <a:r>
              <a:rPr sz="2800" dirty="0">
                <a:latin typeface="Arial"/>
                <a:cs typeface="Arial"/>
              </a:rPr>
              <a:t>ed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inse</a:t>
            </a:r>
            <a:r>
              <a:rPr sz="2800" spc="-10" dirty="0">
                <a:latin typeface="Arial"/>
                <a:cs typeface="Arial"/>
              </a:rPr>
              <a:t>rt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size</a:t>
            </a:r>
            <a:r>
              <a:rPr sz="2800" spc="-10" dirty="0">
                <a:latin typeface="Arial"/>
                <a:cs typeface="Arial"/>
              </a:rPr>
              <a:t>: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7"/>
              </a:spcBef>
              <a:buFont typeface="Arial"/>
              <a:buChar char="•"/>
            </a:pPr>
            <a:endParaRPr sz="29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Arial"/>
                <a:cs typeface="Arial"/>
              </a:rPr>
              <a:t>Pairs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di</a:t>
            </a:r>
            <a:r>
              <a:rPr sz="2800" spc="-65" dirty="0">
                <a:latin typeface="Arial"/>
                <a:cs typeface="Arial"/>
              </a:rPr>
              <a:t>f</a:t>
            </a:r>
            <a:r>
              <a:rPr sz="2800" spc="-10" dirty="0">
                <a:latin typeface="Arial"/>
                <a:cs typeface="Arial"/>
              </a:rPr>
              <a:t>f</a:t>
            </a:r>
            <a:r>
              <a:rPr sz="2800" dirty="0">
                <a:latin typeface="Arial"/>
                <a:cs typeface="Arial"/>
              </a:rPr>
              <a:t>eren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chromosomes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00">
              <a:latin typeface="Times New Roman"/>
              <a:cs typeface="Times New Roman"/>
            </a:endParaRPr>
          </a:p>
          <a:p>
            <a:pPr marL="506095">
              <a:lnSpc>
                <a:spcPct val="100000"/>
              </a:lnSpc>
            </a:pPr>
            <a:r>
              <a:rPr sz="2800" i="1" dirty="0">
                <a:latin typeface="Arial"/>
                <a:cs typeface="Arial"/>
              </a:rPr>
              <a:t>Each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Arial"/>
                <a:cs typeface="Arial"/>
              </a:rPr>
              <a:t>end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Arial"/>
                <a:cs typeface="Arial"/>
              </a:rPr>
              <a:t>colored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Arial"/>
                <a:cs typeface="Arial"/>
              </a:rPr>
              <a:t>by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Arial"/>
                <a:cs typeface="Arial"/>
              </a:rPr>
              <a:t>chromosome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Arial"/>
                <a:cs typeface="Arial"/>
              </a:rPr>
              <a:t>o</a:t>
            </a:r>
            <a:r>
              <a:rPr sz="2800" i="1" spc="-10" dirty="0">
                <a:latin typeface="Arial"/>
                <a:cs typeface="Arial"/>
              </a:rPr>
              <a:t>f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Arial"/>
                <a:cs typeface="Arial"/>
              </a:rPr>
              <a:t>i</a:t>
            </a:r>
            <a:r>
              <a:rPr sz="2800" i="1" spc="-10" dirty="0">
                <a:latin typeface="Arial"/>
                <a:cs typeface="Arial"/>
              </a:rPr>
              <a:t>t</a:t>
            </a:r>
            <a:r>
              <a:rPr sz="2800" i="1" dirty="0">
                <a:latin typeface="Arial"/>
                <a:cs typeface="Arial"/>
              </a:rPr>
              <a:t>s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Arial"/>
                <a:cs typeface="Arial"/>
              </a:rPr>
              <a:t>ma</a:t>
            </a:r>
            <a:r>
              <a:rPr sz="2800" i="1" spc="-10" dirty="0">
                <a:latin typeface="Arial"/>
                <a:cs typeface="Arial"/>
              </a:rPr>
              <a:t>t</a:t>
            </a:r>
            <a:r>
              <a:rPr sz="2800" i="1" dirty="0"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16207" y="5713988"/>
            <a:ext cx="7043738" cy="4571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70858" y="2665994"/>
            <a:ext cx="1003291" cy="304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83537" y="3427994"/>
            <a:ext cx="1028699" cy="228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956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/>
              <a:t>Rearra</a:t>
            </a:r>
            <a:r>
              <a:rPr sz="3200" spc="-20" dirty="0"/>
              <a:t>ngement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324130" y="1840492"/>
            <a:ext cx="6754794" cy="50926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7537" y="3742959"/>
            <a:ext cx="1313180" cy="462280"/>
          </a:xfrm>
          <a:custGeom>
            <a:avLst/>
            <a:gdLst/>
            <a:ahLst/>
            <a:cxnLst/>
            <a:rect l="l" t="t" r="r" b="b"/>
            <a:pathLst>
              <a:path w="1313180" h="462279">
                <a:moveTo>
                  <a:pt x="0" y="461665"/>
                </a:moveTo>
                <a:lnTo>
                  <a:pt x="1312986" y="461665"/>
                </a:lnTo>
                <a:lnTo>
                  <a:pt x="1312986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6279" y="3833802"/>
            <a:ext cx="114300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U</a:t>
            </a:r>
            <a:r>
              <a:rPr sz="2400" spc="-20" dirty="0">
                <a:latin typeface="Arial"/>
                <a:cs typeface="Arial"/>
              </a:rPr>
              <a:t>M</a:t>
            </a:r>
            <a:r>
              <a:rPr sz="2400" spc="-25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R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7537" y="5571768"/>
            <a:ext cx="1490345" cy="462280"/>
          </a:xfrm>
          <a:custGeom>
            <a:avLst/>
            <a:gdLst/>
            <a:ahLst/>
            <a:cxnLst/>
            <a:rect l="l" t="t" r="r" b="b"/>
            <a:pathLst>
              <a:path w="1490345" h="462279">
                <a:moveTo>
                  <a:pt x="0" y="461665"/>
                </a:moveTo>
                <a:lnTo>
                  <a:pt x="1490020" y="461665"/>
                </a:lnTo>
                <a:lnTo>
                  <a:pt x="1490020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6279" y="5662603"/>
            <a:ext cx="132969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N</a:t>
            </a:r>
            <a:r>
              <a:rPr sz="2400" spc="-20" dirty="0">
                <a:latin typeface="Arial"/>
                <a:cs typeface="Arial"/>
              </a:rPr>
              <a:t>ORMAL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30976" y="2523759"/>
            <a:ext cx="1395730" cy="462280"/>
          </a:xfrm>
          <a:custGeom>
            <a:avLst/>
            <a:gdLst/>
            <a:ahLst/>
            <a:cxnLst/>
            <a:rect l="l" t="t" r="r" b="b"/>
            <a:pathLst>
              <a:path w="1395729" h="462280">
                <a:moveTo>
                  <a:pt x="0" y="461665"/>
                </a:moveTo>
                <a:lnTo>
                  <a:pt x="1395161" y="461665"/>
                </a:lnTo>
                <a:lnTo>
                  <a:pt x="1395161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09724" y="2614601"/>
            <a:ext cx="94043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CH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45337" y="2513579"/>
            <a:ext cx="1600200" cy="462280"/>
          </a:xfrm>
          <a:custGeom>
            <a:avLst/>
            <a:gdLst/>
            <a:ahLst/>
            <a:cxnLst/>
            <a:rect l="l" t="t" r="r" b="b"/>
            <a:pathLst>
              <a:path w="1600200" h="462280">
                <a:moveTo>
                  <a:pt x="0" y="461665"/>
                </a:moveTo>
                <a:lnTo>
                  <a:pt x="1600199" y="461665"/>
                </a:lnTo>
                <a:lnTo>
                  <a:pt x="160019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024084" y="2604416"/>
            <a:ext cx="94043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CH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6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956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/>
              <a:t>Rearra</a:t>
            </a:r>
            <a:r>
              <a:rPr sz="3200" spc="-20" dirty="0"/>
              <a:t>ngement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324130" y="1840492"/>
            <a:ext cx="6754794" cy="50926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7537" y="3742959"/>
            <a:ext cx="1313180" cy="462280"/>
          </a:xfrm>
          <a:custGeom>
            <a:avLst/>
            <a:gdLst/>
            <a:ahLst/>
            <a:cxnLst/>
            <a:rect l="l" t="t" r="r" b="b"/>
            <a:pathLst>
              <a:path w="1313180" h="462279">
                <a:moveTo>
                  <a:pt x="0" y="461665"/>
                </a:moveTo>
                <a:lnTo>
                  <a:pt x="1312986" y="461665"/>
                </a:lnTo>
                <a:lnTo>
                  <a:pt x="1312986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6279" y="3833802"/>
            <a:ext cx="114300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U</a:t>
            </a:r>
            <a:r>
              <a:rPr sz="2400" spc="-20" dirty="0">
                <a:latin typeface="Arial"/>
                <a:cs typeface="Arial"/>
              </a:rPr>
              <a:t>M</a:t>
            </a:r>
            <a:r>
              <a:rPr sz="2400" spc="-25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R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7537" y="5571768"/>
            <a:ext cx="1490345" cy="462280"/>
          </a:xfrm>
          <a:custGeom>
            <a:avLst/>
            <a:gdLst/>
            <a:ahLst/>
            <a:cxnLst/>
            <a:rect l="l" t="t" r="r" b="b"/>
            <a:pathLst>
              <a:path w="1490345" h="462279">
                <a:moveTo>
                  <a:pt x="0" y="461665"/>
                </a:moveTo>
                <a:lnTo>
                  <a:pt x="1490020" y="461665"/>
                </a:lnTo>
                <a:lnTo>
                  <a:pt x="1490020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5737" y="6094988"/>
            <a:ext cx="3581400" cy="831215"/>
          </a:xfrm>
          <a:custGeom>
            <a:avLst/>
            <a:gdLst/>
            <a:ahLst/>
            <a:cxnLst/>
            <a:rect l="l" t="t" r="r" b="b"/>
            <a:pathLst>
              <a:path w="3581400" h="831215">
                <a:moveTo>
                  <a:pt x="0" y="830997"/>
                </a:moveTo>
                <a:lnTo>
                  <a:pt x="3581399" y="830997"/>
                </a:lnTo>
                <a:lnTo>
                  <a:pt x="35813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solidFill>
            <a:srgbClr val="FFFD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5737" y="6094988"/>
            <a:ext cx="3581400" cy="831215"/>
          </a:xfrm>
          <a:custGeom>
            <a:avLst/>
            <a:gdLst/>
            <a:ahLst/>
            <a:cxnLst/>
            <a:rect l="l" t="t" r="r" b="b"/>
            <a:pathLst>
              <a:path w="3581400" h="831215">
                <a:moveTo>
                  <a:pt x="0" y="830997"/>
                </a:moveTo>
                <a:lnTo>
                  <a:pt x="3581399" y="830997"/>
                </a:lnTo>
                <a:lnTo>
                  <a:pt x="3581399" y="0"/>
                </a:lnTo>
                <a:lnTo>
                  <a:pt x="0" y="0"/>
                </a:lnTo>
                <a:lnTo>
                  <a:pt x="0" y="8309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6279" y="5662603"/>
            <a:ext cx="3947160" cy="1209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N</a:t>
            </a:r>
            <a:r>
              <a:rPr sz="2400" spc="-20" dirty="0">
                <a:latin typeface="Arial"/>
                <a:cs typeface="Arial"/>
              </a:rPr>
              <a:t>ORMAL</a:t>
            </a:r>
            <a:endParaRPr sz="2400">
              <a:latin typeface="Arial"/>
              <a:cs typeface="Arial"/>
            </a:endParaRPr>
          </a:p>
          <a:p>
            <a:pPr marL="850900" marR="5080">
              <a:lnSpc>
                <a:spcPts val="2800"/>
              </a:lnSpc>
              <a:spcBef>
                <a:spcPts val="1400"/>
              </a:spcBef>
            </a:pPr>
            <a:r>
              <a:rPr sz="2400" dirty="0">
                <a:latin typeface="Arial"/>
                <a:cs typeface="Arial"/>
              </a:rPr>
              <a:t>Color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indica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ma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is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chromosome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6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76457" y="5044808"/>
            <a:ext cx="644237" cy="10848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06937" y="5308412"/>
            <a:ext cx="358140" cy="786765"/>
          </a:xfrm>
          <a:custGeom>
            <a:avLst/>
            <a:gdLst/>
            <a:ahLst/>
            <a:cxnLst/>
            <a:rect l="l" t="t" r="r" b="b"/>
            <a:pathLst>
              <a:path w="358139" h="786764">
                <a:moveTo>
                  <a:pt x="0" y="786576"/>
                </a:moveTo>
                <a:lnTo>
                  <a:pt x="357530" y="0"/>
                </a:lnTo>
              </a:path>
            </a:pathLst>
          </a:custGeom>
          <a:ln w="57149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74068" y="5256788"/>
            <a:ext cx="239395" cy="278130"/>
          </a:xfrm>
          <a:custGeom>
            <a:avLst/>
            <a:gdLst/>
            <a:ahLst/>
            <a:cxnLst/>
            <a:rect l="l" t="t" r="r" b="b"/>
            <a:pathLst>
              <a:path w="239395" h="278129">
                <a:moveTo>
                  <a:pt x="224211" y="103250"/>
                </a:moveTo>
                <a:lnTo>
                  <a:pt x="166929" y="103250"/>
                </a:lnTo>
                <a:lnTo>
                  <a:pt x="182078" y="251984"/>
                </a:lnTo>
                <a:lnTo>
                  <a:pt x="186548" y="264681"/>
                </a:lnTo>
                <a:lnTo>
                  <a:pt x="195963" y="273689"/>
                </a:lnTo>
                <a:lnTo>
                  <a:pt x="208591" y="277608"/>
                </a:lnTo>
                <a:lnTo>
                  <a:pt x="213411" y="277523"/>
                </a:lnTo>
                <a:lnTo>
                  <a:pt x="226102" y="273046"/>
                </a:lnTo>
                <a:lnTo>
                  <a:pt x="235104" y="263642"/>
                </a:lnTo>
                <a:lnTo>
                  <a:pt x="239014" y="251022"/>
                </a:lnTo>
                <a:lnTo>
                  <a:pt x="224211" y="103250"/>
                </a:lnTo>
                <a:close/>
              </a:path>
              <a:path w="239395" h="278129">
                <a:moveTo>
                  <a:pt x="213868" y="0"/>
                </a:moveTo>
                <a:lnTo>
                  <a:pt x="11908" y="142993"/>
                </a:lnTo>
                <a:lnTo>
                  <a:pt x="3666" y="152012"/>
                </a:lnTo>
                <a:lnTo>
                  <a:pt x="0" y="163228"/>
                </a:lnTo>
                <a:lnTo>
                  <a:pt x="1181" y="175028"/>
                </a:lnTo>
                <a:lnTo>
                  <a:pt x="5080" y="182831"/>
                </a:lnTo>
                <a:lnTo>
                  <a:pt x="14113" y="191067"/>
                </a:lnTo>
                <a:lnTo>
                  <a:pt x="25331" y="194730"/>
                </a:lnTo>
                <a:lnTo>
                  <a:pt x="37125" y="193545"/>
                </a:lnTo>
                <a:lnTo>
                  <a:pt x="166929" y="103250"/>
                </a:lnTo>
                <a:lnTo>
                  <a:pt x="224211" y="103250"/>
                </a:lnTo>
                <a:lnTo>
                  <a:pt x="213868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30976" y="2523759"/>
            <a:ext cx="1395730" cy="462280"/>
          </a:xfrm>
          <a:custGeom>
            <a:avLst/>
            <a:gdLst/>
            <a:ahLst/>
            <a:cxnLst/>
            <a:rect l="l" t="t" r="r" b="b"/>
            <a:pathLst>
              <a:path w="1395729" h="462280">
                <a:moveTo>
                  <a:pt x="0" y="461665"/>
                </a:moveTo>
                <a:lnTo>
                  <a:pt x="1395161" y="461665"/>
                </a:lnTo>
                <a:lnTo>
                  <a:pt x="1395161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409724" y="2614601"/>
            <a:ext cx="94043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CH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45337" y="2513579"/>
            <a:ext cx="1600200" cy="462280"/>
          </a:xfrm>
          <a:custGeom>
            <a:avLst/>
            <a:gdLst/>
            <a:ahLst/>
            <a:cxnLst/>
            <a:rect l="l" t="t" r="r" b="b"/>
            <a:pathLst>
              <a:path w="1600200" h="462280">
                <a:moveTo>
                  <a:pt x="0" y="461665"/>
                </a:moveTo>
                <a:lnTo>
                  <a:pt x="1600199" y="461665"/>
                </a:lnTo>
                <a:lnTo>
                  <a:pt x="1600199" y="0"/>
                </a:lnTo>
                <a:lnTo>
                  <a:pt x="0" y="0"/>
                </a:lnTo>
                <a:lnTo>
                  <a:pt x="0" y="4616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024084" y="2604416"/>
            <a:ext cx="94043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CH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6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354537" y="2970794"/>
            <a:ext cx="1219200" cy="2286000"/>
          </a:xfrm>
          <a:custGeom>
            <a:avLst/>
            <a:gdLst/>
            <a:ahLst/>
            <a:cxnLst/>
            <a:rect l="l" t="t" r="r" b="b"/>
            <a:pathLst>
              <a:path w="1219200" h="2286000">
                <a:moveTo>
                  <a:pt x="0" y="203210"/>
                </a:moveTo>
                <a:lnTo>
                  <a:pt x="5905" y="154377"/>
                </a:lnTo>
                <a:lnTo>
                  <a:pt x="22682" y="109824"/>
                </a:lnTo>
                <a:lnTo>
                  <a:pt x="48917" y="70964"/>
                </a:lnTo>
                <a:lnTo>
                  <a:pt x="83197" y="39208"/>
                </a:lnTo>
                <a:lnTo>
                  <a:pt x="124112" y="15969"/>
                </a:lnTo>
                <a:lnTo>
                  <a:pt x="170249" y="2659"/>
                </a:lnTo>
                <a:lnTo>
                  <a:pt x="203210" y="0"/>
                </a:lnTo>
                <a:lnTo>
                  <a:pt x="1015989" y="0"/>
                </a:lnTo>
                <a:lnTo>
                  <a:pt x="1064822" y="5905"/>
                </a:lnTo>
                <a:lnTo>
                  <a:pt x="1109375" y="22682"/>
                </a:lnTo>
                <a:lnTo>
                  <a:pt x="1148235" y="48917"/>
                </a:lnTo>
                <a:lnTo>
                  <a:pt x="1179991" y="83197"/>
                </a:lnTo>
                <a:lnTo>
                  <a:pt x="1203230" y="124112"/>
                </a:lnTo>
                <a:lnTo>
                  <a:pt x="1216540" y="170249"/>
                </a:lnTo>
                <a:lnTo>
                  <a:pt x="1219199" y="203210"/>
                </a:lnTo>
                <a:lnTo>
                  <a:pt x="1219199" y="2082789"/>
                </a:lnTo>
                <a:lnTo>
                  <a:pt x="1213294" y="2131618"/>
                </a:lnTo>
                <a:lnTo>
                  <a:pt x="1196517" y="2176168"/>
                </a:lnTo>
                <a:lnTo>
                  <a:pt x="1170282" y="2215028"/>
                </a:lnTo>
                <a:lnTo>
                  <a:pt x="1136002" y="2246783"/>
                </a:lnTo>
                <a:lnTo>
                  <a:pt x="1095087" y="2270023"/>
                </a:lnTo>
                <a:lnTo>
                  <a:pt x="1048950" y="2283333"/>
                </a:lnTo>
                <a:lnTo>
                  <a:pt x="1015989" y="2285993"/>
                </a:lnTo>
                <a:lnTo>
                  <a:pt x="203210" y="2285993"/>
                </a:lnTo>
                <a:lnTo>
                  <a:pt x="154377" y="2280087"/>
                </a:lnTo>
                <a:lnTo>
                  <a:pt x="109824" y="2263310"/>
                </a:lnTo>
                <a:lnTo>
                  <a:pt x="70964" y="2237075"/>
                </a:lnTo>
                <a:lnTo>
                  <a:pt x="39208" y="2202794"/>
                </a:lnTo>
                <a:lnTo>
                  <a:pt x="15969" y="2161881"/>
                </a:lnTo>
                <a:lnTo>
                  <a:pt x="2659" y="2115747"/>
                </a:lnTo>
                <a:lnTo>
                  <a:pt x="0" y="2082789"/>
                </a:lnTo>
                <a:lnTo>
                  <a:pt x="0" y="203210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543" y="6683947"/>
            <a:ext cx="1295393" cy="3254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2737" y="6323588"/>
            <a:ext cx="1428749" cy="8858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92441" y="3054440"/>
            <a:ext cx="708215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25" dirty="0">
                <a:latin typeface="Arial"/>
                <a:cs typeface="Arial"/>
              </a:rPr>
              <a:t>In</a:t>
            </a:r>
            <a:r>
              <a:rPr sz="4000" b="1" dirty="0">
                <a:latin typeface="Arial"/>
                <a:cs typeface="Arial"/>
              </a:rPr>
              <a:t>ter</a:t>
            </a:r>
            <a:r>
              <a:rPr sz="4000" b="1" spc="-30" dirty="0">
                <a:latin typeface="Arial"/>
                <a:cs typeface="Arial"/>
              </a:rPr>
              <a:t>p</a:t>
            </a:r>
            <a:r>
              <a:rPr sz="4000" b="1" dirty="0">
                <a:latin typeface="Arial"/>
                <a:cs typeface="Arial"/>
              </a:rPr>
              <a:t>re</a:t>
            </a:r>
            <a:r>
              <a:rPr sz="4000" b="1" spc="-15" dirty="0">
                <a:latin typeface="Arial"/>
                <a:cs typeface="Arial"/>
              </a:rPr>
              <a:t>t</a:t>
            </a:r>
            <a:r>
              <a:rPr sz="4000" b="1" spc="-25" dirty="0">
                <a:latin typeface="Arial"/>
                <a:cs typeface="Arial"/>
              </a:rPr>
              <a:t>ing</a:t>
            </a:r>
            <a:r>
              <a:rPr sz="4000" b="1" spc="110" dirty="0">
                <a:latin typeface="Times New Roman"/>
                <a:cs typeface="Times New Roman"/>
              </a:rPr>
              <a:t> </a:t>
            </a:r>
            <a:r>
              <a:rPr sz="4000" b="1" dirty="0">
                <a:latin typeface="Arial"/>
                <a:cs typeface="Arial"/>
              </a:rPr>
              <a:t>Pa</a:t>
            </a:r>
            <a:r>
              <a:rPr sz="4000" b="1" spc="-20" dirty="0">
                <a:latin typeface="Arial"/>
                <a:cs typeface="Arial"/>
              </a:rPr>
              <a:t>i</a:t>
            </a:r>
            <a:r>
              <a:rPr sz="4000" b="1" dirty="0">
                <a:latin typeface="Arial"/>
                <a:cs typeface="Arial"/>
              </a:rPr>
              <a:t>r</a:t>
            </a:r>
            <a:r>
              <a:rPr sz="4000" b="1" spc="110" dirty="0">
                <a:latin typeface="Times New Roman"/>
                <a:cs typeface="Times New Roman"/>
              </a:rPr>
              <a:t> </a:t>
            </a:r>
            <a:r>
              <a:rPr sz="4000" b="1" spc="-40" dirty="0">
                <a:latin typeface="Arial"/>
                <a:cs typeface="Arial"/>
              </a:rPr>
              <a:t>O</a:t>
            </a:r>
            <a:r>
              <a:rPr sz="4000" b="1" dirty="0">
                <a:latin typeface="Arial"/>
                <a:cs typeface="Arial"/>
              </a:rPr>
              <a:t>r</a:t>
            </a:r>
            <a:r>
              <a:rPr sz="4000" b="1" spc="-20" dirty="0">
                <a:latin typeface="Arial"/>
                <a:cs typeface="Arial"/>
              </a:rPr>
              <a:t>i</a:t>
            </a:r>
            <a:r>
              <a:rPr sz="4000" b="1" dirty="0">
                <a:latin typeface="Arial"/>
                <a:cs typeface="Arial"/>
              </a:rPr>
              <a:t>e</a:t>
            </a:r>
            <a:r>
              <a:rPr sz="4000" b="1" spc="-30" dirty="0">
                <a:latin typeface="Arial"/>
                <a:cs typeface="Arial"/>
              </a:rPr>
              <a:t>n</a:t>
            </a:r>
            <a:r>
              <a:rPr sz="4000" b="1" dirty="0">
                <a:latin typeface="Arial"/>
                <a:cs typeface="Arial"/>
              </a:rPr>
              <a:t>ta</a:t>
            </a:r>
            <a:r>
              <a:rPr sz="4000" b="1" spc="-15" dirty="0">
                <a:latin typeface="Arial"/>
                <a:cs typeface="Arial"/>
              </a:rPr>
              <a:t>t</a:t>
            </a:r>
            <a:r>
              <a:rPr sz="4000" b="1" spc="-25" dirty="0">
                <a:latin typeface="Arial"/>
                <a:cs typeface="Arial"/>
              </a:rPr>
              <a:t>ion</a:t>
            </a:r>
            <a:r>
              <a:rPr sz="4000" b="1" dirty="0">
                <a:latin typeface="Arial"/>
                <a:cs typeface="Arial"/>
              </a:rPr>
              <a:t>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I</a:t>
            </a:r>
            <a:r>
              <a:rPr spc="-30" dirty="0"/>
              <a:t>n</a:t>
            </a:r>
            <a:r>
              <a:rPr dirty="0"/>
              <a:t>ter</a:t>
            </a:r>
            <a:r>
              <a:rPr spc="-30" dirty="0"/>
              <a:t>p</a:t>
            </a:r>
            <a:r>
              <a:rPr dirty="0"/>
              <a:t>re</a:t>
            </a:r>
            <a:r>
              <a:rPr spc="-15" dirty="0"/>
              <a:t>ti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30" dirty="0"/>
              <a:t>p</a:t>
            </a:r>
            <a:r>
              <a:rPr dirty="0"/>
              <a:t>a</a:t>
            </a:r>
            <a:r>
              <a:rPr spc="-10" dirty="0"/>
              <a:t>i</a:t>
            </a:r>
            <a:r>
              <a:rPr dirty="0"/>
              <a:t>r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30" dirty="0"/>
              <a:t>o</a:t>
            </a:r>
            <a:r>
              <a:rPr dirty="0"/>
              <a:t>r</a:t>
            </a:r>
            <a:r>
              <a:rPr spc="-10" dirty="0"/>
              <a:t>i</a:t>
            </a:r>
            <a:r>
              <a:rPr dirty="0"/>
              <a:t>e</a:t>
            </a:r>
            <a:r>
              <a:rPr spc="-30" dirty="0"/>
              <a:t>n</a:t>
            </a:r>
            <a:r>
              <a:rPr dirty="0"/>
              <a:t>ta</a:t>
            </a:r>
            <a:r>
              <a:rPr spc="-15" dirty="0"/>
              <a:t>ti</a:t>
            </a:r>
            <a:r>
              <a:rPr spc="-30" dirty="0"/>
              <a:t>on</a:t>
            </a:r>
            <a:r>
              <a:rPr dirty="0"/>
              <a:t>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04477" y="1775844"/>
            <a:ext cx="5401945" cy="4546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300"/>
              </a:lnSpc>
            </a:pPr>
            <a:r>
              <a:rPr sz="2800" spc="-30" dirty="0">
                <a:latin typeface="Arial"/>
                <a:cs typeface="Arial"/>
              </a:rPr>
              <a:t>O</a:t>
            </a:r>
            <a:r>
              <a:rPr sz="2800" dirty="0">
                <a:latin typeface="Arial"/>
                <a:cs typeface="Arial"/>
              </a:rPr>
              <a:t>rien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ion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</a:t>
            </a:r>
            <a:r>
              <a:rPr sz="2800" spc="-10" dirty="0">
                <a:latin typeface="Arial"/>
                <a:cs typeface="Arial"/>
              </a:rPr>
              <a:t>f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paired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reads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can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reveal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Arial"/>
                <a:cs typeface="Arial"/>
              </a:rPr>
              <a:t>st</a:t>
            </a:r>
            <a:r>
              <a:rPr sz="2800" dirty="0">
                <a:latin typeface="Arial"/>
                <a:cs typeface="Arial"/>
              </a:rPr>
              <a:t>ru</a:t>
            </a:r>
            <a:r>
              <a:rPr sz="2800" spc="-15" dirty="0">
                <a:latin typeface="Arial"/>
                <a:cs typeface="Arial"/>
              </a:rPr>
              <a:t>ct</a:t>
            </a:r>
            <a:r>
              <a:rPr sz="2800" dirty="0">
                <a:latin typeface="Arial"/>
                <a:cs typeface="Arial"/>
              </a:rPr>
              <a:t>ural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even</a:t>
            </a:r>
            <a:r>
              <a:rPr sz="2800" spc="-10" dirty="0">
                <a:latin typeface="Arial"/>
                <a:cs typeface="Arial"/>
              </a:rPr>
              <a:t>ts,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including</a:t>
            </a:r>
            <a:r>
              <a:rPr sz="2800" spc="-10" dirty="0">
                <a:latin typeface="Arial"/>
                <a:cs typeface="Arial"/>
              </a:rPr>
              <a:t>:</a:t>
            </a:r>
            <a:endParaRPr sz="2800">
              <a:latin typeface="Arial"/>
              <a:cs typeface="Arial"/>
            </a:endParaRPr>
          </a:p>
          <a:p>
            <a:pPr marL="753745" indent="-233045">
              <a:lnSpc>
                <a:spcPct val="100000"/>
              </a:lnSpc>
              <a:spcBef>
                <a:spcPts val="1140"/>
              </a:spcBef>
              <a:buFont typeface="Arial"/>
              <a:buChar char="•"/>
              <a:tabLst>
                <a:tab pos="754380" algn="l"/>
              </a:tabLst>
            </a:pPr>
            <a:r>
              <a:rPr sz="2800" dirty="0">
                <a:latin typeface="Arial"/>
                <a:cs typeface="Arial"/>
              </a:rPr>
              <a:t>inversions</a:t>
            </a:r>
            <a:endParaRPr sz="2800">
              <a:latin typeface="Arial"/>
              <a:cs typeface="Arial"/>
            </a:endParaRPr>
          </a:p>
          <a:p>
            <a:pPr marL="753745" indent="-233045">
              <a:lnSpc>
                <a:spcPct val="100000"/>
              </a:lnSpc>
              <a:spcBef>
                <a:spcPts val="1140"/>
              </a:spcBef>
              <a:buFont typeface="Arial"/>
              <a:buChar char="•"/>
              <a:tabLst>
                <a:tab pos="754380" algn="l"/>
              </a:tabLst>
            </a:pPr>
            <a:r>
              <a:rPr sz="2800" dirty="0">
                <a:latin typeface="Arial"/>
                <a:cs typeface="Arial"/>
              </a:rPr>
              <a:t>duplica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ions</a:t>
            </a:r>
            <a:endParaRPr sz="2800">
              <a:latin typeface="Arial"/>
              <a:cs typeface="Arial"/>
            </a:endParaRPr>
          </a:p>
          <a:p>
            <a:pPr marL="753745" indent="-233045">
              <a:lnSpc>
                <a:spcPct val="100000"/>
              </a:lnSpc>
              <a:spcBef>
                <a:spcPts val="1240"/>
              </a:spcBef>
              <a:buFont typeface="Arial"/>
              <a:buChar char="•"/>
              <a:tabLst>
                <a:tab pos="754380" algn="l"/>
              </a:tabLst>
            </a:pP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ransloca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ions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spc="-30" dirty="0">
                <a:latin typeface="Arial"/>
                <a:cs typeface="Arial"/>
              </a:rPr>
              <a:t>O</a:t>
            </a:r>
            <a:r>
              <a:rPr sz="2800" dirty="0">
                <a:latin typeface="Arial"/>
                <a:cs typeface="Arial"/>
              </a:rPr>
              <a:t>rien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ion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is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de</a:t>
            </a:r>
            <a:r>
              <a:rPr sz="2800" spc="-10" dirty="0">
                <a:latin typeface="Arial"/>
                <a:cs typeface="Arial"/>
              </a:rPr>
              <a:t>f</a:t>
            </a:r>
            <a:r>
              <a:rPr sz="2800" dirty="0">
                <a:latin typeface="Arial"/>
                <a:cs typeface="Arial"/>
              </a:rPr>
              <a:t>ined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Arial"/>
                <a:cs typeface="Arial"/>
              </a:rPr>
              <a:t>t</a:t>
            </a:r>
            <a:r>
              <a:rPr sz="2800" dirty="0">
                <a:latin typeface="Arial"/>
                <a:cs typeface="Arial"/>
              </a:rPr>
              <a:t>erms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</a:t>
            </a:r>
            <a:r>
              <a:rPr sz="2800" spc="-10" dirty="0">
                <a:latin typeface="Arial"/>
                <a:cs typeface="Arial"/>
              </a:rPr>
              <a:t>f</a:t>
            </a:r>
            <a:endParaRPr sz="2800">
              <a:latin typeface="Arial"/>
              <a:cs typeface="Arial"/>
            </a:endParaRPr>
          </a:p>
          <a:p>
            <a:pPr marL="702945" indent="-233045">
              <a:lnSpc>
                <a:spcPct val="100000"/>
              </a:lnSpc>
              <a:spcBef>
                <a:spcPts val="1240"/>
              </a:spcBef>
              <a:buFont typeface="Arial"/>
              <a:buChar char="•"/>
              <a:tabLst>
                <a:tab pos="703580" algn="l"/>
              </a:tabLst>
            </a:pPr>
            <a:r>
              <a:rPr sz="2800" dirty="0">
                <a:latin typeface="Arial"/>
                <a:cs typeface="Arial"/>
              </a:rPr>
              <a:t>read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Arial"/>
                <a:cs typeface="Arial"/>
              </a:rPr>
              <a:t>st</a:t>
            </a:r>
            <a:r>
              <a:rPr sz="2800" dirty="0">
                <a:latin typeface="Arial"/>
                <a:cs typeface="Arial"/>
              </a:rPr>
              <a:t>rand</a:t>
            </a:r>
            <a:r>
              <a:rPr sz="2800" spc="-10" dirty="0">
                <a:latin typeface="Arial"/>
                <a:cs typeface="Arial"/>
              </a:rPr>
              <a:t>,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le</a:t>
            </a:r>
            <a:r>
              <a:rPr sz="2800" spc="-10" dirty="0">
                <a:latin typeface="Arial"/>
                <a:cs typeface="Arial"/>
              </a:rPr>
              <a:t>ft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Arial"/>
                <a:cs typeface="Arial"/>
              </a:rPr>
              <a:t>vs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righ</a:t>
            </a:r>
            <a:r>
              <a:rPr sz="2800" spc="-10" dirty="0">
                <a:latin typeface="Arial"/>
                <a:cs typeface="Arial"/>
              </a:rPr>
              <a:t>t,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i="1" spc="-5" dirty="0">
                <a:latin typeface="Arial"/>
                <a:cs typeface="Arial"/>
              </a:rPr>
              <a:t>and</a:t>
            </a:r>
            <a:endParaRPr sz="2800">
              <a:latin typeface="Arial"/>
              <a:cs typeface="Arial"/>
            </a:endParaRPr>
          </a:p>
          <a:p>
            <a:pPr marL="702945" indent="-233045">
              <a:lnSpc>
                <a:spcPct val="100000"/>
              </a:lnSpc>
              <a:spcBef>
                <a:spcPts val="1140"/>
              </a:spcBef>
              <a:buFont typeface="Arial"/>
              <a:buChar char="•"/>
              <a:tabLst>
                <a:tab pos="703580" algn="l"/>
              </a:tabLst>
            </a:pPr>
            <a:r>
              <a:rPr sz="2800" dirty="0">
                <a:latin typeface="Arial"/>
                <a:cs typeface="Arial"/>
              </a:rPr>
              <a:t>read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orde</a:t>
            </a:r>
            <a:r>
              <a:rPr sz="2800" spc="-155" dirty="0">
                <a:latin typeface="Arial"/>
                <a:cs typeface="Arial"/>
              </a:rPr>
              <a:t>r</a:t>
            </a:r>
            <a:r>
              <a:rPr sz="2800" spc="-10" dirty="0">
                <a:latin typeface="Arial"/>
                <a:cs typeface="Arial"/>
              </a:rPr>
              <a:t>,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Arial"/>
                <a:cs typeface="Arial"/>
              </a:rPr>
              <a:t>f</a:t>
            </a:r>
            <a:r>
              <a:rPr sz="2800" dirty="0">
                <a:latin typeface="Arial"/>
                <a:cs typeface="Arial"/>
              </a:rPr>
              <a:t>i</a:t>
            </a:r>
            <a:r>
              <a:rPr sz="2800" spc="-15" dirty="0">
                <a:latin typeface="Arial"/>
                <a:cs typeface="Arial"/>
              </a:rPr>
              <a:t>rst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Arial"/>
                <a:cs typeface="Arial"/>
              </a:rPr>
              <a:t>vs</a:t>
            </a:r>
            <a:r>
              <a:rPr sz="2800" i="1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second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5137" y="6856985"/>
            <a:ext cx="1295399" cy="32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Inversion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4879" y="2361363"/>
            <a:ext cx="10807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dirty="0">
                <a:latin typeface="Arial"/>
                <a:cs typeface="Arial"/>
              </a:rPr>
              <a:t>Re</a:t>
            </a:r>
            <a:r>
              <a:rPr sz="1800" spc="-5" dirty="0">
                <a:latin typeface="Arial"/>
                <a:cs typeface="Arial"/>
              </a:rPr>
              <a:t>ference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genome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95065" y="2484482"/>
            <a:ext cx="6425732" cy="3325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4937" y="2513594"/>
            <a:ext cx="6324600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4937" y="2513594"/>
            <a:ext cx="6324600" cy="228600"/>
          </a:xfrm>
          <a:custGeom>
            <a:avLst/>
            <a:gdLst/>
            <a:ahLst/>
            <a:cxnLst/>
            <a:rect l="l" t="t" r="r" b="b"/>
            <a:pathLst>
              <a:path w="6324600" h="228600">
                <a:moveTo>
                  <a:pt x="0" y="38099"/>
                </a:moveTo>
                <a:lnTo>
                  <a:pt x="20965" y="4060"/>
                </a:lnTo>
                <a:lnTo>
                  <a:pt x="6286499" y="0"/>
                </a:lnTo>
                <a:lnTo>
                  <a:pt x="6300551" y="2669"/>
                </a:lnTo>
                <a:lnTo>
                  <a:pt x="6312239" y="9995"/>
                </a:lnTo>
                <a:lnTo>
                  <a:pt x="6320541" y="20955"/>
                </a:lnTo>
                <a:lnTo>
                  <a:pt x="6324435" y="34528"/>
                </a:lnTo>
                <a:lnTo>
                  <a:pt x="6324599" y="190499"/>
                </a:lnTo>
                <a:lnTo>
                  <a:pt x="6321930" y="204539"/>
                </a:lnTo>
                <a:lnTo>
                  <a:pt x="6314604" y="216228"/>
                </a:lnTo>
                <a:lnTo>
                  <a:pt x="6303643" y="224536"/>
                </a:lnTo>
                <a:lnTo>
                  <a:pt x="6290071" y="228434"/>
                </a:lnTo>
                <a:lnTo>
                  <a:pt x="38112" y="228599"/>
                </a:lnTo>
                <a:lnTo>
                  <a:pt x="24065" y="225927"/>
                </a:lnTo>
                <a:lnTo>
                  <a:pt x="12374" y="218596"/>
                </a:lnTo>
                <a:lnTo>
                  <a:pt x="4065" y="207636"/>
                </a:lnTo>
                <a:lnTo>
                  <a:pt x="165" y="194076"/>
                </a:lnTo>
                <a:lnTo>
                  <a:pt x="0" y="38099"/>
                </a:lnTo>
                <a:close/>
              </a:path>
            </a:pathLst>
          </a:custGeom>
          <a:ln w="9524">
            <a:solidFill>
              <a:srgbClr val="C2E2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2651</Words>
  <Application>Microsoft Macintosh PowerPoint</Application>
  <PresentationFormat>Custom</PresentationFormat>
  <Paragraphs>610</Paragraphs>
  <Slides>182</Slides>
  <Notes>182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182</vt:i4>
      </vt:variant>
    </vt:vector>
  </HeadingPairs>
  <TitlesOfParts>
    <vt:vector size="183" baseType="lpstr">
      <vt:lpstr>Office Theme</vt:lpstr>
      <vt:lpstr>PowerPoint Presentation</vt:lpstr>
      <vt:lpstr>Integrative Genomics Viewer (IGV)</vt:lpstr>
      <vt:lpstr>Features</vt:lpstr>
      <vt:lpstr>IGV data sources</vt:lpstr>
      <vt:lpstr>PowerPoint Presentation</vt:lpstr>
      <vt:lpstr>Using IGV: the basics</vt:lpstr>
      <vt:lpstr>PowerPoint Presentation</vt:lpstr>
      <vt:lpstr>Launch IGV</vt:lpstr>
      <vt:lpstr>Launch IGV</vt:lpstr>
      <vt:lpstr>Launch IGV</vt:lpstr>
      <vt:lpstr>PowerPoint Presentation</vt:lpstr>
      <vt:lpstr>Select the reference genome</vt:lpstr>
      <vt:lpstr>Select the reference genome</vt:lpstr>
      <vt:lpstr>Select the reference genome</vt:lpstr>
      <vt:lpstr>Select the reference genome</vt:lpstr>
      <vt:lpstr>Select the reference genome</vt:lpstr>
      <vt:lpstr>Load data</vt:lpstr>
      <vt:lpstr>Load data</vt:lpstr>
      <vt:lpstr>Screen layout</vt:lpstr>
      <vt:lpstr>Screen layout</vt:lpstr>
      <vt:lpstr>PowerPoint Presentation</vt:lpstr>
      <vt:lpstr>Screen layout</vt:lpstr>
      <vt:lpstr>File formats and track types</vt:lpstr>
      <vt:lpstr>File formats and track types</vt:lpstr>
      <vt:lpstr>Navigate</vt:lpstr>
      <vt:lpstr>Navigate</vt:lpstr>
      <vt:lpstr>Navigate</vt:lpstr>
      <vt:lpstr>Navigate</vt:lpstr>
      <vt:lpstr>Navigate</vt:lpstr>
      <vt:lpstr>Navigate</vt:lpstr>
      <vt:lpstr>Navigate</vt:lpstr>
      <vt:lpstr>Navigate</vt:lpstr>
      <vt:lpstr>Navigate</vt:lpstr>
      <vt:lpstr>Navigate</vt:lpstr>
      <vt:lpstr>Navigate</vt:lpstr>
      <vt:lpstr>Navigate</vt:lpstr>
      <vt:lpstr>Reference sequence</vt:lpstr>
      <vt:lpstr>Genome annotation track</vt:lpstr>
      <vt:lpstr>Annotation display mode</vt:lpstr>
      <vt:lpstr>PowerPoint Presentation</vt:lpstr>
      <vt:lpstr>Viewing multiple regions</vt:lpstr>
      <vt:lpstr>Viewing multiple regions</vt:lpstr>
      <vt:lpstr>Viewing multiple regions</vt:lpstr>
      <vt:lpstr>Viewing multiple regions</vt:lpstr>
      <vt:lpstr>PowerPoint Presentation</vt:lpstr>
      <vt:lpstr>PowerPoint Presentation</vt:lpstr>
      <vt:lpstr>PowerPoint Presentation</vt:lpstr>
      <vt:lpstr>Viewing alignments</vt:lpstr>
      <vt:lpstr>Viewing alignments</vt:lpstr>
      <vt:lpstr>Viewing alignments</vt:lpstr>
      <vt:lpstr>Viewing alignments</vt:lpstr>
      <vt:lpstr>Viewing alignments</vt:lpstr>
      <vt:lpstr>Viewing alignments</vt:lpstr>
      <vt:lpstr>Viewing alignments</vt:lpstr>
      <vt:lpstr>Viewing SNPs</vt:lpstr>
      <vt:lpstr>Viewing SNPs</vt:lpstr>
      <vt:lpstr>Viewing SNPs</vt:lpstr>
      <vt:lpstr>Viewing SNPs</vt:lpstr>
      <vt:lpstr>Viewing SNPs</vt:lpstr>
      <vt:lpstr>Viewing SNPs</vt:lpstr>
      <vt:lpstr>Viewing SNPs</vt:lpstr>
      <vt:lpstr>Viewing SNPs</vt:lpstr>
      <vt:lpstr>Viewing SNPs</vt:lpstr>
      <vt:lpstr>Viewing SNPs</vt:lpstr>
      <vt:lpstr>Viewing SNPs</vt:lpstr>
      <vt:lpstr>Viewing SNPs</vt:lpstr>
      <vt:lpstr>Viewing SNPs</vt:lpstr>
      <vt:lpstr>Viewing SNPs</vt:lpstr>
      <vt:lpstr>Viewing SNPs</vt:lpstr>
      <vt:lpstr>Viewing SNPs</vt:lpstr>
      <vt:lpstr>Viewing SNPs</vt:lpstr>
      <vt:lpstr>Viewing SNPs</vt:lpstr>
      <vt:lpstr>Viewing SNPs</vt:lpstr>
      <vt:lpstr>Viewing SNPs</vt:lpstr>
      <vt:lpstr>PowerPoint Presentation</vt:lpstr>
      <vt:lpstr>Structural events</vt:lpstr>
      <vt:lpstr>Paired-end sequencing</vt:lpstr>
      <vt:lpstr>Paired-end sequencing</vt:lpstr>
      <vt:lpstr>PowerPoint Presentation</vt:lpstr>
      <vt:lpstr>Interpreting inferred insert size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PowerPoint Presentation</vt:lpstr>
      <vt:lpstr>Deletion</vt:lpstr>
      <vt:lpstr>Insert size color scheme</vt:lpstr>
      <vt:lpstr>Rearrangement</vt:lpstr>
      <vt:lpstr>Rearrangement</vt:lpstr>
      <vt:lpstr>PowerPoint Presentation</vt:lpstr>
      <vt:lpstr>Interpreting pair orientations</vt:lpstr>
      <vt:lpstr>Inversion</vt:lpstr>
      <vt:lpstr>Inversion</vt:lpstr>
      <vt:lpstr>Inversion</vt:lpstr>
      <vt:lpstr>Inversion</vt:lpstr>
      <vt:lpstr>Inversion</vt:lpstr>
      <vt:lpstr>Inversion</vt:lpstr>
      <vt:lpstr>Inversion</vt:lpstr>
      <vt:lpstr>Inversion</vt:lpstr>
      <vt:lpstr>Inversion</vt:lpstr>
      <vt:lpstr>Inversion</vt:lpstr>
      <vt:lpstr>Inversion</vt:lpstr>
      <vt:lpstr>Inversion</vt:lpstr>
      <vt:lpstr>Inversion</vt:lpstr>
      <vt:lpstr>Color by pair orientation</vt:lpstr>
      <vt:lpstr>Inversion</vt:lpstr>
      <vt:lpstr>Inversion</vt:lpstr>
      <vt:lpstr>PowerPoint Presentation</vt:lpstr>
      <vt:lpstr>RNA-Seq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RNA-seq alignments</vt:lpstr>
      <vt:lpstr>RNA-seq alignments</vt:lpstr>
      <vt:lpstr>RNA-seq alignments</vt:lpstr>
      <vt:lpstr>RNA-seq alignments</vt:lpstr>
      <vt:lpstr>RNA-seq alignments</vt:lpstr>
      <vt:lpstr>RNA-seq alignments</vt:lpstr>
      <vt:lpstr>RNA-seq alignments</vt:lpstr>
      <vt:lpstr>RNA-seq alignments</vt:lpstr>
      <vt:lpstr>RNA-seq alignments</vt:lpstr>
      <vt:lpstr>RNA-seq alignments</vt:lpstr>
      <vt:lpstr>RNA-seq alignments</vt:lpstr>
      <vt:lpstr>RNA-seq alignments</vt:lpstr>
      <vt:lpstr>RNA-seq alignments</vt:lpstr>
      <vt:lpstr>PowerPoint Presentation</vt:lpstr>
      <vt:lpstr>RNA-seq alignments</vt:lpstr>
      <vt:lpstr>RNA-seq alignments</vt:lpstr>
      <vt:lpstr>RNA-seq alignments</vt:lpstr>
      <vt:lpstr>RNA-seq alignments</vt:lpstr>
      <vt:lpstr>PowerPoint Presentation</vt:lpstr>
      <vt:lpstr>Sashimi plot</vt:lpstr>
      <vt:lpstr>RNA-seq alignments</vt:lpstr>
      <vt:lpstr>RNA-seq alignments</vt:lpstr>
      <vt:lpstr>RNA-seq alignments</vt:lpstr>
      <vt:lpstr>RNA-seq alignments</vt:lpstr>
      <vt:lpstr>RNA-seq alignments</vt:lpstr>
      <vt:lpstr>PowerPoint Presentation</vt:lpstr>
      <vt:lpstr>PowerPoint Presentation</vt:lpstr>
      <vt:lpstr>RNA-seq alignments</vt:lpstr>
      <vt:lpstr>PowerPoint Presentation</vt:lpstr>
      <vt:lpstr>RNA-seq alignments</vt:lpstr>
      <vt:lpstr>PowerPoint Presentation</vt:lpstr>
      <vt:lpstr>igvtools</vt:lpstr>
      <vt:lpstr>igvtools</vt:lpstr>
      <vt:lpstr>igvtools toTDF</vt:lpstr>
      <vt:lpstr>igvtools count</vt:lpstr>
      <vt:lpstr>igvtools sort</vt:lpstr>
      <vt:lpstr>igvtools index</vt:lpstr>
      <vt:lpstr>Computing coverage: igvtools</vt:lpstr>
      <vt:lpstr>PowerPoint Presentation</vt:lpstr>
      <vt:lpstr>Computing coverage: igvtools</vt:lpstr>
      <vt:lpstr>Computing coverage: igvtools</vt:lpstr>
      <vt:lpstr>Computing coverage: igvtools</vt:lpstr>
      <vt:lpstr>Computing coverage: igvtools</vt:lpstr>
      <vt:lpstr>Computing coverage: igvtools</vt:lpstr>
      <vt:lpstr>Computing coverage: igvtools</vt:lpstr>
      <vt:lpstr>Computing coverage: igvtools</vt:lpstr>
      <vt:lpstr>Computing coverage: igvtools</vt:lpstr>
      <vt:lpstr>Computing coverage: igvtools</vt:lpstr>
      <vt:lpstr>Computing coverage: igvtools</vt:lpstr>
      <vt:lpstr>Computing coverage: igvtools</vt:lpstr>
      <vt:lpstr>More about reference genomes</vt:lpstr>
      <vt:lpstr>PowerPoint Presentation</vt:lpstr>
      <vt:lpstr>Loading a genome</vt:lpstr>
      <vt:lpstr>Loading a genome</vt:lpstr>
      <vt:lpstr>Loading a genome</vt:lpstr>
      <vt:lpstr>Loading a genome</vt:lpstr>
      <vt:lpstr>Loading a genome</vt:lpstr>
      <vt:lpstr>Loading a genome</vt:lpstr>
      <vt:lpstr>Loading a genome</vt:lpstr>
      <vt:lpstr>Acknowledgments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Ben Ainscough</cp:lastModifiedBy>
  <cp:revision>2</cp:revision>
  <dcterms:created xsi:type="dcterms:W3CDTF">2014-11-12T20:35:37Z</dcterms:created>
  <dcterms:modified xsi:type="dcterms:W3CDTF">2014-11-12T19:48:59Z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2014-11-12T00:00:00Z</vt:filetime>
  </property>
  <property fmtid="{D5CDD505-2E9C-101B-9397-08002B2CF9AE}" pid="3" name="LastSaved">
    <vt:filetime>2014-11-12T00:00:00Z</vt:filetime>
  </property>
</Properties>
</file>