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12"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1" d="100"/>
          <a:sy n="111" d="100"/>
        </p:scale>
        <p:origin x="-832" y="-104"/>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7/10/17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7/10/17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15</a:t>
            </a:fld>
            <a:endParaRPr lang="en-US"/>
          </a:p>
        </p:txBody>
      </p:sp>
    </p:spTree>
    <p:extLst>
      <p:ext uri="{BB962C8B-B14F-4D97-AF65-F5344CB8AC3E}">
        <p14:creationId xmlns:p14="http://schemas.microsoft.com/office/powerpoint/2010/main" val="81243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30</a:t>
            </a:fld>
            <a:endParaRPr lang="en-US"/>
          </a:p>
        </p:txBody>
      </p:sp>
    </p:spTree>
    <p:extLst>
      <p:ext uri="{BB962C8B-B14F-4D97-AF65-F5344CB8AC3E}">
        <p14:creationId xmlns:p14="http://schemas.microsoft.com/office/powerpoint/2010/main" val="281513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32</a:t>
            </a:fld>
            <a:endParaRPr lang="en-US"/>
          </a:p>
        </p:txBody>
      </p:sp>
    </p:spTree>
    <p:extLst>
      <p:ext uri="{BB962C8B-B14F-4D97-AF65-F5344CB8AC3E}">
        <p14:creationId xmlns:p14="http://schemas.microsoft.com/office/powerpoint/2010/main" val="41735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33</a:t>
            </a:fld>
            <a:endParaRPr lang="en-US"/>
          </a:p>
        </p:txBody>
      </p:sp>
    </p:spTree>
    <p:extLst>
      <p:ext uri="{BB962C8B-B14F-4D97-AF65-F5344CB8AC3E}">
        <p14:creationId xmlns:p14="http://schemas.microsoft.com/office/powerpoint/2010/main" val="223711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34</a:t>
            </a:fld>
            <a:endParaRPr lang="en-US"/>
          </a:p>
        </p:txBody>
      </p:sp>
    </p:spTree>
    <p:extLst>
      <p:ext uri="{BB962C8B-B14F-4D97-AF65-F5344CB8AC3E}">
        <p14:creationId xmlns:p14="http://schemas.microsoft.com/office/powerpoint/2010/main" val="114598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35</a:t>
            </a:fld>
            <a:endParaRPr lang="en-US"/>
          </a:p>
        </p:txBody>
      </p:sp>
    </p:spTree>
    <p:extLst>
      <p:ext uri="{BB962C8B-B14F-4D97-AF65-F5344CB8AC3E}">
        <p14:creationId xmlns:p14="http://schemas.microsoft.com/office/powerpoint/2010/main" val="84599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702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wiki/Intro-to-AWS-Cloud-Computing" TargetMode="External"/><Relationship Id="rId3" Type="http://schemas.openxmlformats.org/officeDocument/2006/relationships/hyperlink" Target="http://aws.amazon.com/conso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364840684323.signin.aws.amazon.com/consol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loud.google.com/" TargetMode="External"/><Relationship Id="rId4" Type="http://schemas.openxmlformats.org/officeDocument/2006/relationships/hyperlink" Target="https://www.digitalocean.com/" TargetMode="External"/><Relationship Id="rId5" Type="http://schemas.openxmlformats.org/officeDocument/2006/relationships/hyperlink" Target="https://azure.microsoft.com/en-us/" TargetMode="External"/><Relationship Id="rId6" Type="http://schemas.openxmlformats.org/officeDocument/2006/relationships/hyperlink" Target="http://www.rackspace.com/cloud" TargetMode="External"/><Relationship Id="rId1" Type="http://schemas.openxmlformats.org/officeDocument/2006/relationships/slideLayout" Target="../slideLayouts/slideLayout2.xml"/><Relationship Id="rId2" Type="http://schemas.openxmlformats.org/officeDocument/2006/relationships/hyperlink" Target="https://aws.amazon.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sz="3600" dirty="0">
                <a:ea typeface="ＭＳ Ｐゴシック" charset="0"/>
              </a:rPr>
              <a:t>Some of the challenges of cloud computing:</a:t>
            </a:r>
          </a:p>
        </p:txBody>
      </p:sp>
      <p:sp>
        <p:nvSpPr>
          <p:cNvPr id="5" name="Content Placeholder 2"/>
          <p:cNvSpPr>
            <a:spLocks noGrp="1"/>
          </p:cNvSpPr>
          <p:nvPr>
            <p:ph idx="1"/>
          </p:nvPr>
        </p:nvSpPr>
        <p:spPr>
          <a:xfrm>
            <a:off x="152400" y="1368425"/>
            <a:ext cx="8839200" cy="4724400"/>
          </a:xfrm>
        </p:spPr>
        <p:txBody>
          <a:bodyPr/>
          <a:lstStyle/>
          <a:p>
            <a:r>
              <a:rPr lang="en-US" dirty="0">
                <a:ea typeface="ＭＳ Ｐゴシック" charset="0"/>
              </a:rPr>
              <a:t>Not cheap! </a:t>
            </a:r>
          </a:p>
          <a:p>
            <a:r>
              <a:rPr lang="en-US" dirty="0">
                <a:ea typeface="ＭＳ Ｐゴシック" charset="0"/>
              </a:rPr>
              <a:t>Getting files to and from there</a:t>
            </a:r>
          </a:p>
          <a:p>
            <a:r>
              <a:rPr lang="en-US" dirty="0">
                <a:ea typeface="ＭＳ Ｐゴシック" charset="0"/>
              </a:rPr>
              <a:t>Not the best solution for everybody</a:t>
            </a:r>
          </a:p>
          <a:p>
            <a:r>
              <a:rPr lang="en-US" dirty="0">
                <a:ea typeface="ＭＳ Ｐゴシック" charset="0"/>
              </a:rPr>
              <a:t>Standardization</a:t>
            </a:r>
          </a:p>
          <a:p>
            <a:r>
              <a:rPr lang="en-US" dirty="0">
                <a:ea typeface="ＭＳ Ｐゴシック" charset="0"/>
              </a:rPr>
              <a:t>PHI: personal health information &amp; security concerns</a:t>
            </a:r>
          </a:p>
          <a:p>
            <a:r>
              <a:rPr lang="en-US" dirty="0">
                <a:ea typeface="ＭＳ Ｐゴシック" charset="0"/>
              </a:rPr>
              <a:t>In the USA: HIPAA act, PSQIA act, HITECH act, Patriot act, CLIA and CAP programs, etc.</a:t>
            </a:r>
          </a:p>
          <a:p>
            <a:pPr lvl="1"/>
            <a:r>
              <a:rPr lang="en-US" dirty="0">
                <a:ea typeface="ＭＳ Ｐゴシック" charset="0"/>
                <a:hlinkClick r:id="rId2"/>
              </a:rPr>
              <a:t>http://www.biostars.org/p/70204/</a:t>
            </a:r>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2566416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sz="3600" dirty="0">
                <a:ea typeface="ＭＳ Ｐゴシック" charset="0"/>
              </a:rPr>
              <a:t>Some of the advantages of cloud computing:</a:t>
            </a:r>
          </a:p>
        </p:txBody>
      </p:sp>
      <p:sp>
        <p:nvSpPr>
          <p:cNvPr id="5" name="Content Placeholder 2"/>
          <p:cNvSpPr>
            <a:spLocks noGrp="1"/>
          </p:cNvSpPr>
          <p:nvPr>
            <p:ph idx="1"/>
          </p:nvPr>
        </p:nvSpPr>
        <p:spPr>
          <a:xfrm>
            <a:off x="152400" y="1152525"/>
            <a:ext cx="8839200" cy="4724400"/>
          </a:xfrm>
        </p:spPr>
        <p:txBody>
          <a:bodyPr/>
          <a:lstStyle/>
          <a:p>
            <a:r>
              <a:rPr lang="en-US" dirty="0" smtClean="0">
                <a:ea typeface="ＭＳ Ｐゴシック" charset="0"/>
              </a:rPr>
              <a:t>We </a:t>
            </a:r>
            <a:r>
              <a:rPr lang="en-US" dirty="0">
                <a:ea typeface="ＭＳ Ｐゴシック" charset="0"/>
              </a:rPr>
              <a:t>received a grant from Amazon, so supported by ‘AWS in Education grant </a:t>
            </a:r>
            <a:r>
              <a:rPr lang="en-US" dirty="0" smtClean="0">
                <a:ea typeface="ＭＳ Ｐゴシック" charset="0"/>
              </a:rPr>
              <a:t>award’.</a:t>
            </a:r>
            <a:endParaRPr lang="en-US" dirty="0">
              <a:ea typeface="ＭＳ Ｐゴシック" charset="0"/>
            </a:endParaRPr>
          </a:p>
          <a:p>
            <a:r>
              <a:rPr lang="en-US" dirty="0">
                <a:ea typeface="ＭＳ Ｐゴシック" charset="0"/>
              </a:rPr>
              <a:t>There are better ways of transferring large files, and now AWS makes it free to upload files.</a:t>
            </a:r>
          </a:p>
          <a:p>
            <a:r>
              <a:rPr lang="en-US" dirty="0">
                <a:ea typeface="ＭＳ Ｐゴシック" charset="0"/>
              </a:rPr>
              <a:t>A number of datasets exist on AWS (e.g. 1000 genome data).</a:t>
            </a:r>
          </a:p>
          <a:p>
            <a:r>
              <a:rPr lang="en-US" dirty="0">
                <a:ea typeface="ＭＳ Ｐゴシック" charset="0"/>
              </a:rPr>
              <a:t>Many useful bioinformatics AMI’s (Amazon Machine Images) exist on AWS: e.g. </a:t>
            </a:r>
            <a:r>
              <a:rPr lang="en-US" dirty="0" err="1">
                <a:ea typeface="ＭＳ Ｐゴシック" charset="0"/>
              </a:rPr>
              <a:t>cloudbiolinux</a:t>
            </a:r>
            <a:r>
              <a:rPr lang="en-US" dirty="0">
                <a:ea typeface="ＭＳ Ｐゴシック" charset="0"/>
              </a:rPr>
              <a:t> &amp; </a:t>
            </a:r>
            <a:r>
              <a:rPr lang="en-US" dirty="0" err="1">
                <a:ea typeface="ＭＳ Ｐゴシック" charset="0"/>
              </a:rPr>
              <a:t>CloudMan</a:t>
            </a:r>
            <a:r>
              <a:rPr lang="en-US" dirty="0">
                <a:ea typeface="ＭＳ Ｐゴシック" charset="0"/>
              </a:rPr>
              <a:t> (Galaxy</a:t>
            </a:r>
            <a:r>
              <a:rPr lang="en-US" dirty="0" smtClean="0">
                <a:ea typeface="ＭＳ Ｐゴシック" charset="0"/>
              </a:rPr>
              <a:t>) – now one for this course!</a:t>
            </a:r>
            <a:endParaRPr lang="en-US" dirty="0">
              <a:ea typeface="ＭＳ Ｐゴシック" charset="0"/>
            </a:endParaRPr>
          </a:p>
          <a:p>
            <a:r>
              <a:rPr lang="en-US" dirty="0">
                <a:ea typeface="ＭＳ Ｐゴシック" charset="0"/>
              </a:rPr>
              <a:t>Many flavors of cloud available, not just AWS </a:t>
            </a:r>
          </a:p>
        </p:txBody>
      </p:sp>
    </p:spTree>
    <p:extLst>
      <p:ext uri="{BB962C8B-B14F-4D97-AF65-F5344CB8AC3E}">
        <p14:creationId xmlns:p14="http://schemas.microsoft.com/office/powerpoint/2010/main" val="18185242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008063"/>
          </a:xfrm>
        </p:spPr>
        <p:txBody>
          <a:bodyPr/>
          <a:lstStyle/>
          <a:p>
            <a:r>
              <a:rPr lang="en-US" dirty="0">
                <a:ea typeface="ＭＳ Ｐゴシック" charset="0"/>
              </a:rPr>
              <a:t>In this workshop:</a:t>
            </a:r>
          </a:p>
        </p:txBody>
      </p:sp>
      <p:sp>
        <p:nvSpPr>
          <p:cNvPr id="5" name="Content Placeholder 1"/>
          <p:cNvSpPr>
            <a:spLocks noGrp="1"/>
          </p:cNvSpPr>
          <p:nvPr>
            <p:ph idx="1"/>
          </p:nvPr>
        </p:nvSpPr>
        <p:spPr>
          <a:xfrm>
            <a:off x="107950" y="1052513"/>
            <a:ext cx="8839200" cy="4724400"/>
          </a:xfrm>
        </p:spPr>
        <p:txBody>
          <a:bodyPr/>
          <a:lstStyle/>
          <a:p>
            <a:pPr>
              <a:buFont typeface="Arial"/>
              <a:buChar char="•"/>
              <a:defRPr/>
            </a:pPr>
            <a:r>
              <a:rPr lang="pl-PL" dirty="0" err="1"/>
              <a:t>Some</a:t>
            </a:r>
            <a:r>
              <a:rPr lang="pl-PL" dirty="0"/>
              <a:t> </a:t>
            </a:r>
            <a:r>
              <a:rPr lang="pl-PL" dirty="0" err="1"/>
              <a:t>tools</a:t>
            </a:r>
            <a:r>
              <a:rPr lang="pl-PL" dirty="0"/>
              <a:t> (data) </a:t>
            </a:r>
            <a:r>
              <a:rPr lang="pl-PL" dirty="0" err="1"/>
              <a:t>are</a:t>
            </a:r>
            <a:r>
              <a:rPr lang="pl-PL" dirty="0"/>
              <a:t> </a:t>
            </a:r>
          </a:p>
          <a:p>
            <a:pPr marL="800100" lvl="1" indent="-342900">
              <a:buFont typeface="Arial"/>
              <a:buChar char="•"/>
              <a:defRPr/>
            </a:pPr>
            <a:r>
              <a:rPr lang="pl-PL" dirty="0"/>
              <a:t>on </a:t>
            </a:r>
            <a:r>
              <a:rPr lang="pl-PL" dirty="0" err="1"/>
              <a:t>your</a:t>
            </a:r>
            <a:r>
              <a:rPr lang="pl-PL" dirty="0"/>
              <a:t> </a:t>
            </a:r>
            <a:r>
              <a:rPr lang="pl-PL" dirty="0" err="1"/>
              <a:t>computer</a:t>
            </a:r>
            <a:endParaRPr lang="pl-PL" dirty="0"/>
          </a:p>
          <a:p>
            <a:pPr marL="800100" lvl="1" indent="-342900">
              <a:buFont typeface="Arial"/>
              <a:buChar char="•"/>
              <a:defRPr/>
            </a:pPr>
            <a:r>
              <a:rPr lang="pl-PL" dirty="0"/>
              <a:t>on the web</a:t>
            </a:r>
          </a:p>
          <a:p>
            <a:pPr marL="800100" lvl="1" indent="-342900">
              <a:buFont typeface="Arial"/>
              <a:buChar char="•"/>
              <a:defRPr/>
            </a:pPr>
            <a:r>
              <a:rPr lang="pl-PL" dirty="0"/>
              <a:t>on the </a:t>
            </a:r>
            <a:r>
              <a:rPr lang="pl-PL" dirty="0" err="1"/>
              <a:t>cloud</a:t>
            </a:r>
            <a:r>
              <a:rPr lang="pl-PL" dirty="0"/>
              <a:t>.</a:t>
            </a:r>
          </a:p>
          <a:p>
            <a:pPr>
              <a:buFont typeface="Arial"/>
              <a:buChar char="•"/>
              <a:defRPr/>
            </a:pPr>
            <a:r>
              <a:rPr lang="pl-PL" dirty="0" err="1"/>
              <a:t>You</a:t>
            </a:r>
            <a:r>
              <a:rPr lang="pl-PL" dirty="0"/>
              <a:t> </a:t>
            </a:r>
            <a:r>
              <a:rPr lang="pl-PL" dirty="0" err="1"/>
              <a:t>will</a:t>
            </a:r>
            <a:r>
              <a:rPr lang="pl-PL" dirty="0"/>
              <a:t> </a:t>
            </a:r>
            <a:r>
              <a:rPr lang="pl-PL" dirty="0" err="1"/>
              <a:t>become</a:t>
            </a:r>
            <a:r>
              <a:rPr lang="pl-PL" dirty="0"/>
              <a:t> </a:t>
            </a:r>
            <a:r>
              <a:rPr lang="pl-PL" dirty="0" err="1"/>
              <a:t>efficient</a:t>
            </a:r>
            <a:r>
              <a:rPr lang="pl-PL" dirty="0"/>
              <a:t> </a:t>
            </a:r>
            <a:r>
              <a:rPr lang="pl-PL" dirty="0" err="1"/>
              <a:t>at</a:t>
            </a:r>
            <a:r>
              <a:rPr lang="pl-PL" dirty="0"/>
              <a:t> </a:t>
            </a:r>
            <a:r>
              <a:rPr lang="pl-PL" dirty="0" err="1"/>
              <a:t>traversing</a:t>
            </a:r>
            <a:r>
              <a:rPr lang="pl-PL" dirty="0"/>
              <a:t> </a:t>
            </a:r>
            <a:r>
              <a:rPr lang="pl-PL" dirty="0" err="1"/>
              <a:t>these</a:t>
            </a:r>
            <a:r>
              <a:rPr lang="pl-PL" dirty="0"/>
              <a:t> </a:t>
            </a:r>
            <a:r>
              <a:rPr lang="pl-PL" dirty="0" err="1"/>
              <a:t>various</a:t>
            </a:r>
            <a:r>
              <a:rPr lang="pl-PL" dirty="0"/>
              <a:t> </a:t>
            </a:r>
            <a:r>
              <a:rPr lang="pl-PL" dirty="0" err="1"/>
              <a:t>spaces</a:t>
            </a:r>
            <a:r>
              <a:rPr lang="pl-PL" dirty="0"/>
              <a:t>, and </a:t>
            </a:r>
            <a:r>
              <a:rPr lang="pl-PL" dirty="0" err="1"/>
              <a:t>finding</a:t>
            </a:r>
            <a:r>
              <a:rPr lang="pl-PL" dirty="0"/>
              <a:t> </a:t>
            </a:r>
            <a:r>
              <a:rPr lang="pl-PL" dirty="0" err="1"/>
              <a:t>resources</a:t>
            </a:r>
            <a:r>
              <a:rPr lang="pl-PL" dirty="0"/>
              <a:t> </a:t>
            </a:r>
            <a:r>
              <a:rPr lang="pl-PL" dirty="0" err="1"/>
              <a:t>you</a:t>
            </a:r>
            <a:r>
              <a:rPr lang="pl-PL" dirty="0"/>
              <a:t> </a:t>
            </a:r>
            <a:r>
              <a:rPr lang="pl-PL" dirty="0" err="1"/>
              <a:t>need</a:t>
            </a:r>
            <a:r>
              <a:rPr lang="pl-PL" dirty="0"/>
              <a:t>, and </a:t>
            </a:r>
            <a:r>
              <a:rPr lang="pl-PL" dirty="0" err="1"/>
              <a:t>using</a:t>
            </a:r>
            <a:r>
              <a:rPr lang="pl-PL" dirty="0"/>
              <a:t> </a:t>
            </a:r>
            <a:r>
              <a:rPr lang="pl-PL" dirty="0" err="1"/>
              <a:t>what</a:t>
            </a:r>
            <a:r>
              <a:rPr lang="pl-PL" dirty="0"/>
              <a:t> </a:t>
            </a:r>
            <a:r>
              <a:rPr lang="pl-PL" dirty="0" err="1"/>
              <a:t>is</a:t>
            </a:r>
            <a:r>
              <a:rPr lang="pl-PL" dirty="0"/>
              <a:t> </a:t>
            </a:r>
            <a:r>
              <a:rPr lang="pl-PL" dirty="0" err="1"/>
              <a:t>best</a:t>
            </a:r>
            <a:r>
              <a:rPr lang="pl-PL" dirty="0"/>
              <a:t> for </a:t>
            </a:r>
            <a:r>
              <a:rPr lang="pl-PL" dirty="0" err="1"/>
              <a:t>you</a:t>
            </a:r>
            <a:r>
              <a:rPr lang="pl-PL" dirty="0"/>
              <a:t>.</a:t>
            </a:r>
          </a:p>
          <a:p>
            <a:pPr>
              <a:buFont typeface="Arial"/>
              <a:buChar char="•"/>
              <a:defRPr/>
            </a:pPr>
            <a:r>
              <a:rPr lang="pl-PL" dirty="0" err="1"/>
              <a:t>There</a:t>
            </a:r>
            <a:r>
              <a:rPr lang="pl-PL" dirty="0"/>
              <a:t> </a:t>
            </a:r>
            <a:r>
              <a:rPr lang="pl-PL" dirty="0" err="1" smtClean="0"/>
              <a:t>are</a:t>
            </a:r>
            <a:r>
              <a:rPr lang="pl-PL" dirty="0" smtClean="0"/>
              <a:t> </a:t>
            </a:r>
            <a:r>
              <a:rPr lang="pl-PL" dirty="0" err="1" smtClean="0"/>
              <a:t>different</a:t>
            </a:r>
            <a:r>
              <a:rPr lang="pl-PL" dirty="0" smtClean="0"/>
              <a:t> </a:t>
            </a:r>
            <a:r>
              <a:rPr lang="pl-PL" dirty="0" err="1"/>
              <a:t>ways</a:t>
            </a:r>
            <a:r>
              <a:rPr lang="pl-PL" dirty="0"/>
              <a:t> of </a:t>
            </a:r>
            <a:r>
              <a:rPr lang="pl-PL" dirty="0" err="1"/>
              <a:t>using</a:t>
            </a:r>
            <a:r>
              <a:rPr lang="pl-PL" dirty="0"/>
              <a:t> the </a:t>
            </a:r>
            <a:r>
              <a:rPr lang="pl-PL" dirty="0" err="1"/>
              <a:t>cloud</a:t>
            </a:r>
            <a:r>
              <a:rPr lang="pl-PL" dirty="0"/>
              <a:t>:</a:t>
            </a:r>
          </a:p>
          <a:p>
            <a:pPr marL="914400" lvl="1" indent="-457200">
              <a:buFont typeface="+mj-lt"/>
              <a:buAutoNum type="arabicPeriod"/>
              <a:defRPr/>
            </a:pPr>
            <a:r>
              <a:rPr lang="pl-PL" dirty="0" err="1" smtClean="0"/>
              <a:t>Command</a:t>
            </a:r>
            <a:r>
              <a:rPr lang="pl-PL" dirty="0" smtClean="0"/>
              <a:t> </a:t>
            </a:r>
            <a:r>
              <a:rPr lang="pl-PL" dirty="0" err="1"/>
              <a:t>line</a:t>
            </a:r>
            <a:r>
              <a:rPr lang="pl-PL" dirty="0"/>
              <a:t> (</a:t>
            </a:r>
            <a:r>
              <a:rPr lang="pl-PL" dirty="0" err="1"/>
              <a:t>like</a:t>
            </a:r>
            <a:r>
              <a:rPr lang="pl-PL" dirty="0"/>
              <a:t> </a:t>
            </a:r>
            <a:r>
              <a:rPr lang="pl-PL" dirty="0" err="1"/>
              <a:t>your</a:t>
            </a:r>
            <a:r>
              <a:rPr lang="pl-PL" dirty="0"/>
              <a:t> </a:t>
            </a:r>
            <a:r>
              <a:rPr lang="pl-PL" dirty="0" err="1"/>
              <a:t>own</a:t>
            </a:r>
            <a:r>
              <a:rPr lang="pl-PL" dirty="0"/>
              <a:t> </a:t>
            </a:r>
            <a:r>
              <a:rPr lang="pl-PL" dirty="0" err="1"/>
              <a:t>very</a:t>
            </a:r>
            <a:r>
              <a:rPr lang="pl-PL" dirty="0"/>
              <a:t> </a:t>
            </a:r>
            <a:r>
              <a:rPr lang="pl-PL" dirty="0" err="1" smtClean="0"/>
              <a:t>powerful</a:t>
            </a:r>
            <a:r>
              <a:rPr lang="pl-PL" dirty="0" smtClean="0"/>
              <a:t> Unix </a:t>
            </a:r>
            <a:r>
              <a:rPr lang="pl-PL" dirty="0" err="1"/>
              <a:t>box</a:t>
            </a:r>
            <a:r>
              <a:rPr lang="pl-PL" dirty="0"/>
              <a:t>)</a:t>
            </a:r>
          </a:p>
          <a:p>
            <a:pPr marL="914400" lvl="1" indent="-457200">
              <a:buFont typeface="+mj-lt"/>
              <a:buAutoNum type="arabicPeriod"/>
              <a:defRPr/>
            </a:pPr>
            <a:r>
              <a:rPr lang="pl-PL" dirty="0" smtClean="0"/>
              <a:t>With </a:t>
            </a:r>
            <a:r>
              <a:rPr lang="pl-PL" dirty="0"/>
              <a:t>a web-</a:t>
            </a:r>
            <a:r>
              <a:rPr lang="pl-PL" dirty="0" err="1"/>
              <a:t>browser</a:t>
            </a:r>
            <a:r>
              <a:rPr lang="pl-PL" dirty="0"/>
              <a:t> </a:t>
            </a:r>
            <a:r>
              <a:rPr lang="pl-PL" dirty="0" smtClean="0"/>
              <a:t>(</a:t>
            </a:r>
            <a:r>
              <a:rPr lang="pl-PL" dirty="0" err="1" smtClean="0"/>
              <a:t>e.g</a:t>
            </a:r>
            <a:r>
              <a:rPr lang="pl-PL" dirty="0" smtClean="0"/>
              <a:t>. </a:t>
            </a:r>
            <a:r>
              <a:rPr lang="pl-PL" dirty="0" err="1" smtClean="0"/>
              <a:t>Galaxy</a:t>
            </a:r>
            <a:r>
              <a:rPr lang="pl-PL" dirty="0"/>
              <a:t>): not </a:t>
            </a:r>
            <a:r>
              <a:rPr lang="pl-PL" dirty="0" smtClean="0"/>
              <a:t>in </a:t>
            </a:r>
            <a:r>
              <a:rPr lang="pl-PL" dirty="0" err="1" smtClean="0"/>
              <a:t>this</a:t>
            </a:r>
            <a:r>
              <a:rPr lang="pl-PL" dirty="0" smtClean="0"/>
              <a:t> </a:t>
            </a:r>
            <a:r>
              <a:rPr lang="pl-PL" dirty="0" err="1"/>
              <a:t>workshop</a:t>
            </a:r>
            <a:endParaRPr lang="pl-PL" dirty="0"/>
          </a:p>
          <a:p>
            <a:pPr lvl="1">
              <a:defRPr/>
            </a:pPr>
            <a:endParaRPr lang="en-US" dirty="0"/>
          </a:p>
          <a:p>
            <a:pPr>
              <a:defRPr/>
            </a:pPr>
            <a:endParaRPr lang="en-US" dirty="0"/>
          </a:p>
        </p:txBody>
      </p:sp>
    </p:spTree>
    <p:extLst>
      <p:ext uri="{BB962C8B-B14F-4D97-AF65-F5344CB8AC3E}">
        <p14:creationId xmlns:p14="http://schemas.microsoft.com/office/powerpoint/2010/main" val="34212761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dirty="0">
                <a:ea typeface="ＭＳ Ｐゴシック" charset="0"/>
              </a:rPr>
              <a:t>Things we have set up:</a:t>
            </a:r>
          </a:p>
        </p:txBody>
      </p:sp>
      <p:sp>
        <p:nvSpPr>
          <p:cNvPr id="5" name="Content Placeholder 2"/>
          <p:cNvSpPr>
            <a:spLocks noGrp="1"/>
          </p:cNvSpPr>
          <p:nvPr>
            <p:ph idx="1"/>
          </p:nvPr>
        </p:nvSpPr>
        <p:spPr>
          <a:xfrm>
            <a:off x="152400" y="1600200"/>
            <a:ext cx="8839200" cy="4724400"/>
          </a:xfrm>
        </p:spPr>
        <p:txBody>
          <a:bodyPr/>
          <a:lstStyle/>
          <a:p>
            <a:r>
              <a:rPr lang="en-US" dirty="0">
                <a:ea typeface="ＭＳ Ｐゴシック" charset="0"/>
              </a:rPr>
              <a:t>Loaded data files to an </a:t>
            </a:r>
            <a:r>
              <a:rPr lang="en-US" dirty="0" smtClean="0">
                <a:ea typeface="ＭＳ Ｐゴシック" charset="0"/>
              </a:rPr>
              <a:t>ftp server</a:t>
            </a:r>
            <a:endParaRPr lang="en-US" dirty="0">
              <a:ea typeface="ＭＳ Ｐゴシック" charset="0"/>
            </a:endParaRPr>
          </a:p>
          <a:p>
            <a:r>
              <a:rPr lang="en-US" dirty="0">
                <a:ea typeface="ＭＳ Ｐゴシック" charset="0"/>
              </a:rPr>
              <a:t>We brought up an Ubuntu (Linux) instance, and loaded a whole bunch of software for NGS analysis</a:t>
            </a:r>
            <a:r>
              <a:rPr lang="en-US" dirty="0" smtClean="0">
                <a:ea typeface="ＭＳ Ｐゴシック" charset="0"/>
              </a:rPr>
              <a:t>.</a:t>
            </a:r>
          </a:p>
          <a:p>
            <a:pPr lvl="1"/>
            <a:r>
              <a:rPr lang="en-US" dirty="0" smtClean="0">
                <a:ea typeface="ＭＳ Ｐゴシック" charset="0"/>
              </a:rPr>
              <a:t>Saved this as an Amazon Machine Instance (AMI)</a:t>
            </a:r>
            <a:endParaRPr lang="en-US" dirty="0">
              <a:ea typeface="ＭＳ Ｐゴシック" charset="0"/>
            </a:endParaRPr>
          </a:p>
          <a:p>
            <a:r>
              <a:rPr lang="en-US" dirty="0" smtClean="0">
                <a:ea typeface="ＭＳ Ｐゴシック" charset="0"/>
              </a:rPr>
              <a:t>We will clone this </a:t>
            </a:r>
            <a:r>
              <a:rPr lang="en-US" dirty="0">
                <a:ea typeface="ＭＳ Ｐゴシック" charset="0"/>
              </a:rPr>
              <a:t>and </a:t>
            </a:r>
            <a:r>
              <a:rPr lang="en-US" dirty="0" smtClean="0">
                <a:ea typeface="ＭＳ Ｐゴシック" charset="0"/>
              </a:rPr>
              <a:t>create separate </a:t>
            </a:r>
            <a:r>
              <a:rPr lang="en-US" dirty="0">
                <a:ea typeface="ＭＳ Ｐゴシック" charset="0"/>
              </a:rPr>
              <a:t>instances for everybody in the class. </a:t>
            </a:r>
          </a:p>
          <a:p>
            <a:r>
              <a:rPr lang="en-US" dirty="0">
                <a:ea typeface="ＭＳ Ｐゴシック" charset="0"/>
              </a:rPr>
              <a:t>We’ve simplified the security: you basically all have the same login and file access, and opened ports. In your own world you would be more secure.</a:t>
            </a:r>
          </a:p>
        </p:txBody>
      </p:sp>
    </p:spTree>
    <p:extLst>
      <p:ext uri="{BB962C8B-B14F-4D97-AF65-F5344CB8AC3E}">
        <p14:creationId xmlns:p14="http://schemas.microsoft.com/office/powerpoint/2010/main" val="33455988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74638"/>
            <a:ext cx="8839200" cy="1143000"/>
          </a:xfrm>
        </p:spPr>
        <p:txBody>
          <a:bodyPr/>
          <a:lstStyle/>
          <a:p>
            <a:r>
              <a:rPr lang="en-US" dirty="0" smtClean="0"/>
              <a:t>Amazon AWS documentation</a:t>
            </a:r>
            <a:endParaRPr lang="en-US" dirty="0"/>
          </a:p>
        </p:txBody>
      </p:sp>
      <p:sp>
        <p:nvSpPr>
          <p:cNvPr id="5" name="Content Placeholder 2"/>
          <p:cNvSpPr>
            <a:spLocks noGrp="1"/>
          </p:cNvSpPr>
          <p:nvPr>
            <p:ph idx="1"/>
          </p:nvPr>
        </p:nvSpPr>
        <p:spPr>
          <a:xfrm>
            <a:off x="152400" y="1600200"/>
            <a:ext cx="8839200" cy="4724400"/>
          </a:xfrm>
        </p:spPr>
        <p:txBody>
          <a:bodyPr/>
          <a:lstStyle/>
          <a:p>
            <a:pPr marL="0" indent="0" algn="ctr">
              <a:buNone/>
            </a:pPr>
            <a:r>
              <a:rPr lang="en-US" dirty="0">
                <a:hlinkClick r:id="rId2"/>
              </a:rPr>
              <a:t>https://github.com/griffithlab/rnaseq_tutorial/wiki/Intro-to-AWS-Cloud-</a:t>
            </a:r>
            <a:r>
              <a:rPr lang="en-US" dirty="0" smtClean="0">
                <a:hlinkClick r:id="rId2"/>
              </a:rPr>
              <a:t>Computing</a:t>
            </a:r>
            <a:endParaRPr lang="en-US" dirty="0" smtClean="0">
              <a:hlinkClick r:id=""/>
            </a:endParaRPr>
          </a:p>
          <a:p>
            <a:pPr marL="0" indent="0" algn="ctr">
              <a:buNone/>
            </a:pPr>
            <a:endParaRPr lang="en-US" dirty="0" smtClean="0">
              <a:hlinkClick r:id=""/>
            </a:endParaRPr>
          </a:p>
          <a:p>
            <a:pPr marL="0" indent="0" algn="ctr">
              <a:buNone/>
            </a:pPr>
            <a:r>
              <a:rPr lang="en-US" dirty="0" smtClean="0">
                <a:hlinkClick r:id="rId3"/>
              </a:rPr>
              <a:t>http</a:t>
            </a:r>
            <a:r>
              <a:rPr lang="en-US" dirty="0">
                <a:hlinkClick r:id="rId3"/>
              </a:rPr>
              <a:t>://aws.amazon.com/console</a:t>
            </a:r>
            <a:r>
              <a:rPr lang="en-US" dirty="0" smtClean="0">
                <a:hlinkClick r:id="rId3"/>
              </a:rPr>
              <a:t>/</a:t>
            </a:r>
            <a:endParaRPr lang="en-US" dirty="0" smtClean="0"/>
          </a:p>
        </p:txBody>
      </p:sp>
    </p:spTree>
    <p:extLst>
      <p:ext uri="{BB962C8B-B14F-4D97-AF65-F5344CB8AC3E}">
        <p14:creationId xmlns:p14="http://schemas.microsoft.com/office/powerpoint/2010/main" val="2278441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9512" y="2492896"/>
            <a:ext cx="8839200" cy="1143000"/>
          </a:xfrm>
        </p:spPr>
        <p:txBody>
          <a:bodyPr/>
          <a:lstStyle/>
          <a:p>
            <a:r>
              <a:rPr lang="en-US" dirty="0" smtClean="0">
                <a:ea typeface="ＭＳ Ｐゴシック" charset="0"/>
              </a:rPr>
              <a:t>Logging into Amazon AWS</a:t>
            </a:r>
            <a:endParaRPr lang="en-US" dirty="0">
              <a:ea typeface="ＭＳ Ｐゴシック" charset="0"/>
            </a:endParaRPr>
          </a:p>
        </p:txBody>
      </p:sp>
    </p:spTree>
    <p:extLst>
      <p:ext uri="{BB962C8B-B14F-4D97-AF65-F5344CB8AC3E}">
        <p14:creationId xmlns:p14="http://schemas.microsoft.com/office/powerpoint/2010/main" val="42828353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to AWS console</a:t>
            </a:r>
            <a:br>
              <a:rPr lang="en-US" dirty="0" smtClean="0"/>
            </a:br>
            <a:endParaRPr lang="en-US" dirty="0"/>
          </a:p>
        </p:txBody>
      </p:sp>
      <p:pic>
        <p:nvPicPr>
          <p:cNvPr id="4" name="Content Placeholder 3" descr="Screenshot 2015-11-13 21.13.45.png"/>
          <p:cNvPicPr>
            <a:picLocks noGrp="1" noChangeAspect="1"/>
          </p:cNvPicPr>
          <p:nvPr>
            <p:ph idx="1"/>
          </p:nvPr>
        </p:nvPicPr>
        <p:blipFill>
          <a:blip r:embed="rId2">
            <a:extLst>
              <a:ext uri="{28A0092B-C50C-407E-A947-70E740481C1C}">
                <a14:useLocalDpi xmlns:a14="http://schemas.microsoft.com/office/drawing/2010/main" val="0"/>
              </a:ext>
            </a:extLst>
          </a:blip>
          <a:srcRect l="-24224" r="-24224"/>
          <a:stretch>
            <a:fillRect/>
          </a:stretch>
        </p:blipFill>
        <p:spPr/>
      </p:pic>
      <p:sp>
        <p:nvSpPr>
          <p:cNvPr id="5" name="Rectangle 4"/>
          <p:cNvSpPr/>
          <p:nvPr/>
        </p:nvSpPr>
        <p:spPr>
          <a:xfrm>
            <a:off x="539552" y="5733256"/>
            <a:ext cx="8208912" cy="461665"/>
          </a:xfrm>
          <a:prstGeom prst="rect">
            <a:avLst/>
          </a:prstGeom>
        </p:spPr>
        <p:txBody>
          <a:bodyPr wrap="square">
            <a:spAutoFit/>
          </a:bodyPr>
          <a:lstStyle/>
          <a:p>
            <a:pPr algn="ctr"/>
            <a:r>
              <a:rPr lang="en-US" dirty="0">
                <a:hlinkClick r:id="rId3"/>
              </a:rPr>
              <a:t>https://364840684323.signin.aws.amazon.com/</a:t>
            </a:r>
            <a:r>
              <a:rPr lang="en-US" dirty="0" smtClean="0">
                <a:hlinkClick r:id="rId3"/>
              </a:rPr>
              <a:t>console</a:t>
            </a:r>
            <a:r>
              <a:rPr lang="en-US" dirty="0" smtClean="0"/>
              <a:t> </a:t>
            </a:r>
            <a:endParaRPr lang="en-US" dirty="0"/>
          </a:p>
        </p:txBody>
      </p:sp>
      <p:cxnSp>
        <p:nvCxnSpPr>
          <p:cNvPr id="7" name="Straight Arrow Connector 6"/>
          <p:cNvCxnSpPr/>
          <p:nvPr/>
        </p:nvCxnSpPr>
        <p:spPr>
          <a:xfrm flipH="1">
            <a:off x="5076056" y="5085184"/>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2698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27286"/>
            <a:ext cx="8839200" cy="4670227"/>
          </a:xfrm>
        </p:spPr>
      </p:pic>
      <p:sp>
        <p:nvSpPr>
          <p:cNvPr id="2" name="Title 1"/>
          <p:cNvSpPr>
            <a:spLocks noGrp="1"/>
          </p:cNvSpPr>
          <p:nvPr>
            <p:ph type="title"/>
          </p:nvPr>
        </p:nvSpPr>
        <p:spPr/>
        <p:txBody>
          <a:bodyPr/>
          <a:lstStyle/>
          <a:p>
            <a:r>
              <a:rPr lang="en-US" dirty="0"/>
              <a:t>Select "EC2" </a:t>
            </a:r>
            <a:r>
              <a:rPr lang="en-US" dirty="0" smtClean="0"/>
              <a:t>service</a:t>
            </a:r>
            <a:endParaRPr lang="en-US" dirty="0"/>
          </a:p>
        </p:txBody>
      </p:sp>
      <p:cxnSp>
        <p:nvCxnSpPr>
          <p:cNvPr id="5" name="Straight Arrow Connector 4"/>
          <p:cNvCxnSpPr/>
          <p:nvPr/>
        </p:nvCxnSpPr>
        <p:spPr>
          <a:xfrm flipH="1">
            <a:off x="2915816" y="249289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30416" y="2636912"/>
            <a:ext cx="3006080" cy="830997"/>
          </a:xfrm>
          <a:prstGeom prst="rect">
            <a:avLst/>
          </a:prstGeom>
          <a:solidFill>
            <a:schemeClr val="bg1"/>
          </a:solidFill>
        </p:spPr>
        <p:txBody>
          <a:bodyPr wrap="square">
            <a:spAutoFit/>
          </a:bodyPr>
          <a:lstStyle/>
          <a:p>
            <a:r>
              <a:rPr lang="en-US" dirty="0"/>
              <a:t>Make sure you are in Oregon </a:t>
            </a:r>
            <a:r>
              <a:rPr lang="en-US" dirty="0" smtClean="0"/>
              <a:t>region</a:t>
            </a:r>
            <a:endParaRPr lang="en-US" dirty="0"/>
          </a:p>
        </p:txBody>
      </p:sp>
      <p:cxnSp>
        <p:nvCxnSpPr>
          <p:cNvPr id="7" name="Straight Arrow Connector 6"/>
          <p:cNvCxnSpPr/>
          <p:nvPr/>
        </p:nvCxnSpPr>
        <p:spPr>
          <a:xfrm flipV="1">
            <a:off x="8172400" y="1916832"/>
            <a:ext cx="0" cy="79208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781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a:t>
            </a:r>
            <a:r>
              <a:rPr lang="en-US" dirty="0" smtClean="0"/>
              <a:t>a new Instance</a:t>
            </a:r>
            <a:endParaRPr lang="en-US" dirty="0"/>
          </a:p>
        </p:txBody>
      </p:sp>
      <p:pic>
        <p:nvPicPr>
          <p:cNvPr id="4" name="Content Placeholder 3" descr="Screenshot 2015-11-13 21.20.16.png"/>
          <p:cNvPicPr>
            <a:picLocks noGrp="1" noChangeAspect="1"/>
          </p:cNvPicPr>
          <p:nvPr>
            <p:ph idx="1"/>
          </p:nvPr>
        </p:nvPicPr>
        <p:blipFill>
          <a:blip r:embed="rId2">
            <a:extLst>
              <a:ext uri="{28A0092B-C50C-407E-A947-70E740481C1C}">
                <a14:useLocalDpi xmlns:a14="http://schemas.microsoft.com/office/drawing/2010/main" val="0"/>
              </a:ext>
            </a:extLst>
          </a:blip>
          <a:srcRect t="-2174" b="-2174"/>
          <a:stretch>
            <a:fillRect/>
          </a:stretch>
        </p:blipFill>
        <p:spPr/>
      </p:pic>
      <p:cxnSp>
        <p:nvCxnSpPr>
          <p:cNvPr id="5" name="Straight Arrow Connector 4"/>
          <p:cNvCxnSpPr/>
          <p:nvPr/>
        </p:nvCxnSpPr>
        <p:spPr>
          <a:xfrm flipH="1">
            <a:off x="2471438" y="3896069"/>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244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an AMI – Find the CSHL SEQTEC 2016 AMI in the Community AMIs</a:t>
            </a:r>
            <a:endParaRPr lang="en-US" dirty="0"/>
          </a:p>
        </p:txBody>
      </p:sp>
      <p:pic>
        <p:nvPicPr>
          <p:cNvPr id="4" name="Content Placeholder 3" descr="Screenshot 2015-11-13 21.21.59.png"/>
          <p:cNvPicPr>
            <a:picLocks noGrp="1" noChangeAspect="1"/>
          </p:cNvPicPr>
          <p:nvPr>
            <p:ph idx="1"/>
          </p:nvPr>
        </p:nvPicPr>
        <p:blipFill>
          <a:blip r:embed="rId2">
            <a:extLst>
              <a:ext uri="{28A0092B-C50C-407E-A947-70E740481C1C}">
                <a14:useLocalDpi xmlns:a14="http://schemas.microsoft.com/office/drawing/2010/main" val="0"/>
              </a:ext>
            </a:extLst>
          </a:blip>
          <a:srcRect t="-6514" b="-6514"/>
          <a:stretch>
            <a:fillRect/>
          </a:stretch>
        </p:blipFill>
        <p:spPr/>
      </p:pic>
      <p:sp>
        <p:nvSpPr>
          <p:cNvPr id="6" name="Rectangle 5"/>
          <p:cNvSpPr/>
          <p:nvPr/>
        </p:nvSpPr>
        <p:spPr>
          <a:xfrm>
            <a:off x="2267744" y="4869160"/>
            <a:ext cx="5616624" cy="830997"/>
          </a:xfrm>
          <a:prstGeom prst="rect">
            <a:avLst/>
          </a:prstGeom>
        </p:spPr>
        <p:txBody>
          <a:bodyPr wrap="square">
            <a:spAutoFit/>
          </a:bodyPr>
          <a:lstStyle/>
          <a:p>
            <a:r>
              <a:rPr lang="en-US" dirty="0" smtClean="0"/>
              <a:t>Search for: </a:t>
            </a:r>
            <a:r>
              <a:rPr lang="hu-HU" dirty="0" smtClean="0"/>
              <a:t>cshl_seqtec_2016_v3 (</a:t>
            </a:r>
            <a:r>
              <a:rPr lang="en-US" dirty="0" smtClean="0"/>
              <a:t>US West - Oregon)</a:t>
            </a:r>
            <a:endParaRPr lang="en-US" dirty="0"/>
          </a:p>
        </p:txBody>
      </p:sp>
      <p:cxnSp>
        <p:nvCxnSpPr>
          <p:cNvPr id="7" name="Straight Arrow Connector 6"/>
          <p:cNvCxnSpPr/>
          <p:nvPr/>
        </p:nvCxnSpPr>
        <p:spPr>
          <a:xfrm flipH="1">
            <a:off x="1187624" y="3717032"/>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491880" y="314096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544770" y="3465987"/>
            <a:ext cx="59923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6424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5-11-15 19.32.49.png"/>
          <p:cNvPicPr>
            <a:picLocks noGrp="1" noChangeAspect="1"/>
          </p:cNvPicPr>
          <p:nvPr>
            <p:ph idx="1"/>
          </p:nvPr>
        </p:nvPicPr>
        <p:blipFill>
          <a:blip r:embed="rId2">
            <a:extLst>
              <a:ext uri="{28A0092B-C50C-407E-A947-70E740481C1C}">
                <a14:useLocalDpi xmlns:a14="http://schemas.microsoft.com/office/drawing/2010/main" val="0"/>
              </a:ext>
            </a:extLst>
          </a:blip>
          <a:srcRect t="-1659" b="-1659"/>
          <a:stretch>
            <a:fillRect/>
          </a:stretch>
        </p:blipFill>
        <p:spPr/>
      </p:pic>
      <p:sp>
        <p:nvSpPr>
          <p:cNvPr id="2" name="Title 1"/>
          <p:cNvSpPr>
            <a:spLocks noGrp="1"/>
          </p:cNvSpPr>
          <p:nvPr>
            <p:ph type="title"/>
          </p:nvPr>
        </p:nvSpPr>
        <p:spPr/>
        <p:txBody>
          <a:bodyPr/>
          <a:lstStyle/>
          <a:p>
            <a:r>
              <a:rPr lang="en-US" dirty="0"/>
              <a:t>Choose </a:t>
            </a:r>
            <a:r>
              <a:rPr lang="en-US" dirty="0" smtClean="0"/>
              <a:t>“m4.2xlarge” </a:t>
            </a:r>
            <a:r>
              <a:rPr lang="en-US" dirty="0"/>
              <a:t>instance type, then "Next: Configure Instance Details".</a:t>
            </a:r>
          </a:p>
        </p:txBody>
      </p:sp>
      <p:cxnSp>
        <p:nvCxnSpPr>
          <p:cNvPr id="5" name="Straight Arrow Connector 4"/>
          <p:cNvCxnSpPr/>
          <p:nvPr/>
        </p:nvCxnSpPr>
        <p:spPr>
          <a:xfrm flipH="1">
            <a:off x="5940152" y="541602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452320" y="5949280"/>
            <a:ext cx="1512168"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0766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t>
            </a:r>
            <a:r>
              <a:rPr lang="en-US" dirty="0" smtClean="0"/>
              <a:t>"Protect </a:t>
            </a:r>
            <a:r>
              <a:rPr lang="en-US" dirty="0"/>
              <a:t>against accidental termination", then "Next: Add Storage".</a:t>
            </a:r>
          </a:p>
        </p:txBody>
      </p:sp>
      <p:pic>
        <p:nvPicPr>
          <p:cNvPr id="4" name="Content Placeholder 3" descr="Screenshot 2015-11-13 21.29.35.png"/>
          <p:cNvPicPr>
            <a:picLocks noGrp="1" noChangeAspect="1"/>
          </p:cNvPicPr>
          <p:nvPr>
            <p:ph idx="1"/>
          </p:nvPr>
        </p:nvPicPr>
        <p:blipFill>
          <a:blip r:embed="rId2">
            <a:extLst>
              <a:ext uri="{28A0092B-C50C-407E-A947-70E740481C1C}">
                <a14:useLocalDpi xmlns:a14="http://schemas.microsoft.com/office/drawing/2010/main" val="0"/>
              </a:ext>
            </a:extLst>
          </a:blip>
          <a:srcRect t="-5701" b="-5701"/>
          <a:stretch>
            <a:fillRect/>
          </a:stretch>
        </p:blipFill>
        <p:spPr/>
      </p:pic>
      <p:cxnSp>
        <p:nvCxnSpPr>
          <p:cNvPr id="5" name="Straight Arrow Connector 4"/>
          <p:cNvCxnSpPr/>
          <p:nvPr/>
        </p:nvCxnSpPr>
        <p:spPr>
          <a:xfrm flipH="1">
            <a:off x="3851920" y="482181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028384" y="5805264"/>
            <a:ext cx="936104"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844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You should see "snap</a:t>
            </a:r>
            <a:r>
              <a:rPr lang="en-US" sz="2400" dirty="0" smtClean="0"/>
              <a:t>-</a:t>
            </a:r>
            <a:r>
              <a:rPr lang="en-US" sz="2400" dirty="0" err="1" smtClean="0"/>
              <a:t>xxxxxxx</a:t>
            </a:r>
            <a:r>
              <a:rPr lang="en-US" sz="2400" dirty="0" smtClean="0"/>
              <a:t>" </a:t>
            </a:r>
            <a:r>
              <a:rPr lang="en-US" sz="2400" dirty="0"/>
              <a:t>(32GB) and "snap-</a:t>
            </a:r>
            <a:r>
              <a:rPr lang="en-US" sz="2400" dirty="0" err="1"/>
              <a:t>xxxxxxx</a:t>
            </a:r>
            <a:r>
              <a:rPr lang="en-US" sz="2400" dirty="0"/>
              <a:t>" </a:t>
            </a:r>
            <a:r>
              <a:rPr lang="en-US" sz="2400" dirty="0" smtClean="0"/>
              <a:t>(80GB</a:t>
            </a:r>
            <a:r>
              <a:rPr lang="en-US" sz="2400" dirty="0"/>
              <a:t>) as the two storage volumes selected. Then, "Next: Tag Instance"</a:t>
            </a:r>
          </a:p>
        </p:txBody>
      </p:sp>
      <p:pic>
        <p:nvPicPr>
          <p:cNvPr id="4" name="Content Placeholder 3" descr="Screenshot 2015-11-13 21.32.21.png"/>
          <p:cNvPicPr>
            <a:picLocks noGrp="1" noChangeAspect="1"/>
          </p:cNvPicPr>
          <p:nvPr>
            <p:ph idx="1"/>
          </p:nvPr>
        </p:nvPicPr>
        <p:blipFill>
          <a:blip r:embed="rId2">
            <a:extLst>
              <a:ext uri="{28A0092B-C50C-407E-A947-70E740481C1C}">
                <a14:useLocalDpi xmlns:a14="http://schemas.microsoft.com/office/drawing/2010/main" val="0"/>
              </a:ext>
            </a:extLst>
          </a:blip>
          <a:srcRect t="-5143" b="-5143"/>
          <a:stretch>
            <a:fillRect/>
          </a:stretch>
        </p:blipFill>
        <p:spPr/>
      </p:pic>
      <p:sp>
        <p:nvSpPr>
          <p:cNvPr id="5" name="Rectangle 4"/>
          <p:cNvSpPr/>
          <p:nvPr/>
        </p:nvSpPr>
        <p:spPr>
          <a:xfrm>
            <a:off x="251520" y="3284984"/>
            <a:ext cx="7344816" cy="43204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028384" y="5805264"/>
            <a:ext cx="936104"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69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a tag </a:t>
            </a:r>
            <a:r>
              <a:rPr lang="en-US" sz="2800" dirty="0" smtClean="0"/>
              <a:t>like “Name</a:t>
            </a:r>
            <a:r>
              <a:rPr lang="en-US" sz="2800" dirty="0"/>
              <a:t>=</a:t>
            </a:r>
            <a:r>
              <a:rPr lang="en-US" sz="2800" dirty="0" err="1" smtClean="0"/>
              <a:t>ObiGriffith</a:t>
            </a:r>
            <a:r>
              <a:rPr lang="en-US" sz="2800" dirty="0" smtClean="0"/>
              <a:t>” [use </a:t>
            </a:r>
            <a:r>
              <a:rPr lang="en-US" sz="2800" dirty="0"/>
              <a:t>your own </a:t>
            </a:r>
            <a:r>
              <a:rPr lang="en-US" sz="2800" dirty="0" smtClean="0"/>
              <a:t>name]. </a:t>
            </a:r>
            <a:r>
              <a:rPr lang="en-US" sz="2800" dirty="0"/>
              <a:t>Then hit "Next: Configure Security Group".</a:t>
            </a:r>
          </a:p>
        </p:txBody>
      </p:sp>
      <p:pic>
        <p:nvPicPr>
          <p:cNvPr id="4" name="Content Placeholder 3" descr="Screenshot 2015-11-13 21.34.40.png"/>
          <p:cNvPicPr>
            <a:picLocks noGrp="1" noChangeAspect="1"/>
          </p:cNvPicPr>
          <p:nvPr>
            <p:ph idx="1"/>
          </p:nvPr>
        </p:nvPicPr>
        <p:blipFill>
          <a:blip r:embed="rId2">
            <a:extLst>
              <a:ext uri="{28A0092B-C50C-407E-A947-70E740481C1C}">
                <a14:useLocalDpi xmlns:a14="http://schemas.microsoft.com/office/drawing/2010/main" val="0"/>
              </a:ext>
            </a:extLst>
          </a:blip>
          <a:srcRect t="-4984" b="-4984"/>
          <a:stretch>
            <a:fillRect/>
          </a:stretch>
        </p:blipFill>
        <p:spPr/>
      </p:pic>
      <p:cxnSp>
        <p:nvCxnSpPr>
          <p:cNvPr id="5" name="Straight Arrow Connector 4"/>
          <p:cNvCxnSpPr/>
          <p:nvPr/>
        </p:nvCxnSpPr>
        <p:spPr>
          <a:xfrm flipV="1">
            <a:off x="4355976" y="3284984"/>
            <a:ext cx="0" cy="79208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560" y="4077072"/>
            <a:ext cx="7500771" cy="954107"/>
          </a:xfrm>
          <a:prstGeom prst="rect">
            <a:avLst/>
          </a:prstGeom>
          <a:noFill/>
        </p:spPr>
        <p:txBody>
          <a:bodyPr wrap="none" rtlCol="0">
            <a:spAutoFit/>
          </a:bodyPr>
          <a:lstStyle/>
          <a:p>
            <a:pPr algn="ctr"/>
            <a:r>
              <a:rPr lang="en-US" sz="2800" dirty="0" smtClean="0"/>
              <a:t>Important: Don’t forget to name your instance!</a:t>
            </a:r>
          </a:p>
          <a:p>
            <a:pPr algn="ctr"/>
            <a:r>
              <a:rPr lang="en-US" sz="2800" dirty="0" smtClean="0"/>
              <a:t>(</a:t>
            </a:r>
            <a:r>
              <a:rPr lang="en-US" sz="2800" dirty="0" err="1" smtClean="0"/>
              <a:t>FirstnameLastname</a:t>
            </a:r>
            <a:r>
              <a:rPr lang="en-US" sz="2800" dirty="0" smtClean="0"/>
              <a:t>)</a:t>
            </a:r>
            <a:endParaRPr lang="en-US" sz="2800" dirty="0"/>
          </a:p>
        </p:txBody>
      </p:sp>
      <p:sp>
        <p:nvSpPr>
          <p:cNvPr id="9" name="Rectangle 8"/>
          <p:cNvSpPr/>
          <p:nvPr/>
        </p:nvSpPr>
        <p:spPr>
          <a:xfrm>
            <a:off x="7524328" y="5780606"/>
            <a:ext cx="1440160"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3200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40031"/>
            <a:ext cx="8839200" cy="4644737"/>
          </a:xfrm>
        </p:spPr>
      </p:pic>
      <p:sp>
        <p:nvSpPr>
          <p:cNvPr id="2" name="Title 1"/>
          <p:cNvSpPr>
            <a:spLocks noGrp="1"/>
          </p:cNvSpPr>
          <p:nvPr>
            <p:ph type="title"/>
          </p:nvPr>
        </p:nvSpPr>
        <p:spPr/>
        <p:txBody>
          <a:bodyPr/>
          <a:lstStyle/>
          <a:p>
            <a:r>
              <a:rPr lang="en-US" sz="2400" dirty="0"/>
              <a:t>Select an Existing Security Group, choose "</a:t>
            </a:r>
            <a:r>
              <a:rPr lang="en-US" sz="2400" dirty="0" smtClean="0"/>
              <a:t>SSH_HTTP". </a:t>
            </a:r>
            <a:r>
              <a:rPr lang="en-US" sz="2400" dirty="0"/>
              <a:t>Then hit "Review and Launch". </a:t>
            </a:r>
          </a:p>
        </p:txBody>
      </p:sp>
      <p:cxnSp>
        <p:nvCxnSpPr>
          <p:cNvPr id="5" name="Straight Arrow Connector 4"/>
          <p:cNvCxnSpPr/>
          <p:nvPr/>
        </p:nvCxnSpPr>
        <p:spPr>
          <a:xfrm flipH="1">
            <a:off x="2915816" y="270892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5364088" y="350100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100392" y="6021288"/>
            <a:ext cx="891208" cy="23093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835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smtClean="0"/>
              <a:t>the details of your instance, note the warnings, then hit Launch</a:t>
            </a:r>
            <a:endParaRPr lang="en-US" dirty="0"/>
          </a:p>
        </p:txBody>
      </p:sp>
      <p:pic>
        <p:nvPicPr>
          <p:cNvPr id="6" name="Content Placeholder 5" descr="Screenshot 2015-11-13 21.41.53.png"/>
          <p:cNvPicPr>
            <a:picLocks noGrp="1" noChangeAspect="1"/>
          </p:cNvPicPr>
          <p:nvPr>
            <p:ph idx="1"/>
          </p:nvPr>
        </p:nvPicPr>
        <p:blipFill>
          <a:blip r:embed="rId2">
            <a:extLst>
              <a:ext uri="{28A0092B-C50C-407E-A947-70E740481C1C}">
                <a14:useLocalDpi xmlns:a14="http://schemas.microsoft.com/office/drawing/2010/main" val="0"/>
              </a:ext>
            </a:extLst>
          </a:blip>
          <a:srcRect t="-5627" b="-5627"/>
          <a:stretch>
            <a:fillRect/>
          </a:stretch>
        </p:blipFill>
        <p:spPr/>
      </p:pic>
      <p:sp>
        <p:nvSpPr>
          <p:cNvPr id="7" name="Rectangle 6"/>
          <p:cNvSpPr/>
          <p:nvPr/>
        </p:nvSpPr>
        <p:spPr>
          <a:xfrm>
            <a:off x="8460432" y="5780606"/>
            <a:ext cx="504056" cy="31269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1520" y="2708920"/>
            <a:ext cx="8568952" cy="136815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566134" y="438779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860032" y="5385545"/>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0234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21305"/>
            <a:ext cx="8839200" cy="4682190"/>
          </a:xfrm>
        </p:spPr>
      </p:pic>
      <p:sp>
        <p:nvSpPr>
          <p:cNvPr id="2" name="Title 1"/>
          <p:cNvSpPr>
            <a:spLocks noGrp="1"/>
          </p:cNvSpPr>
          <p:nvPr>
            <p:ph type="title"/>
          </p:nvPr>
        </p:nvSpPr>
        <p:spPr/>
        <p:txBody>
          <a:bodyPr/>
          <a:lstStyle/>
          <a:p>
            <a:r>
              <a:rPr lang="en-US" dirty="0"/>
              <a:t>Choose an existing key pair: "</a:t>
            </a:r>
            <a:r>
              <a:rPr lang="en-US" dirty="0" smtClean="0"/>
              <a:t>CSHL_2016" </a:t>
            </a:r>
            <a:r>
              <a:rPr lang="en-US" dirty="0"/>
              <a:t>and then Launch.</a:t>
            </a:r>
          </a:p>
        </p:txBody>
      </p:sp>
      <p:cxnSp>
        <p:nvCxnSpPr>
          <p:cNvPr id="5" name="Straight Arrow Connector 4"/>
          <p:cNvCxnSpPr/>
          <p:nvPr/>
        </p:nvCxnSpPr>
        <p:spPr>
          <a:xfrm flipH="1">
            <a:off x="4716016" y="414908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3563888" y="4365104"/>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759153" y="465313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364089" y="4797152"/>
            <a:ext cx="792088" cy="261847"/>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9237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Instances to see your new instance spinning up!</a:t>
            </a:r>
            <a:endParaRPr lang="en-US" dirty="0"/>
          </a:p>
        </p:txBody>
      </p:sp>
      <p:pic>
        <p:nvPicPr>
          <p:cNvPr id="4" name="Content Placeholder 3" descr="Screenshot 2015-11-13 21.46.25.png"/>
          <p:cNvPicPr>
            <a:picLocks noGrp="1" noChangeAspect="1"/>
          </p:cNvPicPr>
          <p:nvPr>
            <p:ph idx="1"/>
          </p:nvPr>
        </p:nvPicPr>
        <p:blipFill>
          <a:blip r:embed="rId2">
            <a:extLst>
              <a:ext uri="{28A0092B-C50C-407E-A947-70E740481C1C}">
                <a14:useLocalDpi xmlns:a14="http://schemas.microsoft.com/office/drawing/2010/main" val="0"/>
              </a:ext>
            </a:extLst>
          </a:blip>
          <a:srcRect t="-6779" b="-6779"/>
          <a:stretch>
            <a:fillRect/>
          </a:stretch>
        </p:blipFill>
        <p:spPr/>
      </p:pic>
      <p:sp>
        <p:nvSpPr>
          <p:cNvPr id="5" name="Rectangle 4"/>
          <p:cNvSpPr/>
          <p:nvPr/>
        </p:nvSpPr>
        <p:spPr>
          <a:xfrm>
            <a:off x="8100392" y="5733256"/>
            <a:ext cx="892967" cy="258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083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Find YOUR instance, select it, and then hit connect for instructions on how to connect</a:t>
            </a:r>
            <a:endParaRPr lang="en-US" sz="3600" dirty="0"/>
          </a:p>
        </p:txBody>
      </p:sp>
      <p:pic>
        <p:nvPicPr>
          <p:cNvPr id="4" name="Content Placeholder 3" descr="Screenshot 2015-11-13 21.48.09.png"/>
          <p:cNvPicPr>
            <a:picLocks noGrp="1" noChangeAspect="1"/>
          </p:cNvPicPr>
          <p:nvPr>
            <p:ph idx="1"/>
          </p:nvPr>
        </p:nvPicPr>
        <p:blipFill>
          <a:blip r:embed="rId2">
            <a:extLst>
              <a:ext uri="{28A0092B-C50C-407E-A947-70E740481C1C}">
                <a14:useLocalDpi xmlns:a14="http://schemas.microsoft.com/office/drawing/2010/main" val="0"/>
              </a:ext>
            </a:extLst>
          </a:blip>
          <a:srcRect t="-4746" b="-4746"/>
          <a:stretch>
            <a:fillRect/>
          </a:stretch>
        </p:blipFill>
        <p:spPr/>
      </p:pic>
      <p:cxnSp>
        <p:nvCxnSpPr>
          <p:cNvPr id="5" name="Straight Arrow Connector 4"/>
          <p:cNvCxnSpPr/>
          <p:nvPr/>
        </p:nvCxnSpPr>
        <p:spPr>
          <a:xfrm flipH="1">
            <a:off x="2339752" y="2996952"/>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67745" y="2132856"/>
            <a:ext cx="576064" cy="2160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7817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Take note of your Public DNS and the instructions on changing permissions for the key file (Note, we will login as </a:t>
            </a:r>
            <a:r>
              <a:rPr lang="en-US" sz="2800" dirty="0" err="1" smtClean="0"/>
              <a:t>ubuntu</a:t>
            </a:r>
            <a:r>
              <a:rPr lang="en-US" sz="2800" dirty="0" smtClean="0"/>
              <a:t> NOT root)</a:t>
            </a:r>
            <a:endParaRPr lang="en-US" sz="2800" dirty="0"/>
          </a:p>
        </p:txBody>
      </p:sp>
      <p:pic>
        <p:nvPicPr>
          <p:cNvPr id="4" name="Content Placeholder 3" descr="Screenshot 2015-11-13 21.52.59.png"/>
          <p:cNvPicPr>
            <a:picLocks noGrp="1" noChangeAspect="1"/>
          </p:cNvPicPr>
          <p:nvPr>
            <p:ph idx="1"/>
          </p:nvPr>
        </p:nvPicPr>
        <p:blipFill>
          <a:blip r:embed="rId2">
            <a:extLst>
              <a:ext uri="{28A0092B-C50C-407E-A947-70E740481C1C}">
                <a14:useLocalDpi xmlns:a14="http://schemas.microsoft.com/office/drawing/2010/main" val="0"/>
              </a:ext>
            </a:extLst>
          </a:blip>
          <a:srcRect t="-2212" b="-2212"/>
          <a:stretch>
            <a:fillRect/>
          </a:stretch>
        </p:blipFill>
        <p:spPr/>
      </p:pic>
    </p:spTree>
    <p:extLst>
      <p:ext uri="{BB962C8B-B14F-4D97-AF65-F5344CB8AC3E}">
        <p14:creationId xmlns:p14="http://schemas.microsoft.com/office/powerpoint/2010/main" val="2601868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800" dirty="0">
                <a:solidFill>
                  <a:schemeClr val="bg1"/>
                </a:solidFill>
                <a:latin typeface="Calibri" charset="0"/>
                <a:cs typeface="Segoe UI" charset="0"/>
              </a:rPr>
              <a:t>Introduction to cloud computing</a:t>
            </a:r>
            <a:endParaRPr lang="en-US" sz="2800"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smtClean="0">
                <a:latin typeface="Calibri"/>
                <a:ea typeface="+mj-ea"/>
                <a:cs typeface="Calibri"/>
              </a:rPr>
              <a:t>Yousif</a:t>
            </a:r>
            <a:r>
              <a:rPr lang="en-US" sz="1600" dirty="0" smtClean="0">
                <a:latin typeface="Calibri"/>
                <a:ea typeface="+mj-ea"/>
                <a:cs typeface="Calibri"/>
              </a:rPr>
              <a:t/>
            </a:r>
            <a:br>
              <a:rPr lang="en-US" sz="1600" dirty="0" smtClean="0">
                <a:latin typeface="Calibri"/>
                <a:ea typeface="+mj-ea"/>
                <a:cs typeface="Calibri"/>
              </a:rPr>
            </a:br>
            <a:r>
              <a:rPr lang="en-US" sz="1600" dirty="0" smtClean="0">
                <a:latin typeface="Calibri"/>
                <a:ea typeface="+mj-ea"/>
                <a:cs typeface="Calibri"/>
              </a:rPr>
              <a:t>Slides courtesy of Francis Ouellette</a:t>
            </a: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a:ln w="1270">
                  <a:solidFill>
                    <a:schemeClr val="tx1">
                      <a:alpha val="38000"/>
                    </a:schemeClr>
                  </a:solidFill>
                </a:ln>
                <a:latin typeface="Calibri"/>
                <a:cs typeface="Calibri"/>
              </a:rPr>
              <a:t> Analysis</a:t>
            </a:r>
            <a:br>
              <a:rPr lang="en-US" sz="1600">
                <a:ln w="1270">
                  <a:solidFill>
                    <a:schemeClr val="tx1">
                      <a:alpha val="38000"/>
                    </a:schemeClr>
                  </a:solidFill>
                </a:ln>
                <a:latin typeface="Calibri"/>
                <a:cs typeface="Calibri"/>
              </a:rPr>
            </a:br>
            <a:r>
              <a:rPr lang="en-US" sz="1400">
                <a:ln w="1270">
                  <a:solidFill>
                    <a:schemeClr val="tx1">
                      <a:alpha val="38000"/>
                    </a:schemeClr>
                  </a:solidFill>
                </a:ln>
                <a:latin typeface="Calibri"/>
                <a:cs typeface="Calibri"/>
              </a:rPr>
              <a:t>July 10-12, 2017</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itle 1"/>
          <p:cNvSpPr>
            <a:spLocks noGrp="1"/>
          </p:cNvSpPr>
          <p:nvPr>
            <p:ph type="title" idx="4294967295"/>
          </p:nvPr>
        </p:nvSpPr>
        <p:spPr>
          <a:xfrm>
            <a:off x="107950" y="-26988"/>
            <a:ext cx="8839200" cy="863601"/>
          </a:xfrm>
        </p:spPr>
        <p:txBody>
          <a:bodyPr/>
          <a:lstStyle/>
          <a:p>
            <a:r>
              <a:rPr lang="en-US" sz="3200" dirty="0">
                <a:ea typeface="ＭＳ Ｐゴシック" charset="0"/>
              </a:rPr>
              <a:t>Opening a ‘terminal session</a:t>
            </a:r>
            <a:r>
              <a:rPr lang="en-US" sz="3200" dirty="0" smtClean="0">
                <a:ea typeface="ＭＳ Ｐゴシック" charset="0"/>
              </a:rPr>
              <a:t>’ on a Mac</a:t>
            </a:r>
            <a:endParaRPr lang="en-US" sz="3200" dirty="0">
              <a:ea typeface="ＭＳ Ｐゴシック" charset="0"/>
            </a:endParaRP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189038"/>
            <a:ext cx="2160588" cy="4710112"/>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10" name="Oval 2"/>
          <p:cNvSpPr>
            <a:spLocks noChangeArrowheads="1"/>
          </p:cNvSpPr>
          <p:nvPr/>
        </p:nvSpPr>
        <p:spPr bwMode="auto">
          <a:xfrm>
            <a:off x="1035050" y="2697163"/>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Oval 3"/>
          <p:cNvSpPr>
            <a:spLocks noChangeArrowheads="1"/>
          </p:cNvSpPr>
          <p:nvPr/>
        </p:nvSpPr>
        <p:spPr bwMode="auto">
          <a:xfrm>
            <a:off x="1096963" y="4846638"/>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 name="Picture 1" descr="Screen Shot 2015-11-12 at 3.38.4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3933056"/>
            <a:ext cx="6283031" cy="2187163"/>
          </a:xfrm>
          <a:prstGeom prst="rect">
            <a:avLst/>
          </a:prstGeom>
        </p:spPr>
      </p:pic>
      <p:sp>
        <p:nvSpPr>
          <p:cNvPr id="12" name="Oval 3"/>
          <p:cNvSpPr>
            <a:spLocks noChangeArrowheads="1"/>
          </p:cNvSpPr>
          <p:nvPr/>
        </p:nvSpPr>
        <p:spPr bwMode="auto">
          <a:xfrm>
            <a:off x="3563888" y="5517232"/>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 name="TextBox 2"/>
          <p:cNvSpPr txBox="1"/>
          <p:nvPr/>
        </p:nvSpPr>
        <p:spPr>
          <a:xfrm>
            <a:off x="2915816" y="1196752"/>
            <a:ext cx="5281614" cy="830997"/>
          </a:xfrm>
          <a:prstGeom prst="rect">
            <a:avLst/>
          </a:prstGeom>
          <a:noFill/>
        </p:spPr>
        <p:txBody>
          <a:bodyPr wrap="none" rtlCol="0">
            <a:spAutoFit/>
          </a:bodyPr>
          <a:lstStyle/>
          <a:p>
            <a:r>
              <a:rPr lang="en-US" dirty="0" smtClean="0"/>
              <a:t>In a Finder window</a:t>
            </a:r>
          </a:p>
          <a:p>
            <a:r>
              <a:rPr lang="en-US" dirty="0" smtClean="0"/>
              <a:t>‘Applications’ -&gt; ‘Utilities’ -&gt; ‘Terminal’</a:t>
            </a:r>
            <a:endParaRPr lang="en-US" dirty="0"/>
          </a:p>
        </p:txBody>
      </p:sp>
      <p:cxnSp>
        <p:nvCxnSpPr>
          <p:cNvPr id="5" name="Straight Arrow Connector 4"/>
          <p:cNvCxnSpPr/>
          <p:nvPr/>
        </p:nvCxnSpPr>
        <p:spPr>
          <a:xfrm flipH="1">
            <a:off x="1331640" y="1988840"/>
            <a:ext cx="2520280" cy="216024"/>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3" idx="2"/>
          </p:cNvCxnSpPr>
          <p:nvPr/>
        </p:nvCxnSpPr>
        <p:spPr>
          <a:xfrm flipH="1">
            <a:off x="2267744" y="2027749"/>
            <a:ext cx="3288879" cy="969203"/>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1979712" y="1916832"/>
            <a:ext cx="5400600" cy="3384376"/>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6372200" y="3140968"/>
            <a:ext cx="2377574" cy="461665"/>
          </a:xfrm>
          <a:prstGeom prst="rect">
            <a:avLst/>
          </a:prstGeom>
          <a:noFill/>
        </p:spPr>
        <p:txBody>
          <a:bodyPr wrap="none" rtlCol="0">
            <a:spAutoFit/>
          </a:bodyPr>
          <a:lstStyle/>
          <a:p>
            <a:r>
              <a:rPr lang="en-US" dirty="0" smtClean="0"/>
              <a:t>Or on your dock</a:t>
            </a:r>
          </a:p>
        </p:txBody>
      </p:sp>
      <p:cxnSp>
        <p:nvCxnSpPr>
          <p:cNvPr id="23" name="Straight Arrow Connector 22"/>
          <p:cNvCxnSpPr>
            <a:stCxn id="22" idx="2"/>
          </p:cNvCxnSpPr>
          <p:nvPr/>
        </p:nvCxnSpPr>
        <p:spPr>
          <a:xfrm flipH="1">
            <a:off x="4427984" y="3602633"/>
            <a:ext cx="3133003" cy="2058615"/>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469680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smtClean="0">
                <a:ea typeface="ＭＳ Ｐゴシック" charset="0"/>
              </a:rPr>
              <a:t>Add the terminal App to your dock</a:t>
            </a:r>
            <a:endParaRPr lang="en-US" dirty="0">
              <a:ea typeface="ＭＳ Ｐゴシック"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5895451" cy="4146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69012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44624"/>
            <a:ext cx="8839200" cy="1143000"/>
          </a:xfrm>
        </p:spPr>
        <p:txBody>
          <a:bodyPr/>
          <a:lstStyle/>
          <a:p>
            <a:r>
              <a:rPr lang="en-US" sz="3200" dirty="0">
                <a:ea typeface="ＭＳ Ｐゴシック" charset="0"/>
              </a:rPr>
              <a:t>Creating a working </a:t>
            </a:r>
            <a:r>
              <a:rPr lang="en-US" sz="3200" dirty="0" smtClean="0">
                <a:ea typeface="ＭＳ Ｐゴシック" charset="0"/>
              </a:rPr>
              <a:t>directory on your Mac called ‘</a:t>
            </a:r>
            <a:r>
              <a:rPr lang="en-US" sz="3200" dirty="0" err="1" smtClean="0">
                <a:ea typeface="ＭＳ Ｐゴシック" charset="0"/>
              </a:rPr>
              <a:t>cshl</a:t>
            </a:r>
            <a:r>
              <a:rPr lang="en-US" sz="3200" dirty="0" smtClean="0">
                <a:ea typeface="ＭＳ Ｐゴシック" charset="0"/>
              </a:rPr>
              <a:t>’</a:t>
            </a:r>
            <a:endParaRPr lang="en-US" sz="3200" dirty="0">
              <a:ea typeface="ＭＳ Ｐゴシック" charset="0"/>
            </a:endParaRPr>
          </a:p>
        </p:txBody>
      </p:sp>
      <p:pic>
        <p:nvPicPr>
          <p:cNvPr id="4" name="Content Placeholder 3" descr="Screenshot 2015-11-13 22.18.31.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274" b="-3194"/>
          <a:stretch/>
        </p:blipFill>
        <p:spPr>
          <a:xfrm>
            <a:off x="152400" y="2008302"/>
            <a:ext cx="8839200" cy="2428810"/>
          </a:xfrm>
        </p:spPr>
      </p:pic>
      <p:sp>
        <p:nvSpPr>
          <p:cNvPr id="2" name="TextBox 1"/>
          <p:cNvSpPr txBox="1"/>
          <p:nvPr/>
        </p:nvSpPr>
        <p:spPr>
          <a:xfrm>
            <a:off x="5724128" y="3861048"/>
            <a:ext cx="1571264" cy="830997"/>
          </a:xfrm>
          <a:prstGeom prst="rect">
            <a:avLst/>
          </a:prstGeom>
          <a:noFill/>
        </p:spPr>
        <p:txBody>
          <a:bodyPr wrap="none" rtlCol="0">
            <a:spAutoFit/>
          </a:bodyPr>
          <a:lstStyle/>
          <a:p>
            <a:r>
              <a:rPr lang="en-US" dirty="0" err="1" smtClean="0"/>
              <a:t>mkdir</a:t>
            </a:r>
            <a:r>
              <a:rPr lang="en-US" dirty="0" smtClean="0"/>
              <a:t> </a:t>
            </a:r>
            <a:r>
              <a:rPr lang="en-US" dirty="0" err="1" smtClean="0"/>
              <a:t>cshl</a:t>
            </a:r>
            <a:endParaRPr lang="en-US" dirty="0" smtClean="0"/>
          </a:p>
          <a:p>
            <a:r>
              <a:rPr lang="en-US" dirty="0" smtClean="0"/>
              <a:t>cd </a:t>
            </a:r>
            <a:r>
              <a:rPr lang="en-US" dirty="0" err="1" smtClean="0"/>
              <a:t>cshl</a:t>
            </a:r>
            <a:endParaRPr lang="en-US" dirty="0"/>
          </a:p>
        </p:txBody>
      </p:sp>
    </p:spTree>
    <p:extLst>
      <p:ext uri="{BB962C8B-B14F-4D97-AF65-F5344CB8AC3E}">
        <p14:creationId xmlns:p14="http://schemas.microsoft.com/office/powerpoint/2010/main" val="6226059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11-13 22.08.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64704"/>
            <a:ext cx="7826605" cy="5486093"/>
          </a:xfrm>
          <a:prstGeom prst="rect">
            <a:avLst/>
          </a:prstGeom>
        </p:spPr>
      </p:pic>
      <p:sp>
        <p:nvSpPr>
          <p:cNvPr id="4" name="Line Callout 2 3"/>
          <p:cNvSpPr/>
          <p:nvPr/>
        </p:nvSpPr>
        <p:spPr>
          <a:xfrm>
            <a:off x="3779912" y="3501008"/>
            <a:ext cx="1871911" cy="1224136"/>
          </a:xfrm>
          <a:prstGeom prst="borderCallout2">
            <a:avLst>
              <a:gd name="adj1" fmla="val 51107"/>
              <a:gd name="adj2" fmla="val 497"/>
              <a:gd name="adj3" fmla="val 109833"/>
              <a:gd name="adj4" fmla="val -12263"/>
              <a:gd name="adj5" fmla="val 160204"/>
              <a:gd name="adj6" fmla="val -3996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latin typeface="Calibri"/>
                <a:cs typeface="Calibri"/>
              </a:rPr>
              <a:t>On Mac:</a:t>
            </a:r>
            <a:br>
              <a:rPr lang="en-US" dirty="0">
                <a:latin typeface="Calibri"/>
                <a:cs typeface="Calibri"/>
              </a:rPr>
            </a:br>
            <a:r>
              <a:rPr lang="en-US" dirty="0">
                <a:latin typeface="Calibri"/>
                <a:cs typeface="Calibri"/>
              </a:rPr>
              <a:t>Control</a:t>
            </a:r>
            <a:r>
              <a:rPr lang="en-US" dirty="0" smtClean="0">
                <a:latin typeface="Calibri"/>
                <a:cs typeface="Calibri"/>
              </a:rPr>
              <a:t>+</a:t>
            </a:r>
          </a:p>
          <a:p>
            <a:pPr algn="ctr">
              <a:defRPr/>
            </a:pPr>
            <a:r>
              <a:rPr lang="en-US" dirty="0" smtClean="0">
                <a:latin typeface="Calibri"/>
                <a:cs typeface="Calibri"/>
              </a:rPr>
              <a:t>Save </a:t>
            </a:r>
            <a:r>
              <a:rPr lang="en-US" dirty="0">
                <a:latin typeface="Calibri"/>
                <a:cs typeface="Calibri"/>
              </a:rPr>
              <a:t>L</a:t>
            </a:r>
            <a:r>
              <a:rPr lang="en-US" dirty="0" smtClean="0">
                <a:latin typeface="Calibri"/>
                <a:cs typeface="Calibri"/>
              </a:rPr>
              <a:t>ink As </a:t>
            </a:r>
            <a:endParaRPr lang="en-US" dirty="0">
              <a:latin typeface="Calibri"/>
              <a:cs typeface="Calibri"/>
            </a:endParaRPr>
          </a:p>
        </p:txBody>
      </p:sp>
      <p:sp>
        <p:nvSpPr>
          <p:cNvPr id="27653" name="Title 1"/>
          <p:cNvSpPr>
            <a:spLocks noGrp="1"/>
          </p:cNvSpPr>
          <p:nvPr>
            <p:ph type="title" idx="4294967295"/>
          </p:nvPr>
        </p:nvSpPr>
        <p:spPr>
          <a:xfrm>
            <a:off x="107950" y="-26988"/>
            <a:ext cx="8839200" cy="863601"/>
          </a:xfrm>
        </p:spPr>
        <p:txBody>
          <a:bodyPr/>
          <a:lstStyle/>
          <a:p>
            <a:r>
              <a:rPr lang="en-US" sz="3200" dirty="0" smtClean="0">
                <a:ea typeface="ＭＳ Ｐゴシック" charset="0"/>
              </a:rPr>
              <a:t>Obtain </a:t>
            </a:r>
            <a:r>
              <a:rPr lang="en-US" sz="3200" dirty="0">
                <a:ea typeface="ＭＳ Ｐゴシック" charset="0"/>
              </a:rPr>
              <a:t>your AWS ‘key’ </a:t>
            </a:r>
            <a:r>
              <a:rPr lang="en-US" sz="3200" dirty="0" smtClean="0">
                <a:ea typeface="ＭＳ Ｐゴシック" charset="0"/>
              </a:rPr>
              <a:t>file from course wiki</a:t>
            </a:r>
            <a:endParaRPr lang="en-US" sz="3200" dirty="0">
              <a:ea typeface="ＭＳ Ｐゴシック" charset="0"/>
            </a:endParaRPr>
          </a:p>
        </p:txBody>
      </p:sp>
      <p:sp>
        <p:nvSpPr>
          <p:cNvPr id="6" name="TextBox 5"/>
          <p:cNvSpPr txBox="1"/>
          <p:nvPr/>
        </p:nvSpPr>
        <p:spPr>
          <a:xfrm>
            <a:off x="5940152" y="4820960"/>
            <a:ext cx="2952328" cy="1200328"/>
          </a:xfrm>
          <a:prstGeom prst="rect">
            <a:avLst/>
          </a:prstGeom>
          <a:noFill/>
        </p:spPr>
        <p:txBody>
          <a:bodyPr wrap="square" rtlCol="0">
            <a:spAutoFit/>
          </a:bodyPr>
          <a:lstStyle/>
          <a:p>
            <a:r>
              <a:rPr lang="en-US" b="1" dirty="0" smtClean="0"/>
              <a:t>Save key file to your new ‘</a:t>
            </a:r>
            <a:r>
              <a:rPr lang="en-US" b="1" dirty="0" err="1" smtClean="0"/>
              <a:t>cshl</a:t>
            </a:r>
            <a:r>
              <a:rPr lang="en-US" b="1" dirty="0" smtClean="0"/>
              <a:t>’ directory</a:t>
            </a:r>
            <a:endParaRPr lang="en-US" b="1" dirty="0"/>
          </a:p>
        </p:txBody>
      </p:sp>
      <p:sp>
        <p:nvSpPr>
          <p:cNvPr id="10" name="TextBox 9"/>
          <p:cNvSpPr txBox="1"/>
          <p:nvPr/>
        </p:nvSpPr>
        <p:spPr>
          <a:xfrm>
            <a:off x="5796136" y="836712"/>
            <a:ext cx="2952328" cy="1200328"/>
          </a:xfrm>
          <a:prstGeom prst="rect">
            <a:avLst/>
          </a:prstGeom>
          <a:noFill/>
        </p:spPr>
        <p:txBody>
          <a:bodyPr wrap="square" rtlCol="0">
            <a:spAutoFit/>
          </a:bodyPr>
          <a:lstStyle/>
          <a:p>
            <a:r>
              <a:rPr lang="en-US" b="1" dirty="0" smtClean="0"/>
              <a:t>Go to course wiki, “Presentations” page</a:t>
            </a:r>
            <a:endParaRPr lang="en-US" b="1" dirty="0"/>
          </a:p>
        </p:txBody>
      </p:sp>
    </p:spTree>
    <p:extLst>
      <p:ext uri="{BB962C8B-B14F-4D97-AF65-F5344CB8AC3E}">
        <p14:creationId xmlns:p14="http://schemas.microsoft.com/office/powerpoint/2010/main" val="896965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44624"/>
            <a:ext cx="8839200" cy="1143000"/>
          </a:xfrm>
        </p:spPr>
        <p:txBody>
          <a:bodyPr/>
          <a:lstStyle/>
          <a:p>
            <a:r>
              <a:rPr lang="en-US" sz="3200" dirty="0">
                <a:ea typeface="ＭＳ Ｐゴシック" charset="0"/>
              </a:rPr>
              <a:t>Viewing the ‘key’ file once downloaded</a:t>
            </a:r>
          </a:p>
        </p:txBody>
      </p:sp>
      <p:pic>
        <p:nvPicPr>
          <p:cNvPr id="4" name="Content Placeholder 3" descr="Screenshot 2015-11-13 22.22.04.png"/>
          <p:cNvPicPr>
            <a:picLocks noGrp="1" noChangeAspect="1"/>
          </p:cNvPicPr>
          <p:nvPr>
            <p:ph idx="1"/>
          </p:nvPr>
        </p:nvPicPr>
        <p:blipFill>
          <a:blip r:embed="rId3">
            <a:extLst>
              <a:ext uri="{28A0092B-C50C-407E-A947-70E740481C1C}">
                <a14:useLocalDpi xmlns:a14="http://schemas.microsoft.com/office/drawing/2010/main" val="0"/>
              </a:ext>
            </a:extLst>
          </a:blip>
          <a:srcRect l="-22906" r="-22906"/>
          <a:stretch>
            <a:fillRect/>
          </a:stretch>
        </p:blipFill>
        <p:spPr>
          <a:xfrm>
            <a:off x="152400" y="1340768"/>
            <a:ext cx="8839200" cy="4724400"/>
          </a:xfrm>
        </p:spPr>
      </p:pic>
    </p:spTree>
    <p:extLst>
      <p:ext uri="{BB962C8B-B14F-4D97-AF65-F5344CB8AC3E}">
        <p14:creationId xmlns:p14="http://schemas.microsoft.com/office/powerpoint/2010/main" val="37242205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052513"/>
            <a:ext cx="8839200" cy="5184775"/>
          </a:xfrm>
        </p:spPr>
        <p:txBody>
          <a:bodyPr/>
          <a:lstStyle/>
          <a:p>
            <a:pPr marL="0" indent="0">
              <a:buNone/>
              <a:defRPr/>
            </a:pPr>
            <a:r>
              <a:rPr lang="en-US" dirty="0" err="1"/>
              <a:t>l</a:t>
            </a:r>
            <a:r>
              <a:rPr lang="en-US" dirty="0" err="1" smtClean="0"/>
              <a:t>s</a:t>
            </a:r>
            <a:r>
              <a:rPr lang="en-US" dirty="0" smtClean="0"/>
              <a:t> -l (long listing)</a:t>
            </a:r>
          </a:p>
          <a:p>
            <a:pPr marL="0" indent="0">
              <a:buFont typeface="Arial" charset="0"/>
              <a:buNone/>
              <a:defRPr/>
            </a:pPr>
            <a:r>
              <a:rPr lang="en-US" sz="1800" dirty="0" err="1"/>
              <a:t>drwx</a:t>
            </a:r>
            <a:r>
              <a:rPr lang="en-US" sz="1800" dirty="0"/>
              <a:t>------+ 67 </a:t>
            </a:r>
            <a:r>
              <a:rPr lang="en-US" sz="1800" dirty="0" err="1" smtClean="0"/>
              <a:t>ogriffit</a:t>
            </a:r>
            <a:r>
              <a:rPr lang="en-US" sz="1800" dirty="0" smtClean="0"/>
              <a:t>  </a:t>
            </a:r>
            <a:r>
              <a:rPr lang="en-US" sz="1800" dirty="0"/>
              <a:t>staff  2278 22 May 21:25 ../</a:t>
            </a:r>
          </a:p>
          <a:p>
            <a:pPr marL="0" indent="0">
              <a:buFont typeface="Arial" charset="0"/>
              <a:buNone/>
              <a:defRPr/>
            </a:pPr>
            <a:r>
              <a:rPr lang="en-US" sz="1800" dirty="0"/>
              <a:t>-</a:t>
            </a:r>
            <a:r>
              <a:rPr lang="en-US" sz="1800" dirty="0" err="1"/>
              <a:t>rw</a:t>
            </a:r>
            <a:r>
              <a:rPr lang="en-US" sz="1800" dirty="0"/>
              <a:t>-r--r--@  1 </a:t>
            </a:r>
            <a:r>
              <a:rPr lang="en-US" sz="1800" dirty="0" err="1" smtClean="0"/>
              <a:t>ogriffit</a:t>
            </a:r>
            <a:r>
              <a:rPr lang="en-US" sz="1800" dirty="0" smtClean="0"/>
              <a:t>  </a:t>
            </a:r>
            <a:r>
              <a:rPr lang="en-US" sz="1800" dirty="0"/>
              <a:t>staff  1696 22 May 21:31 </a:t>
            </a:r>
            <a:r>
              <a:rPr lang="en-US" sz="1800" dirty="0" err="1" smtClean="0"/>
              <a:t>CSHL.pem</a:t>
            </a:r>
            <a:endParaRPr lang="en-US" sz="1800" dirty="0" smtClean="0"/>
          </a:p>
          <a:p>
            <a:pPr marL="0" indent="0">
              <a:buFont typeface="Arial" charset="0"/>
              <a:buNone/>
              <a:defRPr/>
            </a:pPr>
            <a:r>
              <a:rPr lang="en-US" sz="1800" dirty="0" smtClean="0"/>
              <a:t> </a:t>
            </a:r>
            <a:r>
              <a:rPr lang="en-US" sz="1800" dirty="0" err="1" smtClean="0"/>
              <a:t>rwx</a:t>
            </a:r>
            <a:r>
              <a:rPr lang="en-US" sz="1800" dirty="0" smtClean="0"/>
              <a:t> : owner </a:t>
            </a:r>
          </a:p>
          <a:p>
            <a:pPr marL="0" indent="0">
              <a:buFont typeface="Arial" charset="0"/>
              <a:buNone/>
              <a:defRPr/>
            </a:pPr>
            <a:r>
              <a:rPr lang="en-US" sz="1800" dirty="0"/>
              <a:t> </a:t>
            </a:r>
            <a:r>
              <a:rPr lang="en-US" sz="1800" dirty="0" smtClean="0"/>
              <a:t>   </a:t>
            </a:r>
            <a:r>
              <a:rPr lang="en-US" sz="1800" dirty="0" err="1" smtClean="0"/>
              <a:t>rwx</a:t>
            </a:r>
            <a:r>
              <a:rPr lang="en-US" sz="1800" dirty="0" smtClean="0"/>
              <a:t> : group</a:t>
            </a:r>
          </a:p>
          <a:p>
            <a:pPr marL="0" indent="0">
              <a:buFont typeface="Arial" charset="0"/>
              <a:buNone/>
              <a:defRPr/>
            </a:pPr>
            <a:r>
              <a:rPr lang="en-US" sz="1800" dirty="0"/>
              <a:t> </a:t>
            </a:r>
            <a:r>
              <a:rPr lang="en-US" sz="1800" dirty="0" smtClean="0"/>
              <a:t>      </a:t>
            </a:r>
            <a:r>
              <a:rPr lang="en-US" sz="1800" dirty="0" err="1" smtClean="0"/>
              <a:t>rwx</a:t>
            </a:r>
            <a:r>
              <a:rPr lang="en-US" sz="1800" dirty="0" smtClean="0"/>
              <a:t>: world</a:t>
            </a:r>
          </a:p>
          <a:p>
            <a:pPr marL="0" indent="0">
              <a:buFont typeface="Arial" charset="0"/>
              <a:buNone/>
              <a:defRPr/>
            </a:pPr>
            <a:r>
              <a:rPr lang="en-US" sz="1800" dirty="0"/>
              <a:t> </a:t>
            </a:r>
            <a:r>
              <a:rPr lang="en-US" sz="1800" dirty="0" smtClean="0"/>
              <a:t>r read    (4)</a:t>
            </a:r>
          </a:p>
          <a:p>
            <a:pPr marL="0" indent="0">
              <a:buFont typeface="Arial" charset="0"/>
              <a:buNone/>
              <a:defRPr/>
            </a:pPr>
            <a:r>
              <a:rPr lang="en-US" sz="1800" dirty="0"/>
              <a:t> </a:t>
            </a:r>
            <a:r>
              <a:rPr lang="en-US" sz="1800" dirty="0" smtClean="0"/>
              <a:t>w write   (2)</a:t>
            </a:r>
          </a:p>
          <a:p>
            <a:pPr marL="0" indent="0">
              <a:buFont typeface="Arial" charset="0"/>
              <a:buNone/>
              <a:defRPr/>
            </a:pPr>
            <a:r>
              <a:rPr lang="en-US" sz="1800" dirty="0"/>
              <a:t> </a:t>
            </a:r>
            <a:r>
              <a:rPr lang="en-US" sz="1800" dirty="0" smtClean="0"/>
              <a:t>x execute (1)</a:t>
            </a:r>
          </a:p>
          <a:p>
            <a:pPr marL="0" indent="0">
              <a:buFont typeface="Arial" charset="0"/>
              <a:buNone/>
              <a:defRPr/>
            </a:pPr>
            <a:endParaRPr lang="en-US" sz="1800" dirty="0"/>
          </a:p>
          <a:p>
            <a:pPr marL="0" indent="0">
              <a:buFont typeface="Arial" charset="0"/>
              <a:buNone/>
              <a:defRPr/>
            </a:pPr>
            <a:r>
              <a:rPr lang="en-US" sz="1800" dirty="0" smtClean="0"/>
              <a:t>Which ever way you add these 3 numbers, you know which integers </a:t>
            </a:r>
          </a:p>
          <a:p>
            <a:pPr marL="0" indent="0">
              <a:buFont typeface="Arial" charset="0"/>
              <a:buNone/>
              <a:defRPr/>
            </a:pPr>
            <a:r>
              <a:rPr lang="en-US" sz="1800" dirty="0" smtClean="0"/>
              <a:t>were used (6 is always 4+2, 5 is 4+1, 4 is by itself, 0 is none of them </a:t>
            </a:r>
            <a:r>
              <a:rPr lang="en-US" sz="1800" dirty="0" err="1" smtClean="0"/>
              <a:t>etc</a:t>
            </a:r>
            <a:r>
              <a:rPr lang="en-US" sz="1800" dirty="0" smtClean="0"/>
              <a:t> …)</a:t>
            </a:r>
          </a:p>
          <a:p>
            <a:pPr marL="0" indent="0">
              <a:buFont typeface="Arial" charset="0"/>
              <a:buNone/>
              <a:defRPr/>
            </a:pPr>
            <a:r>
              <a:rPr lang="en-US" sz="1800" dirty="0" smtClean="0"/>
              <a:t>So, when you have:</a:t>
            </a:r>
            <a:endParaRPr lang="en-US" sz="1800" dirty="0"/>
          </a:p>
          <a:p>
            <a:pPr marL="0" indent="0">
              <a:buFont typeface="Arial" charset="0"/>
              <a:buNone/>
              <a:defRPr/>
            </a:pPr>
            <a:r>
              <a:rPr lang="en-US" sz="1800" b="1" dirty="0" err="1">
                <a:solidFill>
                  <a:srgbClr val="800000"/>
                </a:solidFill>
              </a:rPr>
              <a:t>c</a:t>
            </a:r>
            <a:r>
              <a:rPr lang="en-US" sz="1800" b="1" dirty="0" err="1" smtClean="0">
                <a:solidFill>
                  <a:srgbClr val="800000"/>
                </a:solidFill>
              </a:rPr>
              <a:t>hmod</a:t>
            </a:r>
            <a:r>
              <a:rPr lang="en-US" sz="1800" b="1" dirty="0" smtClean="0">
                <a:solidFill>
                  <a:srgbClr val="800000"/>
                </a:solidFill>
              </a:rPr>
              <a:t> 400 &lt;file name&gt;</a:t>
            </a:r>
          </a:p>
          <a:p>
            <a:pPr marL="0" indent="0">
              <a:buFont typeface="Arial" charset="0"/>
              <a:buNone/>
              <a:defRPr/>
            </a:pPr>
            <a:r>
              <a:rPr lang="en-US" sz="1800" dirty="0" smtClean="0"/>
              <a:t>It is “r” for the the file owner </a:t>
            </a:r>
            <a:r>
              <a:rPr lang="en-US" sz="1800" b="1" dirty="0" smtClean="0"/>
              <a:t>only</a:t>
            </a:r>
            <a:r>
              <a:rPr lang="en-US" sz="1800" dirty="0" smtClean="0"/>
              <a:t> </a:t>
            </a:r>
            <a:endParaRPr lang="en-US" sz="1800" dirty="0"/>
          </a:p>
          <a:p>
            <a:pPr marL="0" indent="0">
              <a:buFont typeface="Arial" charset="0"/>
              <a:buNone/>
              <a:defRPr/>
            </a:pPr>
            <a:endParaRPr lang="en-US" dirty="0"/>
          </a:p>
        </p:txBody>
      </p:sp>
      <p:sp>
        <p:nvSpPr>
          <p:cNvPr id="29698" name="Title 1"/>
          <p:cNvSpPr>
            <a:spLocks noGrp="1"/>
          </p:cNvSpPr>
          <p:nvPr>
            <p:ph type="title" idx="4294967295"/>
          </p:nvPr>
        </p:nvSpPr>
        <p:spPr>
          <a:xfrm>
            <a:off x="107950" y="44450"/>
            <a:ext cx="8839200" cy="863600"/>
          </a:xfrm>
        </p:spPr>
        <p:txBody>
          <a:bodyPr/>
          <a:lstStyle/>
          <a:p>
            <a:r>
              <a:rPr lang="en-US" sz="3200" dirty="0">
                <a:ea typeface="ＭＳ Ｐゴシック" charset="0"/>
              </a:rPr>
              <a:t>Changing file permissions of your ‘key’ </a:t>
            </a:r>
            <a:r>
              <a:rPr lang="en-US" sz="3200" dirty="0" smtClean="0">
                <a:ea typeface="ＭＳ Ｐゴシック" charset="0"/>
              </a:rPr>
              <a:t>file </a:t>
            </a:r>
            <a:br>
              <a:rPr lang="en-US" sz="3200" dirty="0" smtClean="0">
                <a:ea typeface="ＭＳ Ｐゴシック" charset="0"/>
              </a:rPr>
            </a:br>
            <a:r>
              <a:rPr lang="en-US" sz="3200" dirty="0" smtClean="0">
                <a:ea typeface="ＭＳ Ｐゴシック" charset="0"/>
              </a:rPr>
              <a:t>(Mac/Linux)</a:t>
            </a:r>
            <a:endParaRPr lang="en-US" sz="3200" dirty="0">
              <a:ea typeface="ＭＳ Ｐゴシック" charset="0"/>
            </a:endParaRPr>
          </a:p>
        </p:txBody>
      </p:sp>
    </p:spTree>
    <p:extLst>
      <p:ext uri="{BB962C8B-B14F-4D97-AF65-F5344CB8AC3E}">
        <p14:creationId xmlns:p14="http://schemas.microsoft.com/office/powerpoint/2010/main" val="20642547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a:ea typeface="ＭＳ Ｐゴシック" charset="0"/>
              </a:rPr>
              <a:t>Logging </a:t>
            </a:r>
            <a:r>
              <a:rPr lang="en-US" dirty="0" smtClean="0">
                <a:ea typeface="ＭＳ Ｐゴシック" charset="0"/>
              </a:rPr>
              <a:t>into your instance</a:t>
            </a:r>
            <a:endParaRPr lang="en-US" dirty="0">
              <a:ea typeface="ＭＳ Ｐゴシック" charset="0"/>
            </a:endParaRPr>
          </a:p>
        </p:txBody>
      </p:sp>
      <p:sp>
        <p:nvSpPr>
          <p:cNvPr id="11" name="Text Box 2"/>
          <p:cNvSpPr txBox="1">
            <a:spLocks noChangeArrowheads="1"/>
          </p:cNvSpPr>
          <p:nvPr/>
        </p:nvSpPr>
        <p:spPr bwMode="auto">
          <a:xfrm>
            <a:off x="457200" y="1028378"/>
            <a:ext cx="2206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pPr>
            <a:r>
              <a:rPr lang="en-US" b="1" dirty="0"/>
              <a:t>Mac/Linux</a:t>
            </a:r>
          </a:p>
        </p:txBody>
      </p:sp>
      <p:sp>
        <p:nvSpPr>
          <p:cNvPr id="6" name="Text Box 4"/>
          <p:cNvSpPr txBox="1">
            <a:spLocks noChangeArrowheads="1"/>
          </p:cNvSpPr>
          <p:nvPr/>
        </p:nvSpPr>
        <p:spPr bwMode="auto">
          <a:xfrm>
            <a:off x="441324" y="2132930"/>
            <a:ext cx="7947100" cy="1224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CA" sz="2000" dirty="0" smtClean="0"/>
              <a:t>cd </a:t>
            </a:r>
            <a:r>
              <a:rPr lang="en-CA" sz="2000" dirty="0" err="1" smtClean="0"/>
              <a:t>cshl</a:t>
            </a:r>
            <a:r>
              <a:rPr lang="en-CA" sz="2000" dirty="0" smtClean="0"/>
              <a:t>/</a:t>
            </a:r>
          </a:p>
          <a:p>
            <a:pPr>
              <a:buClrTx/>
              <a:buFontTx/>
              <a:buNone/>
              <a:defRPr/>
            </a:pPr>
            <a:r>
              <a:rPr lang="en-CA" sz="2000" dirty="0" err="1" smtClean="0"/>
              <a:t>chmod</a:t>
            </a:r>
            <a:r>
              <a:rPr lang="en-CA" sz="2000" dirty="0" smtClean="0"/>
              <a:t> 400 </a:t>
            </a:r>
            <a:r>
              <a:rPr lang="en-CA" sz="2000" dirty="0" err="1" smtClean="0"/>
              <a:t>CSHL.pem</a:t>
            </a:r>
            <a:endParaRPr lang="en-CA" sz="2000" dirty="0" smtClean="0"/>
          </a:p>
          <a:p>
            <a:pPr>
              <a:buClrTx/>
              <a:buFontTx/>
              <a:buNone/>
              <a:defRPr/>
            </a:pPr>
            <a:r>
              <a:rPr lang="en-CA" sz="2000" dirty="0" err="1" smtClean="0"/>
              <a:t>ssh</a:t>
            </a:r>
            <a:r>
              <a:rPr lang="en-CA" sz="2000" dirty="0" smtClean="0"/>
              <a:t> -</a:t>
            </a:r>
            <a:r>
              <a:rPr lang="en-CA" sz="2000" dirty="0" err="1" smtClean="0"/>
              <a:t>i</a:t>
            </a:r>
            <a:r>
              <a:rPr lang="en-CA" sz="2000" dirty="0" smtClean="0"/>
              <a:t> </a:t>
            </a:r>
            <a:r>
              <a:rPr lang="en-CA" sz="2000" dirty="0" err="1" smtClean="0"/>
              <a:t>CSHL.pem</a:t>
            </a:r>
            <a:r>
              <a:rPr lang="en-CA" sz="2000" dirty="0" smtClean="0"/>
              <a:t> </a:t>
            </a:r>
            <a:r>
              <a:rPr lang="en-CA" sz="2000" dirty="0" err="1" smtClean="0"/>
              <a:t>ubuntu</a:t>
            </a:r>
            <a:r>
              <a:rPr lang="en-CA" sz="2000" dirty="0" smtClean="0"/>
              <a:t>@[YOUR PUBLIC DNS]</a:t>
            </a:r>
          </a:p>
        </p:txBody>
      </p:sp>
    </p:spTree>
    <p:extLst>
      <p:ext uri="{BB962C8B-B14F-4D97-AF65-F5344CB8AC3E}">
        <p14:creationId xmlns:p14="http://schemas.microsoft.com/office/powerpoint/2010/main" val="1134110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117029"/>
            <a:ext cx="8839200" cy="791691"/>
          </a:xfrm>
        </p:spPr>
        <p:txBody>
          <a:bodyPr/>
          <a:lstStyle/>
          <a:p>
            <a:r>
              <a:rPr lang="en-US" sz="3200" dirty="0">
                <a:ea typeface="ＭＳ Ｐゴシック" charset="0"/>
              </a:rPr>
              <a:t>Copying files from AWS to your </a:t>
            </a:r>
            <a:r>
              <a:rPr lang="en-US" sz="3200" dirty="0" smtClean="0">
                <a:ea typeface="ＭＳ Ｐゴシック" charset="0"/>
              </a:rPr>
              <a:t>computer</a:t>
            </a:r>
            <a:br>
              <a:rPr lang="en-US" sz="3200" dirty="0" smtClean="0">
                <a:ea typeface="ＭＳ Ｐゴシック" charset="0"/>
              </a:rPr>
            </a:br>
            <a:r>
              <a:rPr lang="en-US" sz="3200" dirty="0" smtClean="0">
                <a:ea typeface="ＭＳ Ｐゴシック" charset="0"/>
              </a:rPr>
              <a:t>(using a web browser)</a:t>
            </a:r>
            <a:endParaRPr lang="en-US" sz="3200" dirty="0">
              <a:ea typeface="ＭＳ Ｐゴシック" charset="0"/>
            </a:endParaRPr>
          </a:p>
        </p:txBody>
      </p:sp>
      <p:sp>
        <p:nvSpPr>
          <p:cNvPr id="2" name="TextBox 1"/>
          <p:cNvSpPr txBox="1"/>
          <p:nvPr/>
        </p:nvSpPr>
        <p:spPr>
          <a:xfrm>
            <a:off x="1619672" y="5733256"/>
            <a:ext cx="4030270" cy="461665"/>
          </a:xfrm>
          <a:prstGeom prst="rect">
            <a:avLst/>
          </a:prstGeom>
          <a:noFill/>
        </p:spPr>
        <p:txBody>
          <a:bodyPr wrap="none" rtlCol="0">
            <a:spAutoFit/>
          </a:bodyPr>
          <a:lstStyle/>
          <a:p>
            <a:r>
              <a:rPr lang="en-US" dirty="0"/>
              <a:t>http:/</a:t>
            </a:r>
            <a:r>
              <a:rPr lang="en-US" dirty="0" smtClean="0"/>
              <a:t>/[YOUR PUBLIC DNS]/</a:t>
            </a:r>
            <a:endParaRPr lang="en-US" dirty="0"/>
          </a:p>
        </p:txBody>
      </p:sp>
      <p:pic>
        <p:nvPicPr>
          <p:cNvPr id="4" name="Picture 3" descr="Screenshot 2015-11-15 08.41.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546453" cy="4463370"/>
          </a:xfrm>
          <a:prstGeom prst="rect">
            <a:avLst/>
          </a:prstGeom>
        </p:spPr>
      </p:pic>
    </p:spTree>
    <p:extLst>
      <p:ext uri="{BB962C8B-B14F-4D97-AF65-F5344CB8AC3E}">
        <p14:creationId xmlns:p14="http://schemas.microsoft.com/office/powerpoint/2010/main" val="31163784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a:ea typeface="ＭＳ Ｐゴシック" charset="0"/>
              </a:rPr>
              <a:t>Logging </a:t>
            </a:r>
            <a:r>
              <a:rPr lang="en-US" dirty="0" smtClean="0">
                <a:ea typeface="ＭＳ Ｐゴシック" charset="0"/>
              </a:rPr>
              <a:t>out of your instance</a:t>
            </a:r>
            <a:endParaRPr lang="en-US" dirty="0">
              <a:ea typeface="ＭＳ Ｐゴシック" charset="0"/>
            </a:endParaRPr>
          </a:p>
        </p:txBody>
      </p:sp>
      <p:sp>
        <p:nvSpPr>
          <p:cNvPr id="11" name="Text Box 2"/>
          <p:cNvSpPr txBox="1">
            <a:spLocks noChangeArrowheads="1"/>
          </p:cNvSpPr>
          <p:nvPr/>
        </p:nvSpPr>
        <p:spPr bwMode="auto">
          <a:xfrm>
            <a:off x="457200" y="1028378"/>
            <a:ext cx="2206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pPr>
            <a:r>
              <a:rPr lang="en-US" b="1" dirty="0"/>
              <a:t>Mac/</a:t>
            </a:r>
            <a:r>
              <a:rPr lang="en-US" b="1" dirty="0" smtClean="0"/>
              <a:t>Linux – simply type exit</a:t>
            </a:r>
            <a:endParaRPr lang="en-US" b="1" dirty="0"/>
          </a:p>
        </p:txBody>
      </p:sp>
      <p:sp>
        <p:nvSpPr>
          <p:cNvPr id="6" name="Text Box 4"/>
          <p:cNvSpPr txBox="1">
            <a:spLocks noChangeArrowheads="1"/>
          </p:cNvSpPr>
          <p:nvPr/>
        </p:nvSpPr>
        <p:spPr bwMode="auto">
          <a:xfrm>
            <a:off x="441324" y="2132930"/>
            <a:ext cx="7947100" cy="1224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CA" sz="2000" dirty="0" smtClean="0"/>
              <a:t>exit</a:t>
            </a:r>
          </a:p>
        </p:txBody>
      </p:sp>
      <p:sp>
        <p:nvSpPr>
          <p:cNvPr id="2" name="TextBox 1"/>
          <p:cNvSpPr txBox="1"/>
          <p:nvPr/>
        </p:nvSpPr>
        <p:spPr>
          <a:xfrm>
            <a:off x="467545" y="4077072"/>
            <a:ext cx="8280920" cy="1200328"/>
          </a:xfrm>
          <a:prstGeom prst="rect">
            <a:avLst/>
          </a:prstGeom>
          <a:noFill/>
        </p:spPr>
        <p:txBody>
          <a:bodyPr wrap="square" rtlCol="0">
            <a:spAutoFit/>
          </a:bodyPr>
          <a:lstStyle/>
          <a:p>
            <a:r>
              <a:rPr lang="en-US" dirty="0" smtClean="0"/>
              <a:t>Note, this disconnects the terminal session (</a:t>
            </a:r>
            <a:r>
              <a:rPr lang="en-US" dirty="0" err="1" smtClean="0"/>
              <a:t>ssh</a:t>
            </a:r>
            <a:r>
              <a:rPr lang="en-US" dirty="0" smtClean="0"/>
              <a:t> connection) to your cloud instance. But, your cloud instance is still running! See next slide for how to stop your instance.</a:t>
            </a:r>
            <a:endParaRPr lang="en-US" dirty="0"/>
          </a:p>
        </p:txBody>
      </p:sp>
    </p:spTree>
    <p:extLst>
      <p:ext uri="{BB962C8B-B14F-4D97-AF65-F5344CB8AC3E}">
        <p14:creationId xmlns:p14="http://schemas.microsoft.com/office/powerpoint/2010/main" val="9199697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are done for the day you can “Stop” your instance – Don’t Terminate!</a:t>
            </a:r>
            <a:endParaRPr lang="en-US" dirty="0"/>
          </a:p>
        </p:txBody>
      </p:sp>
      <p:pic>
        <p:nvPicPr>
          <p:cNvPr id="4" name="Content Placeholder 3" descr="Screenshot 2015-11-15 08.44.03.png"/>
          <p:cNvPicPr>
            <a:picLocks noGrp="1" noChangeAspect="1"/>
          </p:cNvPicPr>
          <p:nvPr>
            <p:ph idx="1"/>
          </p:nvPr>
        </p:nvPicPr>
        <p:blipFill>
          <a:blip r:embed="rId2">
            <a:extLst>
              <a:ext uri="{28A0092B-C50C-407E-A947-70E740481C1C}">
                <a14:useLocalDpi xmlns:a14="http://schemas.microsoft.com/office/drawing/2010/main" val="0"/>
              </a:ext>
            </a:extLst>
          </a:blip>
          <a:srcRect t="-826" b="-826"/>
          <a:stretch>
            <a:fillRect/>
          </a:stretch>
        </p:blipFill>
        <p:spPr/>
      </p:pic>
      <p:cxnSp>
        <p:nvCxnSpPr>
          <p:cNvPr id="5" name="Straight Arrow Connector 4"/>
          <p:cNvCxnSpPr/>
          <p:nvPr/>
        </p:nvCxnSpPr>
        <p:spPr>
          <a:xfrm flipH="1">
            <a:off x="4211960" y="350100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35696" y="5157192"/>
            <a:ext cx="6984776" cy="1200328"/>
          </a:xfrm>
          <a:prstGeom prst="rect">
            <a:avLst/>
          </a:prstGeom>
          <a:solidFill>
            <a:srgbClr val="FFFFFF"/>
          </a:solidFill>
          <a:ln w="38100" cmpd="sng">
            <a:solidFill>
              <a:srgbClr val="FF0000"/>
            </a:solidFill>
          </a:ln>
        </p:spPr>
        <p:txBody>
          <a:bodyPr wrap="square" rtlCol="0">
            <a:spAutoFit/>
          </a:bodyPr>
          <a:lstStyle/>
          <a:p>
            <a:pPr algn="ctr"/>
            <a:r>
              <a:rPr lang="en-US" dirty="0" smtClean="0"/>
              <a:t>Go to AWS EC2 Dashboard, select “Instances” tab, then find your instance. Right-click and chose ‘Instance State’ -&gt; ‘Stop’</a:t>
            </a:r>
            <a:endParaRPr lang="en-US" dirty="0"/>
          </a:p>
        </p:txBody>
      </p:sp>
      <p:cxnSp>
        <p:nvCxnSpPr>
          <p:cNvPr id="7" name="Straight Arrow Connector 6"/>
          <p:cNvCxnSpPr/>
          <p:nvPr/>
        </p:nvCxnSpPr>
        <p:spPr>
          <a:xfrm flipH="1">
            <a:off x="827584" y="302615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0982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a:ea typeface="ＭＳ Ｐゴシック" charset="0"/>
              </a:rPr>
              <a:t>Learning Objectives</a:t>
            </a:r>
            <a:endParaRPr lang="en-US" dirty="0"/>
          </a:p>
        </p:txBody>
      </p:sp>
      <p:sp>
        <p:nvSpPr>
          <p:cNvPr id="3" name="Content Placeholder 2"/>
          <p:cNvSpPr>
            <a:spLocks noGrp="1"/>
          </p:cNvSpPr>
          <p:nvPr>
            <p:ph idx="1"/>
          </p:nvPr>
        </p:nvSpPr>
        <p:spPr/>
        <p:txBody>
          <a:bodyPr/>
          <a:lstStyle/>
          <a:p>
            <a:r>
              <a:rPr lang="en-US" dirty="0">
                <a:ea typeface="ＭＳ Ｐゴシック" charset="0"/>
              </a:rPr>
              <a:t>Introduction to cloud computing concepts</a:t>
            </a:r>
          </a:p>
          <a:p>
            <a:r>
              <a:rPr lang="en-US" dirty="0">
                <a:ea typeface="ＭＳ Ｐゴシック" charset="0"/>
              </a:rPr>
              <a:t>Introduction to cloud computing providers</a:t>
            </a:r>
          </a:p>
          <a:p>
            <a:r>
              <a:rPr lang="en-US" dirty="0">
                <a:ea typeface="ＭＳ Ｐゴシック" charset="0"/>
              </a:rPr>
              <a:t>Use the Amazon EC2 console to create an instance for each student</a:t>
            </a:r>
          </a:p>
          <a:p>
            <a:pPr lvl="1"/>
            <a:r>
              <a:rPr lang="en-US" dirty="0">
                <a:ea typeface="ＭＳ Ｐゴシック" charset="0"/>
              </a:rPr>
              <a:t>Will be used for many hands-on tutorials throughout the course</a:t>
            </a:r>
          </a:p>
          <a:p>
            <a:r>
              <a:rPr lang="en-US" dirty="0">
                <a:ea typeface="ＭＳ Ｐゴシック" charset="0"/>
              </a:rPr>
              <a:t>How to log into your cloud instance</a:t>
            </a:r>
          </a:p>
          <a:p>
            <a:pPr marL="0" indent="0">
              <a:buNone/>
            </a:pPr>
            <a:endParaRPr lang="en-US" dirty="0"/>
          </a:p>
        </p:txBody>
      </p:sp>
    </p:spTree>
    <p:extLst>
      <p:ext uri="{BB962C8B-B14F-4D97-AF65-F5344CB8AC3E}">
        <p14:creationId xmlns:p14="http://schemas.microsoft.com/office/powerpoint/2010/main" val="11179647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shot 2015-11-15 08.52.42.png"/>
          <p:cNvPicPr>
            <a:picLocks noGrp="1" noChangeAspect="1"/>
          </p:cNvPicPr>
          <p:nvPr>
            <p:ph idx="1"/>
          </p:nvPr>
        </p:nvPicPr>
        <p:blipFill>
          <a:blip r:embed="rId2">
            <a:extLst>
              <a:ext uri="{28A0092B-C50C-407E-A947-70E740481C1C}">
                <a14:useLocalDpi xmlns:a14="http://schemas.microsoft.com/office/drawing/2010/main" val="0"/>
              </a:ext>
            </a:extLst>
          </a:blip>
          <a:srcRect t="-862" b="-862"/>
          <a:stretch>
            <a:fillRect/>
          </a:stretch>
        </p:blipFill>
        <p:spPr/>
      </p:pic>
      <p:sp>
        <p:nvSpPr>
          <p:cNvPr id="2" name="Title 1"/>
          <p:cNvSpPr>
            <a:spLocks noGrp="1"/>
          </p:cNvSpPr>
          <p:nvPr>
            <p:ph type="title"/>
          </p:nvPr>
        </p:nvSpPr>
        <p:spPr/>
        <p:txBody>
          <a:bodyPr/>
          <a:lstStyle/>
          <a:p>
            <a:r>
              <a:rPr lang="en-US" dirty="0" smtClean="0"/>
              <a:t>Next morning, you can “Start” your instance again</a:t>
            </a:r>
            <a:endParaRPr lang="en-US" dirty="0"/>
          </a:p>
        </p:txBody>
      </p:sp>
      <p:cxnSp>
        <p:nvCxnSpPr>
          <p:cNvPr id="5" name="Straight Arrow Connector 4"/>
          <p:cNvCxnSpPr/>
          <p:nvPr/>
        </p:nvCxnSpPr>
        <p:spPr>
          <a:xfrm flipH="1">
            <a:off x="3967722" y="3515607"/>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35696" y="5157192"/>
            <a:ext cx="6984776" cy="1200328"/>
          </a:xfrm>
          <a:prstGeom prst="rect">
            <a:avLst/>
          </a:prstGeom>
          <a:solidFill>
            <a:srgbClr val="FFFFFF"/>
          </a:solidFill>
          <a:ln w="38100" cmpd="sng">
            <a:solidFill>
              <a:srgbClr val="FF0000"/>
            </a:solidFill>
          </a:ln>
        </p:spPr>
        <p:txBody>
          <a:bodyPr wrap="square" rtlCol="0">
            <a:spAutoFit/>
          </a:bodyPr>
          <a:lstStyle/>
          <a:p>
            <a:pPr algn="ctr"/>
            <a:r>
              <a:rPr lang="en-US" dirty="0" smtClean="0"/>
              <a:t>Go to AWS EC2 Dashboard, select “Instances” tab, then find your instance. Right-click and chose ‘Instance State’ -&gt; ‘Start’</a:t>
            </a:r>
            <a:endParaRPr lang="en-US" dirty="0"/>
          </a:p>
        </p:txBody>
      </p:sp>
      <p:cxnSp>
        <p:nvCxnSpPr>
          <p:cNvPr id="9" name="Straight Arrow Connector 8"/>
          <p:cNvCxnSpPr/>
          <p:nvPr/>
        </p:nvCxnSpPr>
        <p:spPr>
          <a:xfrm flipH="1">
            <a:off x="827584" y="302615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9559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a:t>
            </a:r>
            <a:r>
              <a:rPr lang="en-US" sz="2000" dirty="0" smtClean="0"/>
              <a:t>hen </a:t>
            </a:r>
            <a:r>
              <a:rPr lang="en-US" sz="2000" dirty="0"/>
              <a:t>you </a:t>
            </a:r>
            <a:r>
              <a:rPr lang="en-US" sz="2000" dirty="0" smtClean="0"/>
              <a:t>restart </a:t>
            </a:r>
            <a:r>
              <a:rPr lang="en-US" sz="2000" dirty="0"/>
              <a:t>your instance you will need to find your </a:t>
            </a:r>
            <a:r>
              <a:rPr lang="en-US" sz="2000" dirty="0" smtClean="0"/>
              <a:t>new Public DNS or IP address. Select your instance and “Connect” or look in Description tab. Then go back to instructions for “Logging into your instance”</a:t>
            </a:r>
            <a:endParaRPr lang="en-US" sz="2000" dirty="0"/>
          </a:p>
        </p:txBody>
      </p:sp>
      <p:pic>
        <p:nvPicPr>
          <p:cNvPr id="5" name="Content Placeholder 4" descr="Screenshot 2015-11-15 08.50.35.png"/>
          <p:cNvPicPr>
            <a:picLocks noGrp="1" noChangeAspect="1"/>
          </p:cNvPicPr>
          <p:nvPr>
            <p:ph idx="1"/>
          </p:nvPr>
        </p:nvPicPr>
        <p:blipFill>
          <a:blip r:embed="rId2">
            <a:extLst>
              <a:ext uri="{28A0092B-C50C-407E-A947-70E740481C1C}">
                <a14:useLocalDpi xmlns:a14="http://schemas.microsoft.com/office/drawing/2010/main" val="0"/>
              </a:ext>
            </a:extLst>
          </a:blip>
          <a:srcRect t="-898" b="-898"/>
          <a:stretch>
            <a:fillRect/>
          </a:stretch>
        </p:blipFill>
        <p:spPr/>
      </p:pic>
      <p:cxnSp>
        <p:nvCxnSpPr>
          <p:cNvPr id="6" name="Straight Arrow Connector 5"/>
          <p:cNvCxnSpPr/>
          <p:nvPr/>
        </p:nvCxnSpPr>
        <p:spPr>
          <a:xfrm flipH="1">
            <a:off x="2843808" y="206084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005674" y="5747855"/>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4686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 y="-26988"/>
            <a:ext cx="8839200" cy="1143001"/>
          </a:xfrm>
        </p:spPr>
        <p:txBody>
          <a:bodyPr/>
          <a:lstStyle/>
          <a:p>
            <a:r>
              <a:rPr lang="en-US" dirty="0">
                <a:ea typeface="ＭＳ Ｐゴシック" charset="0"/>
              </a:rPr>
              <a:t>So, at this point:</a:t>
            </a:r>
          </a:p>
        </p:txBody>
      </p:sp>
      <p:sp>
        <p:nvSpPr>
          <p:cNvPr id="37890" name="Content Placeholder 2"/>
          <p:cNvSpPr>
            <a:spLocks noGrp="1"/>
          </p:cNvSpPr>
          <p:nvPr>
            <p:ph idx="1"/>
          </p:nvPr>
        </p:nvSpPr>
        <p:spPr>
          <a:xfrm>
            <a:off x="152400" y="1341438"/>
            <a:ext cx="8839200" cy="4724400"/>
          </a:xfrm>
        </p:spPr>
        <p:txBody>
          <a:bodyPr/>
          <a:lstStyle/>
          <a:p>
            <a:r>
              <a:rPr lang="en-US" dirty="0">
                <a:ea typeface="ＭＳ Ｐゴシック" charset="0"/>
              </a:rPr>
              <a:t>Your </a:t>
            </a:r>
            <a:r>
              <a:rPr lang="en-US" dirty="0" smtClean="0">
                <a:ea typeface="ＭＳ Ｐゴシック" charset="0"/>
              </a:rPr>
              <a:t>Mac desktop is </a:t>
            </a:r>
            <a:r>
              <a:rPr lang="en-US" dirty="0">
                <a:ea typeface="ＭＳ Ｐゴシック" charset="0"/>
              </a:rPr>
              <a:t>ready for the workshop</a:t>
            </a:r>
          </a:p>
          <a:p>
            <a:r>
              <a:rPr lang="en-US" dirty="0">
                <a:ea typeface="ＭＳ Ｐゴシック" charset="0"/>
              </a:rPr>
              <a:t>If it is not, you know where to get the information you need</a:t>
            </a:r>
          </a:p>
          <a:p>
            <a:r>
              <a:rPr lang="en-US" dirty="0" smtClean="0">
                <a:ea typeface="ＭＳ Ｐゴシック" charset="0"/>
              </a:rPr>
              <a:t>You </a:t>
            </a:r>
            <a:r>
              <a:rPr lang="en-US" dirty="0">
                <a:ea typeface="ＭＳ Ｐゴシック" charset="0"/>
              </a:rPr>
              <a:t>know how to login to AWS</a:t>
            </a:r>
          </a:p>
          <a:p>
            <a:r>
              <a:rPr lang="en-US" dirty="0" smtClean="0">
                <a:ea typeface="ＭＳ Ｐゴシック" charset="0"/>
              </a:rPr>
              <a:t>The next step is to login to your </a:t>
            </a:r>
            <a:r>
              <a:rPr lang="en-US" dirty="0" err="1" smtClean="0">
                <a:ea typeface="ＭＳ Ｐゴシック" charset="0"/>
              </a:rPr>
              <a:t>linux</a:t>
            </a:r>
            <a:r>
              <a:rPr lang="en-US" dirty="0" smtClean="0">
                <a:ea typeface="ＭＳ Ｐゴシック" charset="0"/>
              </a:rPr>
              <a:t> machine on AWS and learn the basics of a </a:t>
            </a:r>
            <a:r>
              <a:rPr lang="en-US" dirty="0" err="1" smtClean="0">
                <a:ea typeface="ＭＳ Ｐゴシック" charset="0"/>
              </a:rPr>
              <a:t>linux</a:t>
            </a:r>
            <a:r>
              <a:rPr lang="en-US" dirty="0" smtClean="0">
                <a:ea typeface="ＭＳ Ｐゴシック" charset="0"/>
              </a:rPr>
              <a:t> command line</a:t>
            </a:r>
            <a:endParaRPr lang="en-US" dirty="0">
              <a:ea typeface="ＭＳ Ｐゴシック" charset="0"/>
            </a:endParaRPr>
          </a:p>
        </p:txBody>
      </p:sp>
    </p:spTree>
    <p:extLst>
      <p:ext uri="{BB962C8B-B14F-4D97-AF65-F5344CB8AC3E}">
        <p14:creationId xmlns:p14="http://schemas.microsoft.com/office/powerpoint/2010/main" val="19446678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6988"/>
            <a:ext cx="9144000" cy="6858001"/>
          </a:xfrm>
          <a:prstGeom prst="rect">
            <a:avLst/>
          </a:prstGeom>
          <a:solidFill>
            <a:schemeClr val="bg1">
              <a:lumMod val="95000"/>
            </a:schemeClr>
          </a:solidFill>
          <a:ln w="12700" cap="flat" cmpd="sng" algn="ctr">
            <a:solidFill>
              <a:srgbClr val="000000"/>
            </a:solidFill>
            <a:prstDash val="solid"/>
            <a:round/>
            <a:headEnd type="none" w="med" len="med"/>
            <a:tailEnd type="none" w="med" len="med"/>
          </a:ln>
          <a:effectLst/>
        </p:spPr>
        <p:txBody>
          <a:bodyPr/>
          <a:lstStyle/>
          <a:p>
            <a:pPr>
              <a:defRPr/>
            </a:pPr>
            <a:endParaRPr lang="en-US" dirty="0">
              <a:ea typeface="ヒラギノ角ゴ ProN W3" charset="-128"/>
              <a:cs typeface="ヒラギノ角ゴ ProN W3" charset="-128"/>
            </a:endParaRPr>
          </a:p>
        </p:txBody>
      </p:sp>
      <p:sp>
        <p:nvSpPr>
          <p:cNvPr id="5" name="Freeform 6"/>
          <p:cNvSpPr>
            <a:spLocks/>
          </p:cNvSpPr>
          <p:nvPr/>
        </p:nvSpPr>
        <p:spPr bwMode="auto">
          <a:xfrm>
            <a:off x="942975" y="1201738"/>
            <a:ext cx="6856413" cy="4945062"/>
          </a:xfrm>
          <a:custGeom>
            <a:avLst/>
            <a:gdLst>
              <a:gd name="T0" fmla="*/ 2147483647 w 4761"/>
              <a:gd name="T1" fmla="*/ 2147483647 h 3433"/>
              <a:gd name="T2" fmla="*/ 0 w 4761"/>
              <a:gd name="T3" fmla="*/ 2147483647 h 3433"/>
              <a:gd name="T4" fmla="*/ 0 w 4761"/>
              <a:gd name="T5" fmla="*/ 0 h 3433"/>
              <a:gd name="T6" fmla="*/ 2147483647 w 4761"/>
              <a:gd name="T7" fmla="*/ 0 h 3433"/>
              <a:gd name="T8" fmla="*/ 2147483647 w 4761"/>
              <a:gd name="T9" fmla="*/ 2147483647 h 3433"/>
              <a:gd name="T10" fmla="*/ 2147483647 w 4761"/>
              <a:gd name="T11" fmla="*/ 2147483647 h 3433"/>
              <a:gd name="T12" fmla="*/ 0 60000 65536"/>
              <a:gd name="T13" fmla="*/ 0 60000 65536"/>
              <a:gd name="T14" fmla="*/ 0 60000 65536"/>
              <a:gd name="T15" fmla="*/ 0 60000 65536"/>
              <a:gd name="T16" fmla="*/ 0 60000 65536"/>
              <a:gd name="T17" fmla="*/ 0 60000 65536"/>
              <a:gd name="T18" fmla="*/ 0 w 4761"/>
              <a:gd name="T19" fmla="*/ 0 h 3433"/>
              <a:gd name="T20" fmla="*/ 4761 w 4761"/>
              <a:gd name="T21" fmla="*/ 3433 h 3433"/>
            </a:gdLst>
            <a:ahLst/>
            <a:cxnLst>
              <a:cxn ang="T12">
                <a:pos x="T0" y="T1"/>
              </a:cxn>
              <a:cxn ang="T13">
                <a:pos x="T2" y="T3"/>
              </a:cxn>
              <a:cxn ang="T14">
                <a:pos x="T4" y="T5"/>
              </a:cxn>
              <a:cxn ang="T15">
                <a:pos x="T6" y="T7"/>
              </a:cxn>
              <a:cxn ang="T16">
                <a:pos x="T8" y="T9"/>
              </a:cxn>
              <a:cxn ang="T17">
                <a:pos x="T10" y="T11"/>
              </a:cxn>
            </a:cxnLst>
            <a:rect l="T18" t="T19" r="T20" b="T21"/>
            <a:pathLst>
              <a:path w="4761" h="3433">
                <a:moveTo>
                  <a:pt x="2380" y="3433"/>
                </a:moveTo>
                <a:lnTo>
                  <a:pt x="0" y="3433"/>
                </a:lnTo>
                <a:lnTo>
                  <a:pt x="0" y="0"/>
                </a:lnTo>
                <a:lnTo>
                  <a:pt x="4761" y="0"/>
                </a:lnTo>
                <a:lnTo>
                  <a:pt x="4761" y="3433"/>
                </a:lnTo>
                <a:lnTo>
                  <a:pt x="2380" y="3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sp>
        <p:nvSpPr>
          <p:cNvPr id="6" name="Line 7"/>
          <p:cNvSpPr>
            <a:spLocks noChangeShapeType="1"/>
          </p:cNvSpPr>
          <p:nvPr/>
        </p:nvSpPr>
        <p:spPr bwMode="auto">
          <a:xfrm flipH="1">
            <a:off x="942975" y="6146800"/>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 name="Line 8"/>
          <p:cNvSpPr>
            <a:spLocks noChangeShapeType="1"/>
          </p:cNvSpPr>
          <p:nvPr/>
        </p:nvSpPr>
        <p:spPr bwMode="auto">
          <a:xfrm flipH="1">
            <a:off x="942975" y="5438775"/>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8" name="Line 9"/>
          <p:cNvSpPr>
            <a:spLocks noChangeShapeType="1"/>
          </p:cNvSpPr>
          <p:nvPr/>
        </p:nvSpPr>
        <p:spPr bwMode="auto">
          <a:xfrm flipH="1">
            <a:off x="942975" y="473868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9" name="Line 10"/>
          <p:cNvSpPr>
            <a:spLocks noChangeShapeType="1"/>
          </p:cNvSpPr>
          <p:nvPr/>
        </p:nvSpPr>
        <p:spPr bwMode="auto">
          <a:xfrm flipH="1">
            <a:off x="942975" y="40290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0" name="Line 11"/>
          <p:cNvSpPr>
            <a:spLocks noChangeShapeType="1"/>
          </p:cNvSpPr>
          <p:nvPr/>
        </p:nvSpPr>
        <p:spPr bwMode="auto">
          <a:xfrm flipH="1">
            <a:off x="942975" y="33210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1" name="Line 12"/>
          <p:cNvSpPr>
            <a:spLocks noChangeShapeType="1"/>
          </p:cNvSpPr>
          <p:nvPr/>
        </p:nvSpPr>
        <p:spPr bwMode="auto">
          <a:xfrm flipH="1">
            <a:off x="942975" y="26130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2" name="Line 13"/>
          <p:cNvSpPr>
            <a:spLocks noChangeShapeType="1"/>
          </p:cNvSpPr>
          <p:nvPr/>
        </p:nvSpPr>
        <p:spPr bwMode="auto">
          <a:xfrm flipH="1">
            <a:off x="942975" y="19113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 name="Line 14"/>
          <p:cNvSpPr>
            <a:spLocks noChangeShapeType="1"/>
          </p:cNvSpPr>
          <p:nvPr/>
        </p:nvSpPr>
        <p:spPr bwMode="auto">
          <a:xfrm flipH="1">
            <a:off x="942975" y="12017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4" name="Line 15"/>
          <p:cNvSpPr>
            <a:spLocks noChangeShapeType="1"/>
          </p:cNvSpPr>
          <p:nvPr/>
        </p:nvSpPr>
        <p:spPr bwMode="auto">
          <a:xfrm flipH="1">
            <a:off x="942975" y="58261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5" name="Line 16"/>
          <p:cNvSpPr>
            <a:spLocks noChangeShapeType="1"/>
          </p:cNvSpPr>
          <p:nvPr/>
        </p:nvSpPr>
        <p:spPr bwMode="auto">
          <a:xfrm flipH="1">
            <a:off x="942975" y="56769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6" name="Line 17"/>
          <p:cNvSpPr>
            <a:spLocks noChangeShapeType="1"/>
          </p:cNvSpPr>
          <p:nvPr/>
        </p:nvSpPr>
        <p:spPr bwMode="auto">
          <a:xfrm flipH="1">
            <a:off x="942975" y="558006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7" name="Line 18"/>
          <p:cNvSpPr>
            <a:spLocks noChangeShapeType="1"/>
          </p:cNvSpPr>
          <p:nvPr/>
        </p:nvSpPr>
        <p:spPr bwMode="auto">
          <a:xfrm flipH="1">
            <a:off x="942975" y="54991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8" name="Line 19"/>
          <p:cNvSpPr>
            <a:spLocks noChangeShapeType="1"/>
          </p:cNvSpPr>
          <p:nvPr/>
        </p:nvSpPr>
        <p:spPr bwMode="auto">
          <a:xfrm flipH="1">
            <a:off x="942975" y="51260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9" name="Line 20"/>
          <p:cNvSpPr>
            <a:spLocks noChangeShapeType="1"/>
          </p:cNvSpPr>
          <p:nvPr/>
        </p:nvSpPr>
        <p:spPr bwMode="auto">
          <a:xfrm flipH="1">
            <a:off x="942975" y="49688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0" name="Line 21"/>
          <p:cNvSpPr>
            <a:spLocks noChangeShapeType="1"/>
          </p:cNvSpPr>
          <p:nvPr/>
        </p:nvSpPr>
        <p:spPr bwMode="auto">
          <a:xfrm flipH="1">
            <a:off x="942975" y="48720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1" name="Line 22"/>
          <p:cNvSpPr>
            <a:spLocks noChangeShapeType="1"/>
          </p:cNvSpPr>
          <p:nvPr/>
        </p:nvSpPr>
        <p:spPr bwMode="auto">
          <a:xfrm flipH="1">
            <a:off x="942975" y="47974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2" name="Line 23"/>
          <p:cNvSpPr>
            <a:spLocks noChangeShapeType="1"/>
          </p:cNvSpPr>
          <p:nvPr/>
        </p:nvSpPr>
        <p:spPr bwMode="auto">
          <a:xfrm flipH="1">
            <a:off x="942975" y="44164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3" name="Line 24"/>
          <p:cNvSpPr>
            <a:spLocks noChangeShapeType="1"/>
          </p:cNvSpPr>
          <p:nvPr/>
        </p:nvSpPr>
        <p:spPr bwMode="auto">
          <a:xfrm flipH="1">
            <a:off x="942975" y="42672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4" name="Line 25"/>
          <p:cNvSpPr>
            <a:spLocks noChangeShapeType="1"/>
          </p:cNvSpPr>
          <p:nvPr/>
        </p:nvSpPr>
        <p:spPr bwMode="auto">
          <a:xfrm flipH="1">
            <a:off x="942975" y="41640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5" name="Line 26"/>
          <p:cNvSpPr>
            <a:spLocks noChangeShapeType="1"/>
          </p:cNvSpPr>
          <p:nvPr/>
        </p:nvSpPr>
        <p:spPr bwMode="auto">
          <a:xfrm flipH="1">
            <a:off x="942975" y="40878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6" name="Line 27"/>
          <p:cNvSpPr>
            <a:spLocks noChangeShapeType="1"/>
          </p:cNvSpPr>
          <p:nvPr/>
        </p:nvSpPr>
        <p:spPr bwMode="auto">
          <a:xfrm flipH="1">
            <a:off x="942975" y="37084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7" name="Line 28"/>
          <p:cNvSpPr>
            <a:spLocks noChangeShapeType="1"/>
          </p:cNvSpPr>
          <p:nvPr/>
        </p:nvSpPr>
        <p:spPr bwMode="auto">
          <a:xfrm flipH="1">
            <a:off x="942975" y="35591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8" name="Line 29"/>
          <p:cNvSpPr>
            <a:spLocks noChangeShapeType="1"/>
          </p:cNvSpPr>
          <p:nvPr/>
        </p:nvSpPr>
        <p:spPr bwMode="auto">
          <a:xfrm flipH="1">
            <a:off x="942975" y="34623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9" name="Line 30"/>
          <p:cNvSpPr>
            <a:spLocks noChangeShapeType="1"/>
          </p:cNvSpPr>
          <p:nvPr/>
        </p:nvSpPr>
        <p:spPr bwMode="auto">
          <a:xfrm flipH="1">
            <a:off x="942975" y="337978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0" name="Line 31"/>
          <p:cNvSpPr>
            <a:spLocks noChangeShapeType="1"/>
          </p:cNvSpPr>
          <p:nvPr/>
        </p:nvSpPr>
        <p:spPr bwMode="auto">
          <a:xfrm flipH="1">
            <a:off x="942975" y="30067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1" name="Line 32"/>
          <p:cNvSpPr>
            <a:spLocks noChangeShapeType="1"/>
          </p:cNvSpPr>
          <p:nvPr/>
        </p:nvSpPr>
        <p:spPr bwMode="auto">
          <a:xfrm flipH="1">
            <a:off x="942975" y="28511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2" name="Line 33"/>
          <p:cNvSpPr>
            <a:spLocks noChangeShapeType="1"/>
          </p:cNvSpPr>
          <p:nvPr/>
        </p:nvSpPr>
        <p:spPr bwMode="auto">
          <a:xfrm flipH="1">
            <a:off x="942975" y="27543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3" name="Line 34"/>
          <p:cNvSpPr>
            <a:spLocks noChangeShapeType="1"/>
          </p:cNvSpPr>
          <p:nvPr/>
        </p:nvSpPr>
        <p:spPr bwMode="auto">
          <a:xfrm flipH="1">
            <a:off x="942975" y="26781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4" name="Line 35"/>
          <p:cNvSpPr>
            <a:spLocks noChangeShapeType="1"/>
          </p:cNvSpPr>
          <p:nvPr/>
        </p:nvSpPr>
        <p:spPr bwMode="auto">
          <a:xfrm flipH="1">
            <a:off x="942975" y="22987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5" name="Line 36"/>
          <p:cNvSpPr>
            <a:spLocks noChangeShapeType="1"/>
          </p:cNvSpPr>
          <p:nvPr/>
        </p:nvSpPr>
        <p:spPr bwMode="auto">
          <a:xfrm flipH="1">
            <a:off x="942975" y="21494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6" name="Line 37"/>
          <p:cNvSpPr>
            <a:spLocks noChangeShapeType="1"/>
          </p:cNvSpPr>
          <p:nvPr/>
        </p:nvSpPr>
        <p:spPr bwMode="auto">
          <a:xfrm flipH="1">
            <a:off x="942975" y="20447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7" name="Line 38"/>
          <p:cNvSpPr>
            <a:spLocks noChangeShapeType="1"/>
          </p:cNvSpPr>
          <p:nvPr/>
        </p:nvSpPr>
        <p:spPr bwMode="auto">
          <a:xfrm flipH="1">
            <a:off x="942975" y="1971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8" name="Line 39"/>
          <p:cNvSpPr>
            <a:spLocks noChangeShapeType="1"/>
          </p:cNvSpPr>
          <p:nvPr/>
        </p:nvSpPr>
        <p:spPr bwMode="auto">
          <a:xfrm flipH="1">
            <a:off x="942975" y="1590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9" name="Line 40"/>
          <p:cNvSpPr>
            <a:spLocks noChangeShapeType="1"/>
          </p:cNvSpPr>
          <p:nvPr/>
        </p:nvSpPr>
        <p:spPr bwMode="auto">
          <a:xfrm flipH="1">
            <a:off x="942975" y="14414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0" name="Line 41"/>
          <p:cNvSpPr>
            <a:spLocks noChangeShapeType="1"/>
          </p:cNvSpPr>
          <p:nvPr/>
        </p:nvSpPr>
        <p:spPr bwMode="auto">
          <a:xfrm flipH="1">
            <a:off x="942975" y="1336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 name="Line 42"/>
          <p:cNvSpPr>
            <a:spLocks noChangeShapeType="1"/>
          </p:cNvSpPr>
          <p:nvPr/>
        </p:nvSpPr>
        <p:spPr bwMode="auto">
          <a:xfrm flipH="1">
            <a:off x="942975" y="12636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2" name="Rectangle 43"/>
          <p:cNvSpPr>
            <a:spLocks noChangeArrowheads="1"/>
          </p:cNvSpPr>
          <p:nvPr/>
        </p:nvSpPr>
        <p:spPr bwMode="auto">
          <a:xfrm>
            <a:off x="80486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1990</a:t>
            </a:r>
            <a:endParaRPr lang="en-US" sz="1100" b="1">
              <a:latin typeface="Calibri"/>
              <a:cs typeface="Calibri"/>
            </a:endParaRPr>
          </a:p>
        </p:txBody>
      </p:sp>
      <p:sp>
        <p:nvSpPr>
          <p:cNvPr id="43" name="Rectangle 45"/>
          <p:cNvSpPr>
            <a:spLocks noChangeArrowheads="1"/>
          </p:cNvSpPr>
          <p:nvPr/>
        </p:nvSpPr>
        <p:spPr bwMode="auto">
          <a:xfrm>
            <a:off x="14303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1992</a:t>
            </a:r>
            <a:endParaRPr lang="en-US" sz="1100" b="1">
              <a:latin typeface="Calibri"/>
              <a:cs typeface="Calibri"/>
            </a:endParaRPr>
          </a:p>
        </p:txBody>
      </p:sp>
      <p:sp>
        <p:nvSpPr>
          <p:cNvPr id="44" name="Rectangle 47"/>
          <p:cNvSpPr>
            <a:spLocks noChangeArrowheads="1"/>
          </p:cNvSpPr>
          <p:nvPr/>
        </p:nvSpPr>
        <p:spPr bwMode="auto">
          <a:xfrm>
            <a:off x="2038350" y="626268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1994</a:t>
            </a:r>
            <a:endParaRPr lang="en-US" sz="1100" b="1">
              <a:latin typeface="Calibri"/>
              <a:cs typeface="Calibri"/>
            </a:endParaRPr>
          </a:p>
        </p:txBody>
      </p:sp>
      <p:sp>
        <p:nvSpPr>
          <p:cNvPr id="45" name="Rectangle 49"/>
          <p:cNvSpPr>
            <a:spLocks noChangeArrowheads="1"/>
          </p:cNvSpPr>
          <p:nvPr/>
        </p:nvSpPr>
        <p:spPr bwMode="auto">
          <a:xfrm>
            <a:off x="2679700"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1996</a:t>
            </a:r>
            <a:endParaRPr lang="en-US" sz="1100" b="1">
              <a:latin typeface="Calibri"/>
              <a:cs typeface="Calibri"/>
            </a:endParaRPr>
          </a:p>
        </p:txBody>
      </p:sp>
      <p:sp>
        <p:nvSpPr>
          <p:cNvPr id="46" name="Rectangle 51"/>
          <p:cNvSpPr>
            <a:spLocks noChangeArrowheads="1"/>
          </p:cNvSpPr>
          <p:nvPr/>
        </p:nvSpPr>
        <p:spPr bwMode="auto">
          <a:xfrm>
            <a:off x="330358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1998</a:t>
            </a:r>
            <a:endParaRPr lang="en-US" sz="1100" b="1">
              <a:latin typeface="Calibri"/>
              <a:cs typeface="Calibri"/>
            </a:endParaRPr>
          </a:p>
        </p:txBody>
      </p:sp>
      <p:sp>
        <p:nvSpPr>
          <p:cNvPr id="47" name="Rectangle 53"/>
          <p:cNvSpPr>
            <a:spLocks noChangeArrowheads="1"/>
          </p:cNvSpPr>
          <p:nvPr/>
        </p:nvSpPr>
        <p:spPr bwMode="auto">
          <a:xfrm>
            <a:off x="389731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2000</a:t>
            </a:r>
            <a:endParaRPr lang="en-US" sz="1100" b="1">
              <a:latin typeface="Calibri"/>
              <a:cs typeface="Calibri"/>
            </a:endParaRPr>
          </a:p>
        </p:txBody>
      </p:sp>
      <p:sp>
        <p:nvSpPr>
          <p:cNvPr id="48" name="Rectangle 55"/>
          <p:cNvSpPr>
            <a:spLocks noChangeArrowheads="1"/>
          </p:cNvSpPr>
          <p:nvPr/>
        </p:nvSpPr>
        <p:spPr bwMode="auto">
          <a:xfrm>
            <a:off x="452278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2003</a:t>
            </a:r>
            <a:endParaRPr lang="en-US" sz="1100" b="1">
              <a:latin typeface="Calibri"/>
              <a:cs typeface="Calibri"/>
            </a:endParaRPr>
          </a:p>
        </p:txBody>
      </p:sp>
      <p:sp>
        <p:nvSpPr>
          <p:cNvPr id="49" name="Rectangle 57"/>
          <p:cNvSpPr>
            <a:spLocks noChangeArrowheads="1"/>
          </p:cNvSpPr>
          <p:nvPr/>
        </p:nvSpPr>
        <p:spPr bwMode="auto">
          <a:xfrm>
            <a:off x="514826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2004</a:t>
            </a:r>
            <a:endParaRPr lang="en-US" sz="1100" b="1">
              <a:latin typeface="Calibri"/>
              <a:cs typeface="Calibri"/>
            </a:endParaRPr>
          </a:p>
        </p:txBody>
      </p:sp>
      <p:sp>
        <p:nvSpPr>
          <p:cNvPr id="50" name="Rectangle 59"/>
          <p:cNvSpPr>
            <a:spLocks noChangeArrowheads="1"/>
          </p:cNvSpPr>
          <p:nvPr/>
        </p:nvSpPr>
        <p:spPr bwMode="auto">
          <a:xfrm>
            <a:off x="57737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2006</a:t>
            </a:r>
            <a:endParaRPr lang="en-US" sz="1100" b="1">
              <a:latin typeface="Calibri"/>
              <a:cs typeface="Calibri"/>
            </a:endParaRPr>
          </a:p>
        </p:txBody>
      </p:sp>
      <p:sp>
        <p:nvSpPr>
          <p:cNvPr id="51" name="Rectangle 61"/>
          <p:cNvSpPr>
            <a:spLocks noChangeArrowheads="1"/>
          </p:cNvSpPr>
          <p:nvPr/>
        </p:nvSpPr>
        <p:spPr bwMode="auto">
          <a:xfrm>
            <a:off x="63960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2008</a:t>
            </a:r>
            <a:endParaRPr lang="en-US" sz="1100" b="1">
              <a:latin typeface="Calibri"/>
              <a:cs typeface="Calibri"/>
            </a:endParaRPr>
          </a:p>
        </p:txBody>
      </p:sp>
      <p:sp>
        <p:nvSpPr>
          <p:cNvPr id="52" name="Rectangle 62"/>
          <p:cNvSpPr>
            <a:spLocks noChangeArrowheads="1"/>
          </p:cNvSpPr>
          <p:nvPr/>
        </p:nvSpPr>
        <p:spPr bwMode="auto">
          <a:xfrm>
            <a:off x="6816725" y="6243638"/>
            <a:ext cx="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Calibri"/>
              <a:cs typeface="Calibri"/>
            </a:endParaRPr>
          </a:p>
        </p:txBody>
      </p:sp>
      <p:sp>
        <p:nvSpPr>
          <p:cNvPr id="53" name="Rectangle 63"/>
          <p:cNvSpPr>
            <a:spLocks noChangeArrowheads="1"/>
          </p:cNvSpPr>
          <p:nvPr/>
        </p:nvSpPr>
        <p:spPr bwMode="auto">
          <a:xfrm>
            <a:off x="7013575"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2010</a:t>
            </a:r>
            <a:endParaRPr lang="en-US" sz="1100" b="1">
              <a:latin typeface="Calibri"/>
              <a:cs typeface="Calibri"/>
            </a:endParaRPr>
          </a:p>
        </p:txBody>
      </p:sp>
      <p:sp>
        <p:nvSpPr>
          <p:cNvPr id="54" name="Rectangle 65"/>
          <p:cNvSpPr>
            <a:spLocks noChangeArrowheads="1"/>
          </p:cNvSpPr>
          <p:nvPr/>
        </p:nvSpPr>
        <p:spPr bwMode="auto">
          <a:xfrm>
            <a:off x="7639050"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2012</a:t>
            </a:r>
            <a:endParaRPr lang="en-US" sz="1100" b="1">
              <a:latin typeface="Calibri"/>
              <a:cs typeface="Calibri"/>
            </a:endParaRPr>
          </a:p>
        </p:txBody>
      </p:sp>
      <p:sp>
        <p:nvSpPr>
          <p:cNvPr id="55" name="Line 67"/>
          <p:cNvSpPr>
            <a:spLocks noChangeShapeType="1"/>
          </p:cNvSpPr>
          <p:nvPr/>
        </p:nvSpPr>
        <p:spPr bwMode="auto">
          <a:xfrm flipV="1">
            <a:off x="125571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6" name="Line 68"/>
          <p:cNvSpPr>
            <a:spLocks noChangeShapeType="1"/>
          </p:cNvSpPr>
          <p:nvPr/>
        </p:nvSpPr>
        <p:spPr bwMode="auto">
          <a:xfrm flipV="1">
            <a:off x="15684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7" name="Line 69"/>
          <p:cNvSpPr>
            <a:spLocks noChangeShapeType="1"/>
          </p:cNvSpPr>
          <p:nvPr/>
        </p:nvSpPr>
        <p:spPr bwMode="auto">
          <a:xfrm flipV="1">
            <a:off x="18811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8" name="Line 70"/>
          <p:cNvSpPr>
            <a:spLocks noChangeShapeType="1"/>
          </p:cNvSpPr>
          <p:nvPr/>
        </p:nvSpPr>
        <p:spPr bwMode="auto">
          <a:xfrm flipV="1">
            <a:off x="21923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9" name="Line 71"/>
          <p:cNvSpPr>
            <a:spLocks noChangeShapeType="1"/>
          </p:cNvSpPr>
          <p:nvPr/>
        </p:nvSpPr>
        <p:spPr bwMode="auto">
          <a:xfrm flipV="1">
            <a:off x="25034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0" name="Line 72"/>
          <p:cNvSpPr>
            <a:spLocks noChangeShapeType="1"/>
          </p:cNvSpPr>
          <p:nvPr/>
        </p:nvSpPr>
        <p:spPr bwMode="auto">
          <a:xfrm flipV="1">
            <a:off x="281622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1" name="Line 73"/>
          <p:cNvSpPr>
            <a:spLocks noChangeShapeType="1"/>
          </p:cNvSpPr>
          <p:nvPr/>
        </p:nvSpPr>
        <p:spPr bwMode="auto">
          <a:xfrm flipV="1">
            <a:off x="312896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2" name="Line 74"/>
          <p:cNvSpPr>
            <a:spLocks noChangeShapeType="1"/>
          </p:cNvSpPr>
          <p:nvPr/>
        </p:nvSpPr>
        <p:spPr bwMode="auto">
          <a:xfrm flipV="1">
            <a:off x="344170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3" name="Line 75"/>
          <p:cNvSpPr>
            <a:spLocks noChangeShapeType="1"/>
          </p:cNvSpPr>
          <p:nvPr/>
        </p:nvSpPr>
        <p:spPr bwMode="auto">
          <a:xfrm flipV="1">
            <a:off x="37544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4" name="Line 76"/>
          <p:cNvSpPr>
            <a:spLocks noChangeShapeType="1"/>
          </p:cNvSpPr>
          <p:nvPr/>
        </p:nvSpPr>
        <p:spPr bwMode="auto">
          <a:xfrm flipV="1">
            <a:off x="40576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5" name="Line 77"/>
          <p:cNvSpPr>
            <a:spLocks noChangeShapeType="1"/>
          </p:cNvSpPr>
          <p:nvPr/>
        </p:nvSpPr>
        <p:spPr bwMode="auto">
          <a:xfrm flipV="1">
            <a:off x="43703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6" name="Line 78"/>
          <p:cNvSpPr>
            <a:spLocks noChangeShapeType="1"/>
          </p:cNvSpPr>
          <p:nvPr/>
        </p:nvSpPr>
        <p:spPr bwMode="auto">
          <a:xfrm flipV="1">
            <a:off x="468312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7" name="Line 79"/>
          <p:cNvSpPr>
            <a:spLocks noChangeShapeType="1"/>
          </p:cNvSpPr>
          <p:nvPr/>
        </p:nvSpPr>
        <p:spPr bwMode="auto">
          <a:xfrm flipV="1">
            <a:off x="499586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8" name="Line 80"/>
          <p:cNvSpPr>
            <a:spLocks noChangeShapeType="1"/>
          </p:cNvSpPr>
          <p:nvPr/>
        </p:nvSpPr>
        <p:spPr bwMode="auto">
          <a:xfrm flipV="1">
            <a:off x="530860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9" name="Line 81"/>
          <p:cNvSpPr>
            <a:spLocks noChangeShapeType="1"/>
          </p:cNvSpPr>
          <p:nvPr/>
        </p:nvSpPr>
        <p:spPr bwMode="auto">
          <a:xfrm flipV="1">
            <a:off x="56197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0" name="Line 82"/>
          <p:cNvSpPr>
            <a:spLocks noChangeShapeType="1"/>
          </p:cNvSpPr>
          <p:nvPr/>
        </p:nvSpPr>
        <p:spPr bwMode="auto">
          <a:xfrm flipV="1">
            <a:off x="59324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1" name="Line 83"/>
          <p:cNvSpPr>
            <a:spLocks noChangeShapeType="1"/>
          </p:cNvSpPr>
          <p:nvPr/>
        </p:nvSpPr>
        <p:spPr bwMode="auto">
          <a:xfrm flipV="1">
            <a:off x="62436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2" name="Line 84"/>
          <p:cNvSpPr>
            <a:spLocks noChangeShapeType="1"/>
          </p:cNvSpPr>
          <p:nvPr/>
        </p:nvSpPr>
        <p:spPr bwMode="auto">
          <a:xfrm flipV="1">
            <a:off x="655637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3" name="Line 85"/>
          <p:cNvSpPr>
            <a:spLocks noChangeShapeType="1"/>
          </p:cNvSpPr>
          <p:nvPr/>
        </p:nvSpPr>
        <p:spPr bwMode="auto">
          <a:xfrm flipV="1">
            <a:off x="686117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4" name="Line 86"/>
          <p:cNvSpPr>
            <a:spLocks noChangeShapeType="1"/>
          </p:cNvSpPr>
          <p:nvPr/>
        </p:nvSpPr>
        <p:spPr bwMode="auto">
          <a:xfrm flipV="1">
            <a:off x="717391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5" name="Line 87"/>
          <p:cNvSpPr>
            <a:spLocks noChangeShapeType="1"/>
          </p:cNvSpPr>
          <p:nvPr/>
        </p:nvSpPr>
        <p:spPr bwMode="auto">
          <a:xfrm flipV="1">
            <a:off x="74866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6" name="Line 88"/>
          <p:cNvSpPr>
            <a:spLocks noChangeShapeType="1"/>
          </p:cNvSpPr>
          <p:nvPr/>
        </p:nvSpPr>
        <p:spPr bwMode="auto">
          <a:xfrm flipV="1">
            <a:off x="77993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7" name="Line 89"/>
          <p:cNvSpPr>
            <a:spLocks noChangeShapeType="1"/>
          </p:cNvSpPr>
          <p:nvPr/>
        </p:nvSpPr>
        <p:spPr bwMode="auto">
          <a:xfrm>
            <a:off x="942975" y="6146800"/>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8" name="Line 90"/>
          <p:cNvSpPr>
            <a:spLocks noChangeShapeType="1"/>
          </p:cNvSpPr>
          <p:nvPr/>
        </p:nvSpPr>
        <p:spPr bwMode="auto">
          <a:xfrm>
            <a:off x="942975" y="54387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9" name="Rectangle 91"/>
          <p:cNvSpPr>
            <a:spLocks noChangeArrowheads="1"/>
          </p:cNvSpPr>
          <p:nvPr/>
        </p:nvSpPr>
        <p:spPr bwMode="auto">
          <a:xfrm>
            <a:off x="762000" y="6083300"/>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0</a:t>
            </a:r>
            <a:endParaRPr lang="en-US" sz="1100" b="1">
              <a:latin typeface="Calibri"/>
              <a:cs typeface="Calibri"/>
            </a:endParaRPr>
          </a:p>
        </p:txBody>
      </p:sp>
      <p:sp>
        <p:nvSpPr>
          <p:cNvPr id="80" name="Rectangle 92"/>
          <p:cNvSpPr>
            <a:spLocks noChangeArrowheads="1"/>
          </p:cNvSpPr>
          <p:nvPr/>
        </p:nvSpPr>
        <p:spPr bwMode="auto">
          <a:xfrm>
            <a:off x="762000" y="5375275"/>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a:t>
            </a:r>
            <a:endParaRPr lang="en-US" sz="1100" b="1">
              <a:latin typeface="Calibri"/>
              <a:cs typeface="Calibri"/>
            </a:endParaRPr>
          </a:p>
        </p:txBody>
      </p:sp>
      <p:sp>
        <p:nvSpPr>
          <p:cNvPr id="81" name="Rectangle 93"/>
          <p:cNvSpPr>
            <a:spLocks noChangeArrowheads="1"/>
          </p:cNvSpPr>
          <p:nvPr/>
        </p:nvSpPr>
        <p:spPr bwMode="auto">
          <a:xfrm>
            <a:off x="685800" y="4675188"/>
            <a:ext cx="1429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a:t>
            </a:r>
            <a:endParaRPr lang="en-US" sz="1100" b="1">
              <a:latin typeface="Calibri"/>
              <a:cs typeface="Calibri"/>
            </a:endParaRPr>
          </a:p>
        </p:txBody>
      </p:sp>
      <p:sp>
        <p:nvSpPr>
          <p:cNvPr id="82" name="Rectangle 94"/>
          <p:cNvSpPr>
            <a:spLocks noChangeArrowheads="1"/>
          </p:cNvSpPr>
          <p:nvPr/>
        </p:nvSpPr>
        <p:spPr bwMode="auto">
          <a:xfrm>
            <a:off x="609600" y="3965575"/>
            <a:ext cx="2144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a:t>
            </a:r>
            <a:endParaRPr lang="en-US" sz="1100" b="1">
              <a:latin typeface="Calibri"/>
              <a:cs typeface="Calibri"/>
            </a:endParaRPr>
          </a:p>
        </p:txBody>
      </p:sp>
      <p:sp>
        <p:nvSpPr>
          <p:cNvPr id="83" name="Rectangle 95"/>
          <p:cNvSpPr>
            <a:spLocks noChangeArrowheads="1"/>
          </p:cNvSpPr>
          <p:nvPr/>
        </p:nvSpPr>
        <p:spPr bwMode="auto">
          <a:xfrm>
            <a:off x="493713" y="3257550"/>
            <a:ext cx="3223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a:t>
            </a:r>
            <a:endParaRPr lang="en-US" sz="1100" b="1">
              <a:latin typeface="Calibri"/>
              <a:cs typeface="Calibri"/>
            </a:endParaRPr>
          </a:p>
        </p:txBody>
      </p:sp>
      <p:sp>
        <p:nvSpPr>
          <p:cNvPr id="84" name="Rectangle 96"/>
          <p:cNvSpPr>
            <a:spLocks noChangeArrowheads="1"/>
          </p:cNvSpPr>
          <p:nvPr/>
        </p:nvSpPr>
        <p:spPr bwMode="auto">
          <a:xfrm>
            <a:off x="417513" y="2555875"/>
            <a:ext cx="3938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a:t>
            </a:r>
            <a:endParaRPr lang="en-US" sz="1100" b="1">
              <a:latin typeface="Calibri"/>
              <a:cs typeface="Calibri"/>
            </a:endParaRPr>
          </a:p>
        </p:txBody>
      </p:sp>
      <p:sp>
        <p:nvSpPr>
          <p:cNvPr id="85" name="Rectangle 97"/>
          <p:cNvSpPr>
            <a:spLocks noChangeArrowheads="1"/>
          </p:cNvSpPr>
          <p:nvPr/>
        </p:nvSpPr>
        <p:spPr bwMode="auto">
          <a:xfrm>
            <a:off x="341313" y="1847850"/>
            <a:ext cx="465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100,000</a:t>
            </a:r>
            <a:endParaRPr lang="en-US" sz="1100" b="1">
              <a:latin typeface="Calibri"/>
              <a:cs typeface="Calibri"/>
            </a:endParaRPr>
          </a:p>
        </p:txBody>
      </p:sp>
      <p:sp>
        <p:nvSpPr>
          <p:cNvPr id="86" name="Rectangle 98"/>
          <p:cNvSpPr>
            <a:spLocks noChangeArrowheads="1"/>
          </p:cNvSpPr>
          <p:nvPr/>
        </p:nvSpPr>
        <p:spPr bwMode="auto">
          <a:xfrm>
            <a:off x="225425" y="1139825"/>
            <a:ext cx="5732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1,000,000</a:t>
            </a:r>
            <a:endParaRPr lang="en-US" sz="1100" b="1">
              <a:latin typeface="Calibri"/>
              <a:cs typeface="Calibri"/>
            </a:endParaRPr>
          </a:p>
        </p:txBody>
      </p:sp>
      <p:sp>
        <p:nvSpPr>
          <p:cNvPr id="87" name="Line 100"/>
          <p:cNvSpPr>
            <a:spLocks noChangeShapeType="1"/>
          </p:cNvSpPr>
          <p:nvPr/>
        </p:nvSpPr>
        <p:spPr bwMode="auto">
          <a:xfrm>
            <a:off x="906463" y="543877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88" name="Line 101"/>
          <p:cNvSpPr>
            <a:spLocks noChangeShapeType="1"/>
          </p:cNvSpPr>
          <p:nvPr/>
        </p:nvSpPr>
        <p:spPr bwMode="auto">
          <a:xfrm>
            <a:off x="906463" y="4738688"/>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89" name="Line 102"/>
          <p:cNvSpPr>
            <a:spLocks noChangeShapeType="1"/>
          </p:cNvSpPr>
          <p:nvPr/>
        </p:nvSpPr>
        <p:spPr bwMode="auto">
          <a:xfrm>
            <a:off x="906463" y="402907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0" name="Line 103"/>
          <p:cNvSpPr>
            <a:spLocks noChangeShapeType="1"/>
          </p:cNvSpPr>
          <p:nvPr/>
        </p:nvSpPr>
        <p:spPr bwMode="auto">
          <a:xfrm>
            <a:off x="906463" y="3321050"/>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1" name="Line 104"/>
          <p:cNvSpPr>
            <a:spLocks noChangeShapeType="1"/>
          </p:cNvSpPr>
          <p:nvPr/>
        </p:nvSpPr>
        <p:spPr bwMode="auto">
          <a:xfrm>
            <a:off x="906463" y="261302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2" name="Line 105"/>
          <p:cNvSpPr>
            <a:spLocks noChangeShapeType="1"/>
          </p:cNvSpPr>
          <p:nvPr/>
        </p:nvSpPr>
        <p:spPr bwMode="auto">
          <a:xfrm>
            <a:off x="906463" y="1911350"/>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3" name="Line 106"/>
          <p:cNvSpPr>
            <a:spLocks noChangeShapeType="1"/>
          </p:cNvSpPr>
          <p:nvPr/>
        </p:nvSpPr>
        <p:spPr bwMode="auto">
          <a:xfrm>
            <a:off x="906463" y="1201738"/>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4" name="Line 108"/>
          <p:cNvSpPr>
            <a:spLocks noChangeShapeType="1"/>
          </p:cNvSpPr>
          <p:nvPr/>
        </p:nvSpPr>
        <p:spPr bwMode="auto">
          <a:xfrm>
            <a:off x="912813" y="56769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5" name="Line 109"/>
          <p:cNvSpPr>
            <a:spLocks noChangeShapeType="1"/>
          </p:cNvSpPr>
          <p:nvPr/>
        </p:nvSpPr>
        <p:spPr bwMode="auto">
          <a:xfrm>
            <a:off x="912813" y="558006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6" name="Line 110"/>
          <p:cNvSpPr>
            <a:spLocks noChangeShapeType="1"/>
          </p:cNvSpPr>
          <p:nvPr/>
        </p:nvSpPr>
        <p:spPr bwMode="auto">
          <a:xfrm>
            <a:off x="912813" y="54991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7" name="Line 111"/>
          <p:cNvSpPr>
            <a:spLocks noChangeShapeType="1"/>
          </p:cNvSpPr>
          <p:nvPr/>
        </p:nvSpPr>
        <p:spPr bwMode="auto">
          <a:xfrm>
            <a:off x="912813" y="51260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8" name="Line 112"/>
          <p:cNvSpPr>
            <a:spLocks noChangeShapeType="1"/>
          </p:cNvSpPr>
          <p:nvPr/>
        </p:nvSpPr>
        <p:spPr bwMode="auto">
          <a:xfrm>
            <a:off x="912813" y="49688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9" name="Line 113"/>
          <p:cNvSpPr>
            <a:spLocks noChangeShapeType="1"/>
          </p:cNvSpPr>
          <p:nvPr/>
        </p:nvSpPr>
        <p:spPr bwMode="auto">
          <a:xfrm>
            <a:off x="912813" y="48720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0" name="Line 114"/>
          <p:cNvSpPr>
            <a:spLocks noChangeShapeType="1"/>
          </p:cNvSpPr>
          <p:nvPr/>
        </p:nvSpPr>
        <p:spPr bwMode="auto">
          <a:xfrm>
            <a:off x="912813" y="47974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1" name="Line 115"/>
          <p:cNvSpPr>
            <a:spLocks noChangeShapeType="1"/>
          </p:cNvSpPr>
          <p:nvPr/>
        </p:nvSpPr>
        <p:spPr bwMode="auto">
          <a:xfrm>
            <a:off x="912813" y="44164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2" name="Line 116"/>
          <p:cNvSpPr>
            <a:spLocks noChangeShapeType="1"/>
          </p:cNvSpPr>
          <p:nvPr/>
        </p:nvSpPr>
        <p:spPr bwMode="auto">
          <a:xfrm>
            <a:off x="912813" y="42672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3" name="Line 117"/>
          <p:cNvSpPr>
            <a:spLocks noChangeShapeType="1"/>
          </p:cNvSpPr>
          <p:nvPr/>
        </p:nvSpPr>
        <p:spPr bwMode="auto">
          <a:xfrm>
            <a:off x="912813" y="41640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4" name="Line 118"/>
          <p:cNvSpPr>
            <a:spLocks noChangeShapeType="1"/>
          </p:cNvSpPr>
          <p:nvPr/>
        </p:nvSpPr>
        <p:spPr bwMode="auto">
          <a:xfrm>
            <a:off x="912813" y="40878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5" name="Line 119"/>
          <p:cNvSpPr>
            <a:spLocks noChangeShapeType="1"/>
          </p:cNvSpPr>
          <p:nvPr/>
        </p:nvSpPr>
        <p:spPr bwMode="auto">
          <a:xfrm>
            <a:off x="912813" y="37084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6" name="Line 120"/>
          <p:cNvSpPr>
            <a:spLocks noChangeShapeType="1"/>
          </p:cNvSpPr>
          <p:nvPr/>
        </p:nvSpPr>
        <p:spPr bwMode="auto">
          <a:xfrm>
            <a:off x="912813" y="35591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7" name="Line 121"/>
          <p:cNvSpPr>
            <a:spLocks noChangeShapeType="1"/>
          </p:cNvSpPr>
          <p:nvPr/>
        </p:nvSpPr>
        <p:spPr bwMode="auto">
          <a:xfrm>
            <a:off x="912813" y="34623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8" name="Line 122"/>
          <p:cNvSpPr>
            <a:spLocks noChangeShapeType="1"/>
          </p:cNvSpPr>
          <p:nvPr/>
        </p:nvSpPr>
        <p:spPr bwMode="auto">
          <a:xfrm>
            <a:off x="912813" y="337978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9" name="Line 123"/>
          <p:cNvSpPr>
            <a:spLocks noChangeShapeType="1"/>
          </p:cNvSpPr>
          <p:nvPr/>
        </p:nvSpPr>
        <p:spPr bwMode="auto">
          <a:xfrm>
            <a:off x="912813" y="30067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0" name="Line 124"/>
          <p:cNvSpPr>
            <a:spLocks noChangeShapeType="1"/>
          </p:cNvSpPr>
          <p:nvPr/>
        </p:nvSpPr>
        <p:spPr bwMode="auto">
          <a:xfrm>
            <a:off x="912813" y="28511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1" name="Line 125"/>
          <p:cNvSpPr>
            <a:spLocks noChangeShapeType="1"/>
          </p:cNvSpPr>
          <p:nvPr/>
        </p:nvSpPr>
        <p:spPr bwMode="auto">
          <a:xfrm>
            <a:off x="912813" y="27543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2" name="Line 126"/>
          <p:cNvSpPr>
            <a:spLocks noChangeShapeType="1"/>
          </p:cNvSpPr>
          <p:nvPr/>
        </p:nvSpPr>
        <p:spPr bwMode="auto">
          <a:xfrm>
            <a:off x="912813" y="26781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3" name="Line 127"/>
          <p:cNvSpPr>
            <a:spLocks noChangeShapeType="1"/>
          </p:cNvSpPr>
          <p:nvPr/>
        </p:nvSpPr>
        <p:spPr bwMode="auto">
          <a:xfrm>
            <a:off x="912813" y="22987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4" name="Line 128"/>
          <p:cNvSpPr>
            <a:spLocks noChangeShapeType="1"/>
          </p:cNvSpPr>
          <p:nvPr/>
        </p:nvSpPr>
        <p:spPr bwMode="auto">
          <a:xfrm>
            <a:off x="912813" y="21494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5" name="Line 129"/>
          <p:cNvSpPr>
            <a:spLocks noChangeShapeType="1"/>
          </p:cNvSpPr>
          <p:nvPr/>
        </p:nvSpPr>
        <p:spPr bwMode="auto">
          <a:xfrm>
            <a:off x="912813" y="20447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6" name="Line 130"/>
          <p:cNvSpPr>
            <a:spLocks noChangeShapeType="1"/>
          </p:cNvSpPr>
          <p:nvPr/>
        </p:nvSpPr>
        <p:spPr bwMode="auto">
          <a:xfrm>
            <a:off x="912813" y="1971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7" name="Line 131"/>
          <p:cNvSpPr>
            <a:spLocks noChangeShapeType="1"/>
          </p:cNvSpPr>
          <p:nvPr/>
        </p:nvSpPr>
        <p:spPr bwMode="auto">
          <a:xfrm>
            <a:off x="912813" y="1590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8" name="Line 132"/>
          <p:cNvSpPr>
            <a:spLocks noChangeShapeType="1"/>
          </p:cNvSpPr>
          <p:nvPr/>
        </p:nvSpPr>
        <p:spPr bwMode="auto">
          <a:xfrm>
            <a:off x="912813" y="14414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9" name="Line 133"/>
          <p:cNvSpPr>
            <a:spLocks noChangeShapeType="1"/>
          </p:cNvSpPr>
          <p:nvPr/>
        </p:nvSpPr>
        <p:spPr bwMode="auto">
          <a:xfrm>
            <a:off x="912813" y="1336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0" name="Line 134"/>
          <p:cNvSpPr>
            <a:spLocks noChangeShapeType="1"/>
          </p:cNvSpPr>
          <p:nvPr/>
        </p:nvSpPr>
        <p:spPr bwMode="auto">
          <a:xfrm>
            <a:off x="912813" y="12636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1" name="Line 135"/>
          <p:cNvSpPr>
            <a:spLocks noChangeShapeType="1"/>
          </p:cNvSpPr>
          <p:nvPr/>
        </p:nvSpPr>
        <p:spPr bwMode="auto">
          <a:xfrm flipV="1">
            <a:off x="942975" y="1201738"/>
            <a:ext cx="0" cy="4945062"/>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2" name="Rectangle 136"/>
          <p:cNvSpPr>
            <a:spLocks noChangeArrowheads="1"/>
          </p:cNvSpPr>
          <p:nvPr/>
        </p:nvSpPr>
        <p:spPr bwMode="auto">
          <a:xfrm>
            <a:off x="7872413" y="6081713"/>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a:t>
            </a:r>
          </a:p>
        </p:txBody>
      </p:sp>
      <p:sp>
        <p:nvSpPr>
          <p:cNvPr id="123" name="Rectangle 137"/>
          <p:cNvSpPr>
            <a:spLocks noChangeArrowheads="1"/>
          </p:cNvSpPr>
          <p:nvPr/>
        </p:nvSpPr>
        <p:spPr bwMode="auto">
          <a:xfrm>
            <a:off x="7872413" y="5530850"/>
            <a:ext cx="1429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a:t>
            </a:r>
          </a:p>
        </p:txBody>
      </p:sp>
      <p:sp>
        <p:nvSpPr>
          <p:cNvPr id="124" name="Rectangle 138"/>
          <p:cNvSpPr>
            <a:spLocks noChangeArrowheads="1"/>
          </p:cNvSpPr>
          <p:nvPr/>
        </p:nvSpPr>
        <p:spPr bwMode="auto">
          <a:xfrm>
            <a:off x="7872413" y="4986338"/>
            <a:ext cx="2144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a:t>
            </a:r>
          </a:p>
        </p:txBody>
      </p:sp>
      <p:sp>
        <p:nvSpPr>
          <p:cNvPr id="125" name="Rectangle 139"/>
          <p:cNvSpPr>
            <a:spLocks noChangeArrowheads="1"/>
          </p:cNvSpPr>
          <p:nvPr/>
        </p:nvSpPr>
        <p:spPr bwMode="auto">
          <a:xfrm>
            <a:off x="7872413" y="4433888"/>
            <a:ext cx="3223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a:t>
            </a:r>
          </a:p>
        </p:txBody>
      </p:sp>
      <p:sp>
        <p:nvSpPr>
          <p:cNvPr id="126" name="Rectangle 140"/>
          <p:cNvSpPr>
            <a:spLocks noChangeArrowheads="1"/>
          </p:cNvSpPr>
          <p:nvPr/>
        </p:nvSpPr>
        <p:spPr bwMode="auto">
          <a:xfrm>
            <a:off x="7872413" y="3889375"/>
            <a:ext cx="3938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a:t>
            </a:r>
          </a:p>
        </p:txBody>
      </p:sp>
      <p:sp>
        <p:nvSpPr>
          <p:cNvPr id="127" name="Rectangle 141"/>
          <p:cNvSpPr>
            <a:spLocks noChangeArrowheads="1"/>
          </p:cNvSpPr>
          <p:nvPr/>
        </p:nvSpPr>
        <p:spPr bwMode="auto">
          <a:xfrm>
            <a:off x="7872413" y="3338513"/>
            <a:ext cx="465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a:t>
            </a:r>
          </a:p>
        </p:txBody>
      </p:sp>
      <p:sp>
        <p:nvSpPr>
          <p:cNvPr id="128" name="Rectangle 142"/>
          <p:cNvSpPr>
            <a:spLocks noChangeArrowheads="1"/>
          </p:cNvSpPr>
          <p:nvPr/>
        </p:nvSpPr>
        <p:spPr bwMode="auto">
          <a:xfrm>
            <a:off x="7872413" y="2786063"/>
            <a:ext cx="5732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a:t>
            </a:r>
          </a:p>
        </p:txBody>
      </p:sp>
      <p:sp>
        <p:nvSpPr>
          <p:cNvPr id="129" name="Rectangle 143"/>
          <p:cNvSpPr>
            <a:spLocks noChangeArrowheads="1"/>
          </p:cNvSpPr>
          <p:nvPr/>
        </p:nvSpPr>
        <p:spPr bwMode="auto">
          <a:xfrm>
            <a:off x="7872413" y="2241550"/>
            <a:ext cx="644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10,000,000</a:t>
            </a:r>
          </a:p>
        </p:txBody>
      </p:sp>
      <p:sp>
        <p:nvSpPr>
          <p:cNvPr id="130" name="Rectangle 144"/>
          <p:cNvSpPr>
            <a:spLocks noChangeArrowheads="1"/>
          </p:cNvSpPr>
          <p:nvPr/>
        </p:nvSpPr>
        <p:spPr bwMode="auto">
          <a:xfrm>
            <a:off x="7872413" y="1689100"/>
            <a:ext cx="7162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100,000,000</a:t>
            </a:r>
          </a:p>
        </p:txBody>
      </p:sp>
      <p:sp>
        <p:nvSpPr>
          <p:cNvPr id="131" name="Rectangle 145"/>
          <p:cNvSpPr>
            <a:spLocks noChangeArrowheads="1"/>
          </p:cNvSpPr>
          <p:nvPr/>
        </p:nvSpPr>
        <p:spPr bwMode="auto">
          <a:xfrm>
            <a:off x="7872413" y="1138238"/>
            <a:ext cx="8240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FF0000"/>
                </a:solidFill>
                <a:latin typeface="Calibri"/>
                <a:cs typeface="Calibri"/>
              </a:rPr>
              <a:t>1,000,000,000</a:t>
            </a:r>
          </a:p>
        </p:txBody>
      </p:sp>
      <p:sp>
        <p:nvSpPr>
          <p:cNvPr id="132" name="Line 146"/>
          <p:cNvSpPr>
            <a:spLocks noChangeShapeType="1"/>
          </p:cNvSpPr>
          <p:nvPr/>
        </p:nvSpPr>
        <p:spPr bwMode="auto">
          <a:xfrm flipH="1">
            <a:off x="7799388" y="61468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3" name="Line 147"/>
          <p:cNvSpPr>
            <a:spLocks noChangeShapeType="1"/>
          </p:cNvSpPr>
          <p:nvPr/>
        </p:nvSpPr>
        <p:spPr bwMode="auto">
          <a:xfrm flipH="1">
            <a:off x="7799388" y="559435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4" name="Line 148"/>
          <p:cNvSpPr>
            <a:spLocks noChangeShapeType="1"/>
          </p:cNvSpPr>
          <p:nvPr/>
        </p:nvSpPr>
        <p:spPr bwMode="auto">
          <a:xfrm flipH="1">
            <a:off x="7799388" y="504983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5" name="Line 149"/>
          <p:cNvSpPr>
            <a:spLocks noChangeShapeType="1"/>
          </p:cNvSpPr>
          <p:nvPr/>
        </p:nvSpPr>
        <p:spPr bwMode="auto">
          <a:xfrm flipH="1">
            <a:off x="7799388" y="4498975"/>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6" name="Line 150"/>
          <p:cNvSpPr>
            <a:spLocks noChangeShapeType="1"/>
          </p:cNvSpPr>
          <p:nvPr/>
        </p:nvSpPr>
        <p:spPr bwMode="auto">
          <a:xfrm flipH="1">
            <a:off x="7799388" y="3948113"/>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7" name="Line 151"/>
          <p:cNvSpPr>
            <a:spLocks noChangeShapeType="1"/>
          </p:cNvSpPr>
          <p:nvPr/>
        </p:nvSpPr>
        <p:spPr bwMode="auto">
          <a:xfrm flipH="1">
            <a:off x="7799388" y="34036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8" name="Line 152"/>
          <p:cNvSpPr>
            <a:spLocks noChangeShapeType="1"/>
          </p:cNvSpPr>
          <p:nvPr/>
        </p:nvSpPr>
        <p:spPr bwMode="auto">
          <a:xfrm flipH="1">
            <a:off x="7799388" y="285115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9" name="Line 153"/>
          <p:cNvSpPr>
            <a:spLocks noChangeShapeType="1"/>
          </p:cNvSpPr>
          <p:nvPr/>
        </p:nvSpPr>
        <p:spPr bwMode="auto">
          <a:xfrm flipH="1">
            <a:off x="7799388" y="22987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0" name="Line 154"/>
          <p:cNvSpPr>
            <a:spLocks noChangeShapeType="1"/>
          </p:cNvSpPr>
          <p:nvPr/>
        </p:nvSpPr>
        <p:spPr bwMode="auto">
          <a:xfrm flipH="1">
            <a:off x="7799388" y="175418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1" name="Line 155"/>
          <p:cNvSpPr>
            <a:spLocks noChangeShapeType="1"/>
          </p:cNvSpPr>
          <p:nvPr/>
        </p:nvSpPr>
        <p:spPr bwMode="auto">
          <a:xfrm flipH="1">
            <a:off x="7799388" y="120173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2" name="Line 156"/>
          <p:cNvSpPr>
            <a:spLocks noChangeShapeType="1"/>
          </p:cNvSpPr>
          <p:nvPr/>
        </p:nvSpPr>
        <p:spPr bwMode="auto">
          <a:xfrm flipV="1">
            <a:off x="7799388" y="1201738"/>
            <a:ext cx="0" cy="4945062"/>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3" name="Rectangle 224"/>
          <p:cNvSpPr>
            <a:spLocks noChangeArrowheads="1"/>
          </p:cNvSpPr>
          <p:nvPr/>
        </p:nvSpPr>
        <p:spPr bwMode="auto">
          <a:xfrm>
            <a:off x="147638" y="663575"/>
            <a:ext cx="8636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rPr>
              <a:t>Disk Storage</a:t>
            </a:r>
          </a:p>
          <a:p>
            <a:r>
              <a:rPr lang="en-US" sz="1100" b="1">
                <a:solidFill>
                  <a:srgbClr val="1A1A1A"/>
                </a:solidFill>
              </a:rPr>
              <a:t>(Mbytes/$)</a:t>
            </a:r>
            <a:endParaRPr lang="en-US" sz="1100" b="1"/>
          </a:p>
        </p:txBody>
      </p:sp>
      <p:sp>
        <p:nvSpPr>
          <p:cNvPr id="144" name="Rectangle 225"/>
          <p:cNvSpPr>
            <a:spLocks noChangeArrowheads="1"/>
          </p:cNvSpPr>
          <p:nvPr/>
        </p:nvSpPr>
        <p:spPr bwMode="auto">
          <a:xfrm>
            <a:off x="7889875" y="663575"/>
            <a:ext cx="1254125"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1">
                <a:solidFill>
                  <a:srgbClr val="FF0000"/>
                </a:solidFill>
                <a:latin typeface="Calibri"/>
                <a:cs typeface="Calibri"/>
              </a:rPr>
              <a:t>DNA</a:t>
            </a:r>
          </a:p>
          <a:p>
            <a:r>
              <a:rPr lang="en-US" sz="1100" b="1">
                <a:solidFill>
                  <a:srgbClr val="FF0000"/>
                </a:solidFill>
                <a:latin typeface="Calibri"/>
                <a:cs typeface="Calibri"/>
              </a:rPr>
              <a:t>Sequencing (bp/$)</a:t>
            </a:r>
          </a:p>
        </p:txBody>
      </p:sp>
      <p:grpSp>
        <p:nvGrpSpPr>
          <p:cNvPr id="145" name="Group 312"/>
          <p:cNvGrpSpPr>
            <a:grpSpLocks/>
          </p:cNvGrpSpPr>
          <p:nvPr/>
        </p:nvGrpSpPr>
        <p:grpSpPr bwMode="auto">
          <a:xfrm>
            <a:off x="906463" y="1911350"/>
            <a:ext cx="6892925" cy="4271963"/>
            <a:chOff x="629" y="1327"/>
            <a:chExt cx="4787" cy="2967"/>
          </a:xfrm>
        </p:grpSpPr>
        <p:sp>
          <p:nvSpPr>
            <p:cNvPr id="146" name="Text Box 313"/>
            <p:cNvSpPr txBox="1">
              <a:spLocks noChangeArrowheads="1"/>
            </p:cNvSpPr>
            <p:nvPr/>
          </p:nvSpPr>
          <p:spPr bwMode="auto">
            <a:xfrm>
              <a:off x="1322" y="2008"/>
              <a:ext cx="1592" cy="321"/>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a:defRPr/>
              </a:pPr>
              <a:r>
                <a:rPr lang="en-US" sz="1300" dirty="0">
                  <a:latin typeface="Calibri"/>
                  <a:ea typeface="ヒラギノ角ゴ ProN W3" pitchFamily="32" charset="-128"/>
                  <a:cs typeface="Calibri"/>
                  <a:sym typeface="Arial" pitchFamily="32" charset="0"/>
                </a:rPr>
                <a:t>Hard disk storage (MB/$)</a:t>
              </a:r>
            </a:p>
            <a:p>
              <a:pPr>
                <a:defRPr/>
              </a:pPr>
              <a:r>
                <a:rPr lang="en-US" sz="1100" i="1" dirty="0">
                  <a:latin typeface="Calibri"/>
                  <a:ea typeface="ヒラギノ角ゴ ProN W3" pitchFamily="32" charset="-128"/>
                  <a:cs typeface="Calibri"/>
                  <a:sym typeface="Arial" pitchFamily="32" charset="0"/>
                </a:rPr>
                <a:t>Doubling time=14 mo</a:t>
              </a:r>
            </a:p>
          </p:txBody>
        </p:sp>
        <p:sp>
          <p:nvSpPr>
            <p:cNvPr id="147" name="Line 314"/>
            <p:cNvSpPr>
              <a:spLocks noChangeShapeType="1"/>
            </p:cNvSpPr>
            <p:nvPr/>
          </p:nvSpPr>
          <p:spPr bwMode="auto">
            <a:xfrm>
              <a:off x="2839" y="2333"/>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48" name="Group 315"/>
            <p:cNvGrpSpPr>
              <a:grpSpLocks/>
            </p:cNvGrpSpPr>
            <p:nvPr/>
          </p:nvGrpSpPr>
          <p:grpSpPr bwMode="auto">
            <a:xfrm>
              <a:off x="629" y="1327"/>
              <a:ext cx="4787" cy="2967"/>
              <a:chOff x="629" y="1327"/>
              <a:chExt cx="4787" cy="2967"/>
            </a:xfrm>
          </p:grpSpPr>
          <p:grpSp>
            <p:nvGrpSpPr>
              <p:cNvPr id="149" name="Group 316"/>
              <p:cNvGrpSpPr>
                <a:grpSpLocks/>
              </p:cNvGrpSpPr>
              <p:nvPr/>
            </p:nvGrpSpPr>
            <p:grpSpPr bwMode="auto">
              <a:xfrm>
                <a:off x="629" y="4222"/>
                <a:ext cx="57" cy="72"/>
                <a:chOff x="629" y="4222"/>
                <a:chExt cx="57" cy="72"/>
              </a:xfrm>
            </p:grpSpPr>
            <p:sp>
              <p:nvSpPr>
                <p:cNvPr id="200" name="Line 317"/>
                <p:cNvSpPr>
                  <a:spLocks noChangeShapeType="1"/>
                </p:cNvSpPr>
                <p:nvPr/>
              </p:nvSpPr>
              <p:spPr bwMode="auto">
                <a:xfrm flipV="1">
                  <a:off x="655" y="4237"/>
                  <a:ext cx="0" cy="57"/>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318"/>
                <p:cNvSpPr>
                  <a:spLocks noChangeShapeType="1"/>
                </p:cNvSpPr>
                <p:nvPr/>
              </p:nvSpPr>
              <p:spPr bwMode="auto">
                <a:xfrm>
                  <a:off x="629" y="4268"/>
                  <a:ext cx="57"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Rectangle 319"/>
                <p:cNvSpPr>
                  <a:spLocks noChangeArrowheads="1"/>
                </p:cNvSpPr>
                <p:nvPr/>
              </p:nvSpPr>
              <p:spPr bwMode="auto">
                <a:xfrm>
                  <a:off x="634" y="4222"/>
                  <a:ext cx="47"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 name="Rectangle 320"/>
                <p:cNvSpPr>
                  <a:spLocks noChangeArrowheads="1"/>
                </p:cNvSpPr>
                <p:nvPr/>
              </p:nvSpPr>
              <p:spPr bwMode="auto">
                <a:xfrm>
                  <a:off x="634" y="4222"/>
                  <a:ext cx="47"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0" name="Group 321"/>
              <p:cNvGrpSpPr>
                <a:grpSpLocks/>
              </p:cNvGrpSpPr>
              <p:nvPr/>
            </p:nvGrpSpPr>
            <p:grpSpPr bwMode="auto">
              <a:xfrm>
                <a:off x="851" y="4165"/>
                <a:ext cx="47" cy="51"/>
                <a:chOff x="851" y="4165"/>
                <a:chExt cx="47" cy="51"/>
              </a:xfrm>
            </p:grpSpPr>
            <p:sp>
              <p:nvSpPr>
                <p:cNvPr id="198" name="Rectangle 322"/>
                <p:cNvSpPr>
                  <a:spLocks noChangeArrowheads="1"/>
                </p:cNvSpPr>
                <p:nvPr/>
              </p:nvSpPr>
              <p:spPr bwMode="auto">
                <a:xfrm>
                  <a:off x="851" y="4165"/>
                  <a:ext cx="47" cy="51"/>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323"/>
                <p:cNvSpPr>
                  <a:spLocks noChangeArrowheads="1"/>
                </p:cNvSpPr>
                <p:nvPr/>
              </p:nvSpPr>
              <p:spPr bwMode="auto">
                <a:xfrm>
                  <a:off x="851" y="4165"/>
                  <a:ext cx="47" cy="5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1" name="Group 324"/>
              <p:cNvGrpSpPr>
                <a:grpSpLocks/>
              </p:cNvGrpSpPr>
              <p:nvPr/>
            </p:nvGrpSpPr>
            <p:grpSpPr bwMode="auto">
              <a:xfrm>
                <a:off x="1068" y="4045"/>
                <a:ext cx="46" cy="52"/>
                <a:chOff x="1068" y="4045"/>
                <a:chExt cx="46" cy="52"/>
              </a:xfrm>
            </p:grpSpPr>
            <p:sp>
              <p:nvSpPr>
                <p:cNvPr id="196" name="Rectangle 325"/>
                <p:cNvSpPr>
                  <a:spLocks noChangeArrowheads="1"/>
                </p:cNvSpPr>
                <p:nvPr/>
              </p:nvSpPr>
              <p:spPr bwMode="auto">
                <a:xfrm>
                  <a:off x="1068" y="4045"/>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 name="Rectangle 326"/>
                <p:cNvSpPr>
                  <a:spLocks noChangeArrowheads="1"/>
                </p:cNvSpPr>
                <p:nvPr/>
              </p:nvSpPr>
              <p:spPr bwMode="auto">
                <a:xfrm>
                  <a:off x="1068" y="4045"/>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2" name="Group 327"/>
              <p:cNvGrpSpPr>
                <a:grpSpLocks/>
              </p:cNvGrpSpPr>
              <p:nvPr/>
            </p:nvGrpSpPr>
            <p:grpSpPr bwMode="auto">
              <a:xfrm>
                <a:off x="1280" y="3900"/>
                <a:ext cx="51" cy="47"/>
                <a:chOff x="1280" y="3900"/>
                <a:chExt cx="51" cy="47"/>
              </a:xfrm>
            </p:grpSpPr>
            <p:sp>
              <p:nvSpPr>
                <p:cNvPr id="194" name="Rectangle 328"/>
                <p:cNvSpPr>
                  <a:spLocks noChangeArrowheads="1"/>
                </p:cNvSpPr>
                <p:nvPr/>
              </p:nvSpPr>
              <p:spPr bwMode="auto">
                <a:xfrm>
                  <a:off x="1280" y="3900"/>
                  <a:ext cx="51" cy="47"/>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 name="Rectangle 329"/>
                <p:cNvSpPr>
                  <a:spLocks noChangeArrowheads="1"/>
                </p:cNvSpPr>
                <p:nvPr/>
              </p:nvSpPr>
              <p:spPr bwMode="auto">
                <a:xfrm>
                  <a:off x="1280" y="3900"/>
                  <a:ext cx="51" cy="4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 name="Group 330"/>
              <p:cNvGrpSpPr>
                <a:grpSpLocks/>
              </p:cNvGrpSpPr>
              <p:nvPr/>
            </p:nvGrpSpPr>
            <p:grpSpPr bwMode="auto">
              <a:xfrm>
                <a:off x="1497" y="3724"/>
                <a:ext cx="268" cy="68"/>
                <a:chOff x="1497" y="3724"/>
                <a:chExt cx="268" cy="68"/>
              </a:xfrm>
            </p:grpSpPr>
            <p:sp>
              <p:nvSpPr>
                <p:cNvPr id="190" name="Rectangle 331"/>
                <p:cNvSpPr>
                  <a:spLocks noChangeArrowheads="1"/>
                </p:cNvSpPr>
                <p:nvPr/>
              </p:nvSpPr>
              <p:spPr bwMode="auto">
                <a:xfrm>
                  <a:off x="1497" y="3740"/>
                  <a:ext cx="51"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 name="Rectangle 332"/>
                <p:cNvSpPr>
                  <a:spLocks noChangeArrowheads="1"/>
                </p:cNvSpPr>
                <p:nvPr/>
              </p:nvSpPr>
              <p:spPr bwMode="auto">
                <a:xfrm>
                  <a:off x="1497" y="3740"/>
                  <a:ext cx="51"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Rectangle 333"/>
                <p:cNvSpPr>
                  <a:spLocks noChangeArrowheads="1"/>
                </p:cNvSpPr>
                <p:nvPr/>
              </p:nvSpPr>
              <p:spPr bwMode="auto">
                <a:xfrm>
                  <a:off x="1713" y="3724"/>
                  <a:ext cx="52"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3" name="Rectangle 334"/>
                <p:cNvSpPr>
                  <a:spLocks noChangeArrowheads="1"/>
                </p:cNvSpPr>
                <p:nvPr/>
              </p:nvSpPr>
              <p:spPr bwMode="auto">
                <a:xfrm>
                  <a:off x="1713" y="3724"/>
                  <a:ext cx="52"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 name="Group 335"/>
              <p:cNvGrpSpPr>
                <a:grpSpLocks/>
              </p:cNvGrpSpPr>
              <p:nvPr/>
            </p:nvGrpSpPr>
            <p:grpSpPr bwMode="auto">
              <a:xfrm>
                <a:off x="1930" y="3238"/>
                <a:ext cx="481" cy="300"/>
                <a:chOff x="1930" y="3238"/>
                <a:chExt cx="481" cy="300"/>
              </a:xfrm>
            </p:grpSpPr>
            <p:sp>
              <p:nvSpPr>
                <p:cNvPr id="184" name="Rectangle 336"/>
                <p:cNvSpPr>
                  <a:spLocks noChangeArrowheads="1"/>
                </p:cNvSpPr>
                <p:nvPr/>
              </p:nvSpPr>
              <p:spPr bwMode="auto">
                <a:xfrm>
                  <a:off x="1930" y="3491"/>
                  <a:ext cx="52" cy="47"/>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 name="Rectangle 337"/>
                <p:cNvSpPr>
                  <a:spLocks noChangeArrowheads="1"/>
                </p:cNvSpPr>
                <p:nvPr/>
              </p:nvSpPr>
              <p:spPr bwMode="auto">
                <a:xfrm>
                  <a:off x="1930" y="3491"/>
                  <a:ext cx="52" cy="4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Rectangle 338"/>
                <p:cNvSpPr>
                  <a:spLocks noChangeArrowheads="1"/>
                </p:cNvSpPr>
                <p:nvPr/>
              </p:nvSpPr>
              <p:spPr bwMode="auto">
                <a:xfrm>
                  <a:off x="2147" y="3357"/>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Rectangle 339"/>
                <p:cNvSpPr>
                  <a:spLocks noChangeArrowheads="1"/>
                </p:cNvSpPr>
                <p:nvPr/>
              </p:nvSpPr>
              <p:spPr bwMode="auto">
                <a:xfrm>
                  <a:off x="2147" y="3357"/>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Rectangle 340"/>
                <p:cNvSpPr>
                  <a:spLocks noChangeArrowheads="1"/>
                </p:cNvSpPr>
                <p:nvPr/>
              </p:nvSpPr>
              <p:spPr bwMode="auto">
                <a:xfrm>
                  <a:off x="2364" y="3238"/>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 name="Rectangle 341"/>
                <p:cNvSpPr>
                  <a:spLocks noChangeArrowheads="1"/>
                </p:cNvSpPr>
                <p:nvPr/>
              </p:nvSpPr>
              <p:spPr bwMode="auto">
                <a:xfrm>
                  <a:off x="2364" y="3238"/>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 name="Group 342"/>
              <p:cNvGrpSpPr>
                <a:grpSpLocks/>
              </p:cNvGrpSpPr>
              <p:nvPr/>
            </p:nvGrpSpPr>
            <p:grpSpPr bwMode="auto">
              <a:xfrm>
                <a:off x="2581" y="2699"/>
                <a:ext cx="480" cy="404"/>
                <a:chOff x="2581" y="2699"/>
                <a:chExt cx="480" cy="404"/>
              </a:xfrm>
            </p:grpSpPr>
            <p:sp>
              <p:nvSpPr>
                <p:cNvPr id="178" name="Rectangle 343"/>
                <p:cNvSpPr>
                  <a:spLocks noChangeArrowheads="1"/>
                </p:cNvSpPr>
                <p:nvPr/>
              </p:nvSpPr>
              <p:spPr bwMode="auto">
                <a:xfrm>
                  <a:off x="2581" y="3057"/>
                  <a:ext cx="46"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Rectangle 344"/>
                <p:cNvSpPr>
                  <a:spLocks noChangeArrowheads="1"/>
                </p:cNvSpPr>
                <p:nvPr/>
              </p:nvSpPr>
              <p:spPr bwMode="auto">
                <a:xfrm>
                  <a:off x="2581" y="3057"/>
                  <a:ext cx="46"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Rectangle 345"/>
                <p:cNvSpPr>
                  <a:spLocks noChangeArrowheads="1"/>
                </p:cNvSpPr>
                <p:nvPr/>
              </p:nvSpPr>
              <p:spPr bwMode="auto">
                <a:xfrm>
                  <a:off x="2798" y="2720"/>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 name="Rectangle 346"/>
                <p:cNvSpPr>
                  <a:spLocks noChangeArrowheads="1"/>
                </p:cNvSpPr>
                <p:nvPr/>
              </p:nvSpPr>
              <p:spPr bwMode="auto">
                <a:xfrm>
                  <a:off x="2798" y="2720"/>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Rectangle 347"/>
                <p:cNvSpPr>
                  <a:spLocks noChangeArrowheads="1"/>
                </p:cNvSpPr>
                <p:nvPr/>
              </p:nvSpPr>
              <p:spPr bwMode="auto">
                <a:xfrm>
                  <a:off x="3015" y="2699"/>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 name="Rectangle 348"/>
                <p:cNvSpPr>
                  <a:spLocks noChangeArrowheads="1"/>
                </p:cNvSpPr>
                <p:nvPr/>
              </p:nvSpPr>
              <p:spPr bwMode="auto">
                <a:xfrm>
                  <a:off x="3015" y="2699"/>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6" name="Group 349"/>
              <p:cNvGrpSpPr>
                <a:grpSpLocks/>
              </p:cNvGrpSpPr>
              <p:nvPr/>
            </p:nvGrpSpPr>
            <p:grpSpPr bwMode="auto">
              <a:xfrm>
                <a:off x="3226" y="2389"/>
                <a:ext cx="486" cy="222"/>
                <a:chOff x="3226" y="2389"/>
                <a:chExt cx="486" cy="222"/>
              </a:xfrm>
            </p:grpSpPr>
            <p:sp>
              <p:nvSpPr>
                <p:cNvPr id="172" name="Rectangle 350"/>
                <p:cNvSpPr>
                  <a:spLocks noChangeArrowheads="1"/>
                </p:cNvSpPr>
                <p:nvPr/>
              </p:nvSpPr>
              <p:spPr bwMode="auto">
                <a:xfrm>
                  <a:off x="3226" y="2559"/>
                  <a:ext cx="52"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 name="Rectangle 351"/>
                <p:cNvSpPr>
                  <a:spLocks noChangeArrowheads="1"/>
                </p:cNvSpPr>
                <p:nvPr/>
              </p:nvSpPr>
              <p:spPr bwMode="auto">
                <a:xfrm>
                  <a:off x="3226" y="2559"/>
                  <a:ext cx="52"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Rectangle 352"/>
                <p:cNvSpPr>
                  <a:spLocks noChangeArrowheads="1"/>
                </p:cNvSpPr>
                <p:nvPr/>
              </p:nvSpPr>
              <p:spPr bwMode="auto">
                <a:xfrm>
                  <a:off x="3443" y="2425"/>
                  <a:ext cx="52"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 name="Rectangle 353"/>
                <p:cNvSpPr>
                  <a:spLocks noChangeArrowheads="1"/>
                </p:cNvSpPr>
                <p:nvPr/>
              </p:nvSpPr>
              <p:spPr bwMode="auto">
                <a:xfrm>
                  <a:off x="3443" y="2425"/>
                  <a:ext cx="52"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Rectangle 354"/>
                <p:cNvSpPr>
                  <a:spLocks noChangeArrowheads="1"/>
                </p:cNvSpPr>
                <p:nvPr/>
              </p:nvSpPr>
              <p:spPr bwMode="auto">
                <a:xfrm>
                  <a:off x="3660" y="2389"/>
                  <a:ext cx="52" cy="51"/>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7" name="Rectangle 355"/>
                <p:cNvSpPr>
                  <a:spLocks noChangeArrowheads="1"/>
                </p:cNvSpPr>
                <p:nvPr/>
              </p:nvSpPr>
              <p:spPr bwMode="auto">
                <a:xfrm>
                  <a:off x="3660" y="2389"/>
                  <a:ext cx="52" cy="5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7" name="Group 356"/>
              <p:cNvGrpSpPr>
                <a:grpSpLocks/>
              </p:cNvGrpSpPr>
              <p:nvPr/>
            </p:nvGrpSpPr>
            <p:grpSpPr bwMode="auto">
              <a:xfrm>
                <a:off x="3877" y="2140"/>
                <a:ext cx="268" cy="62"/>
                <a:chOff x="3877" y="2140"/>
                <a:chExt cx="268" cy="62"/>
              </a:xfrm>
            </p:grpSpPr>
            <p:sp>
              <p:nvSpPr>
                <p:cNvPr id="168" name="Rectangle 357"/>
                <p:cNvSpPr>
                  <a:spLocks noChangeArrowheads="1"/>
                </p:cNvSpPr>
                <p:nvPr/>
              </p:nvSpPr>
              <p:spPr bwMode="auto">
                <a:xfrm>
                  <a:off x="3877" y="2156"/>
                  <a:ext cx="52"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Rectangle 358"/>
                <p:cNvSpPr>
                  <a:spLocks noChangeArrowheads="1"/>
                </p:cNvSpPr>
                <p:nvPr/>
              </p:nvSpPr>
              <p:spPr bwMode="auto">
                <a:xfrm>
                  <a:off x="3877" y="2156"/>
                  <a:ext cx="52"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Rectangle 359"/>
                <p:cNvSpPr>
                  <a:spLocks noChangeArrowheads="1"/>
                </p:cNvSpPr>
                <p:nvPr/>
              </p:nvSpPr>
              <p:spPr bwMode="auto">
                <a:xfrm>
                  <a:off x="4094" y="2140"/>
                  <a:ext cx="51"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 name="Rectangle 360"/>
                <p:cNvSpPr>
                  <a:spLocks noChangeArrowheads="1"/>
                </p:cNvSpPr>
                <p:nvPr/>
              </p:nvSpPr>
              <p:spPr bwMode="auto">
                <a:xfrm>
                  <a:off x="4094" y="2140"/>
                  <a:ext cx="51"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 name="Line 361"/>
              <p:cNvSpPr>
                <a:spLocks noChangeShapeType="1"/>
              </p:cNvSpPr>
              <p:nvPr/>
            </p:nvSpPr>
            <p:spPr bwMode="auto">
              <a:xfrm flipV="1">
                <a:off x="707" y="1327"/>
                <a:ext cx="4709" cy="2941"/>
              </a:xfrm>
              <a:prstGeom prst="line">
                <a:avLst/>
              </a:prstGeom>
              <a:noFill/>
              <a:ln w="0">
                <a:solidFill>
                  <a:srgbClr val="00458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9" name="Group 362"/>
              <p:cNvGrpSpPr>
                <a:grpSpLocks/>
              </p:cNvGrpSpPr>
              <p:nvPr/>
            </p:nvGrpSpPr>
            <p:grpSpPr bwMode="auto">
              <a:xfrm>
                <a:off x="4744" y="1767"/>
                <a:ext cx="47" cy="52"/>
                <a:chOff x="4744" y="1767"/>
                <a:chExt cx="47" cy="52"/>
              </a:xfrm>
            </p:grpSpPr>
            <p:sp>
              <p:nvSpPr>
                <p:cNvPr id="166" name="Rectangle 363"/>
                <p:cNvSpPr>
                  <a:spLocks noChangeArrowheads="1"/>
                </p:cNvSpPr>
                <p:nvPr/>
              </p:nvSpPr>
              <p:spPr bwMode="auto">
                <a:xfrm>
                  <a:off x="4744" y="1767"/>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Rectangle 364"/>
                <p:cNvSpPr>
                  <a:spLocks noChangeArrowheads="1"/>
                </p:cNvSpPr>
                <p:nvPr/>
              </p:nvSpPr>
              <p:spPr bwMode="auto">
                <a:xfrm>
                  <a:off x="4744" y="1767"/>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0" name="Group 365"/>
              <p:cNvGrpSpPr>
                <a:grpSpLocks/>
              </p:cNvGrpSpPr>
              <p:nvPr/>
            </p:nvGrpSpPr>
            <p:grpSpPr bwMode="auto">
              <a:xfrm>
                <a:off x="4528" y="1923"/>
                <a:ext cx="46" cy="46"/>
                <a:chOff x="4528" y="1923"/>
                <a:chExt cx="46" cy="46"/>
              </a:xfrm>
            </p:grpSpPr>
            <p:sp>
              <p:nvSpPr>
                <p:cNvPr id="164" name="Rectangle 366"/>
                <p:cNvSpPr>
                  <a:spLocks noChangeArrowheads="1"/>
                </p:cNvSpPr>
                <p:nvPr/>
              </p:nvSpPr>
              <p:spPr bwMode="auto">
                <a:xfrm>
                  <a:off x="4528" y="1923"/>
                  <a:ext cx="46"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5" name="Rectangle 367"/>
                <p:cNvSpPr>
                  <a:spLocks noChangeArrowheads="1"/>
                </p:cNvSpPr>
                <p:nvPr/>
              </p:nvSpPr>
              <p:spPr bwMode="auto">
                <a:xfrm>
                  <a:off x="4528" y="1923"/>
                  <a:ext cx="46"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 name="Group 368"/>
              <p:cNvGrpSpPr>
                <a:grpSpLocks/>
              </p:cNvGrpSpPr>
              <p:nvPr/>
            </p:nvGrpSpPr>
            <p:grpSpPr bwMode="auto">
              <a:xfrm>
                <a:off x="4311" y="2104"/>
                <a:ext cx="46" cy="52"/>
                <a:chOff x="4311" y="2104"/>
                <a:chExt cx="46" cy="52"/>
              </a:xfrm>
            </p:grpSpPr>
            <p:sp>
              <p:nvSpPr>
                <p:cNvPr id="162" name="Rectangle 369"/>
                <p:cNvSpPr>
                  <a:spLocks noChangeArrowheads="1"/>
                </p:cNvSpPr>
                <p:nvPr/>
              </p:nvSpPr>
              <p:spPr bwMode="auto">
                <a:xfrm>
                  <a:off x="4311" y="2104"/>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Rectangle 370"/>
                <p:cNvSpPr>
                  <a:spLocks noChangeArrowheads="1"/>
                </p:cNvSpPr>
                <p:nvPr/>
              </p:nvSpPr>
              <p:spPr bwMode="auto">
                <a:xfrm>
                  <a:off x="4311" y="2104"/>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04" name="Group 402"/>
          <p:cNvGrpSpPr>
            <a:grpSpLocks/>
          </p:cNvGrpSpPr>
          <p:nvPr/>
        </p:nvGrpSpPr>
        <p:grpSpPr bwMode="auto">
          <a:xfrm>
            <a:off x="912813" y="3679825"/>
            <a:ext cx="6907212" cy="2206625"/>
            <a:chOff x="634" y="2555"/>
            <a:chExt cx="4797" cy="1532"/>
          </a:xfrm>
        </p:grpSpPr>
        <p:grpSp>
          <p:nvGrpSpPr>
            <p:cNvPr id="205" name="Group 376"/>
            <p:cNvGrpSpPr>
              <a:grpSpLocks/>
            </p:cNvGrpSpPr>
            <p:nvPr/>
          </p:nvGrpSpPr>
          <p:grpSpPr bwMode="auto">
            <a:xfrm>
              <a:off x="634" y="4035"/>
              <a:ext cx="47" cy="52"/>
              <a:chOff x="634" y="4035"/>
              <a:chExt cx="47" cy="52"/>
            </a:xfrm>
          </p:grpSpPr>
          <p:sp>
            <p:nvSpPr>
              <p:cNvPr id="221" name="Line 377"/>
              <p:cNvSpPr>
                <a:spLocks noChangeShapeType="1"/>
              </p:cNvSpPr>
              <p:nvPr/>
            </p:nvSpPr>
            <p:spPr bwMode="auto">
              <a:xfrm>
                <a:off x="634" y="4045"/>
                <a:ext cx="47"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Freeform 378"/>
              <p:cNvSpPr>
                <a:spLocks/>
              </p:cNvSpPr>
              <p:nvPr/>
            </p:nvSpPr>
            <p:spPr bwMode="auto">
              <a:xfrm>
                <a:off x="634" y="4035"/>
                <a:ext cx="47" cy="52"/>
              </a:xfrm>
              <a:custGeom>
                <a:avLst/>
                <a:gdLst>
                  <a:gd name="T0" fmla="*/ 0 w 47"/>
                  <a:gd name="T1" fmla="*/ 0 h 52"/>
                  <a:gd name="T2" fmla="*/ 21 w 47"/>
                  <a:gd name="T3" fmla="*/ 52 h 52"/>
                  <a:gd name="T4" fmla="*/ 47 w 47"/>
                  <a:gd name="T5" fmla="*/ 0 h 52"/>
                  <a:gd name="T6" fmla="*/ 0 w 47"/>
                  <a:gd name="T7" fmla="*/ 0 h 52"/>
                  <a:gd name="T8" fmla="*/ 0 60000 65536"/>
                  <a:gd name="T9" fmla="*/ 0 60000 65536"/>
                  <a:gd name="T10" fmla="*/ 0 60000 65536"/>
                  <a:gd name="T11" fmla="*/ 0 60000 65536"/>
                  <a:gd name="T12" fmla="*/ 0 w 47"/>
                  <a:gd name="T13" fmla="*/ 0 h 52"/>
                  <a:gd name="T14" fmla="*/ 47 w 47"/>
                  <a:gd name="T15" fmla="*/ 52 h 52"/>
                </a:gdLst>
                <a:ahLst/>
                <a:cxnLst>
                  <a:cxn ang="T8">
                    <a:pos x="T0" y="T1"/>
                  </a:cxn>
                  <a:cxn ang="T9">
                    <a:pos x="T2" y="T3"/>
                  </a:cxn>
                  <a:cxn ang="T10">
                    <a:pos x="T4" y="T5"/>
                  </a:cxn>
                  <a:cxn ang="T11">
                    <a:pos x="T6" y="T7"/>
                  </a:cxn>
                </a:cxnLst>
                <a:rect l="T12" t="T13" r="T14" b="T15"/>
                <a:pathLst>
                  <a:path w="47" h="52">
                    <a:moveTo>
                      <a:pt x="0" y="0"/>
                    </a:moveTo>
                    <a:lnTo>
                      <a:pt x="21" y="52"/>
                    </a:lnTo>
                    <a:lnTo>
                      <a:pt x="47"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379"/>
              <p:cNvSpPr>
                <a:spLocks/>
              </p:cNvSpPr>
              <p:nvPr/>
            </p:nvSpPr>
            <p:spPr bwMode="auto">
              <a:xfrm>
                <a:off x="634" y="4035"/>
                <a:ext cx="47" cy="52"/>
              </a:xfrm>
              <a:custGeom>
                <a:avLst/>
                <a:gdLst>
                  <a:gd name="T0" fmla="*/ 0 w 47"/>
                  <a:gd name="T1" fmla="*/ 0 h 52"/>
                  <a:gd name="T2" fmla="*/ 21 w 47"/>
                  <a:gd name="T3" fmla="*/ 52 h 52"/>
                  <a:gd name="T4" fmla="*/ 47 w 47"/>
                  <a:gd name="T5" fmla="*/ 0 h 52"/>
                  <a:gd name="T6" fmla="*/ 0 w 47"/>
                  <a:gd name="T7" fmla="*/ 0 h 52"/>
                  <a:gd name="T8" fmla="*/ 0 60000 65536"/>
                  <a:gd name="T9" fmla="*/ 0 60000 65536"/>
                  <a:gd name="T10" fmla="*/ 0 60000 65536"/>
                  <a:gd name="T11" fmla="*/ 0 60000 65536"/>
                  <a:gd name="T12" fmla="*/ 0 w 47"/>
                  <a:gd name="T13" fmla="*/ 0 h 52"/>
                  <a:gd name="T14" fmla="*/ 47 w 47"/>
                  <a:gd name="T15" fmla="*/ 52 h 52"/>
                </a:gdLst>
                <a:ahLst/>
                <a:cxnLst>
                  <a:cxn ang="T8">
                    <a:pos x="T0" y="T1"/>
                  </a:cxn>
                  <a:cxn ang="T9">
                    <a:pos x="T2" y="T3"/>
                  </a:cxn>
                  <a:cxn ang="T10">
                    <a:pos x="T4" y="T5"/>
                  </a:cxn>
                  <a:cxn ang="T11">
                    <a:pos x="T6" y="T7"/>
                  </a:cxn>
                </a:cxnLst>
                <a:rect l="T12" t="T13" r="T14" b="T15"/>
                <a:pathLst>
                  <a:path w="47" h="52">
                    <a:moveTo>
                      <a:pt x="0" y="0"/>
                    </a:moveTo>
                    <a:lnTo>
                      <a:pt x="21" y="52"/>
                    </a:lnTo>
                    <a:lnTo>
                      <a:pt x="47" y="0"/>
                    </a:lnTo>
                    <a:lnTo>
                      <a:pt x="0" y="0"/>
                    </a:lnTo>
                  </a:path>
                </a:pathLst>
              </a:custGeom>
              <a:solidFill>
                <a:srgbClr val="FF3300"/>
              </a:solidFill>
              <a:ln w="0">
                <a:solidFill>
                  <a:srgbClr val="000000"/>
                </a:solidFill>
                <a:round/>
                <a:headEnd/>
                <a:tailEnd/>
              </a:ln>
            </p:spPr>
            <p:txBody>
              <a:bodyPr/>
              <a:lstStyle/>
              <a:p>
                <a:endParaRPr lang="en-US"/>
              </a:p>
            </p:txBody>
          </p:sp>
        </p:grpSp>
        <p:grpSp>
          <p:nvGrpSpPr>
            <p:cNvPr id="206" name="Group 380"/>
            <p:cNvGrpSpPr>
              <a:grpSpLocks/>
            </p:cNvGrpSpPr>
            <p:nvPr/>
          </p:nvGrpSpPr>
          <p:grpSpPr bwMode="auto">
            <a:xfrm>
              <a:off x="1713" y="3642"/>
              <a:ext cx="269" cy="62"/>
              <a:chOff x="1713" y="3642"/>
              <a:chExt cx="269" cy="62"/>
            </a:xfrm>
          </p:grpSpPr>
          <p:sp>
            <p:nvSpPr>
              <p:cNvPr id="217" name="Freeform 381"/>
              <p:cNvSpPr>
                <a:spLocks/>
              </p:cNvSpPr>
              <p:nvPr/>
            </p:nvSpPr>
            <p:spPr bwMode="auto">
              <a:xfrm>
                <a:off x="1713" y="365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382"/>
              <p:cNvSpPr>
                <a:spLocks/>
              </p:cNvSpPr>
              <p:nvPr/>
            </p:nvSpPr>
            <p:spPr bwMode="auto">
              <a:xfrm>
                <a:off x="1713" y="365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9" name="Freeform 383"/>
              <p:cNvSpPr>
                <a:spLocks/>
              </p:cNvSpPr>
              <p:nvPr/>
            </p:nvSpPr>
            <p:spPr bwMode="auto">
              <a:xfrm>
                <a:off x="1930" y="3642"/>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384"/>
              <p:cNvSpPr>
                <a:spLocks/>
              </p:cNvSpPr>
              <p:nvPr/>
            </p:nvSpPr>
            <p:spPr bwMode="auto">
              <a:xfrm>
                <a:off x="1930" y="3642"/>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path>
                </a:pathLst>
              </a:custGeom>
              <a:solidFill>
                <a:srgbClr val="FF3300"/>
              </a:solidFill>
              <a:ln w="0">
                <a:solidFill>
                  <a:srgbClr val="000000"/>
                </a:solidFill>
                <a:round/>
                <a:headEnd/>
                <a:tailEnd/>
              </a:ln>
            </p:spPr>
            <p:txBody>
              <a:bodyPr/>
              <a:lstStyle/>
              <a:p>
                <a:endParaRPr lang="en-US"/>
              </a:p>
            </p:txBody>
          </p:sp>
        </p:grpSp>
        <p:grpSp>
          <p:nvGrpSpPr>
            <p:cNvPr id="207" name="Group 385"/>
            <p:cNvGrpSpPr>
              <a:grpSpLocks/>
            </p:cNvGrpSpPr>
            <p:nvPr/>
          </p:nvGrpSpPr>
          <p:grpSpPr bwMode="auto">
            <a:xfrm>
              <a:off x="3226" y="3072"/>
              <a:ext cx="486" cy="192"/>
              <a:chOff x="3226" y="3072"/>
              <a:chExt cx="486" cy="192"/>
            </a:xfrm>
          </p:grpSpPr>
          <p:sp>
            <p:nvSpPr>
              <p:cNvPr id="211" name="Freeform 386"/>
              <p:cNvSpPr>
                <a:spLocks/>
              </p:cNvSpPr>
              <p:nvPr/>
            </p:nvSpPr>
            <p:spPr bwMode="auto">
              <a:xfrm>
                <a:off x="3226" y="321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387"/>
              <p:cNvSpPr>
                <a:spLocks/>
              </p:cNvSpPr>
              <p:nvPr/>
            </p:nvSpPr>
            <p:spPr bwMode="auto">
              <a:xfrm>
                <a:off x="3226" y="321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3" name="Freeform 388"/>
              <p:cNvSpPr>
                <a:spLocks/>
              </p:cNvSpPr>
              <p:nvPr/>
            </p:nvSpPr>
            <p:spPr bwMode="auto">
              <a:xfrm>
                <a:off x="3443" y="3155"/>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389"/>
              <p:cNvSpPr>
                <a:spLocks/>
              </p:cNvSpPr>
              <p:nvPr/>
            </p:nvSpPr>
            <p:spPr bwMode="auto">
              <a:xfrm>
                <a:off x="3443" y="3155"/>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5" name="Freeform 390"/>
              <p:cNvSpPr>
                <a:spLocks/>
              </p:cNvSpPr>
              <p:nvPr/>
            </p:nvSpPr>
            <p:spPr bwMode="auto">
              <a:xfrm>
                <a:off x="3660" y="307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391"/>
              <p:cNvSpPr>
                <a:spLocks/>
              </p:cNvSpPr>
              <p:nvPr/>
            </p:nvSpPr>
            <p:spPr bwMode="auto">
              <a:xfrm>
                <a:off x="3660" y="307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grpSp>
        <p:sp>
          <p:nvSpPr>
            <p:cNvPr id="208" name="Line 392"/>
            <p:cNvSpPr>
              <a:spLocks noChangeShapeType="1"/>
            </p:cNvSpPr>
            <p:nvPr/>
          </p:nvSpPr>
          <p:spPr bwMode="auto">
            <a:xfrm flipV="1">
              <a:off x="655" y="2555"/>
              <a:ext cx="4776" cy="1496"/>
            </a:xfrm>
            <a:prstGeom prst="line">
              <a:avLst/>
            </a:prstGeom>
            <a:noFill/>
            <a:ln w="0">
              <a:solidFill>
                <a:srgbClr val="FFD3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Text Box 393"/>
            <p:cNvSpPr txBox="1">
              <a:spLocks noChangeArrowheads="1"/>
            </p:cNvSpPr>
            <p:nvPr/>
          </p:nvSpPr>
          <p:spPr bwMode="auto">
            <a:xfrm>
              <a:off x="2407" y="3598"/>
              <a:ext cx="1105" cy="463"/>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a:defRPr/>
              </a:pPr>
              <a:r>
                <a:rPr lang="en-US" sz="1300" dirty="0">
                  <a:latin typeface="Calibri"/>
                  <a:ea typeface="ヒラギノ角ゴ ProN W3" pitchFamily="32" charset="-128"/>
                  <a:cs typeface="Calibri"/>
                  <a:sym typeface="Arial" pitchFamily="32" charset="0"/>
                </a:rPr>
                <a:t>Pre-</a:t>
              </a:r>
              <a:r>
                <a:rPr lang="en-US" sz="1300" dirty="0" err="1">
                  <a:latin typeface="Calibri"/>
                  <a:ea typeface="ヒラギノ角ゴ ProN W3" pitchFamily="32" charset="-128"/>
                  <a:cs typeface="Calibri"/>
                  <a:sym typeface="Arial" pitchFamily="32" charset="0"/>
                </a:rPr>
                <a:t>nextgen</a:t>
              </a:r>
              <a:r>
                <a:rPr lang="en-US" sz="1300" dirty="0">
                  <a:latin typeface="Calibri"/>
                  <a:ea typeface="ヒラギノ角ゴ ProN W3" pitchFamily="32" charset="-128"/>
                  <a:cs typeface="Calibri"/>
                  <a:sym typeface="Arial" pitchFamily="32" charset="0"/>
                </a:rPr>
                <a:t> sequencing (</a:t>
              </a:r>
              <a:r>
                <a:rPr lang="en-US" sz="1300" dirty="0" err="1">
                  <a:latin typeface="Calibri"/>
                  <a:ea typeface="ヒラギノ角ゴ ProN W3" pitchFamily="32" charset="-128"/>
                  <a:cs typeface="Calibri"/>
                  <a:sym typeface="Arial" pitchFamily="32" charset="0"/>
                </a:rPr>
                <a:t>bp</a:t>
              </a:r>
              <a:r>
                <a:rPr lang="en-US" sz="1300" dirty="0">
                  <a:latin typeface="Calibri"/>
                  <a:ea typeface="ヒラギノ角ゴ ProN W3" pitchFamily="32" charset="-128"/>
                  <a:cs typeface="Calibri"/>
                  <a:sym typeface="Arial" pitchFamily="32" charset="0"/>
                </a:rPr>
                <a:t>/$)</a:t>
              </a:r>
            </a:p>
            <a:p>
              <a:pPr>
                <a:defRPr/>
              </a:pPr>
              <a:r>
                <a:rPr lang="en-US" sz="1100" i="1" dirty="0">
                  <a:latin typeface="Calibri"/>
                  <a:ea typeface="ヒラギノ角ゴ ProN W3" pitchFamily="32" charset="-128"/>
                  <a:cs typeface="Calibri"/>
                  <a:sym typeface="Arial" pitchFamily="32" charset="0"/>
                </a:rPr>
                <a:t>Doubling time=19 mo</a:t>
              </a:r>
            </a:p>
          </p:txBody>
        </p:sp>
        <p:sp>
          <p:nvSpPr>
            <p:cNvPr id="210" name="Line 394"/>
            <p:cNvSpPr>
              <a:spLocks noChangeShapeType="1"/>
            </p:cNvSpPr>
            <p:nvPr/>
          </p:nvSpPr>
          <p:spPr bwMode="auto">
            <a:xfrm flipV="1">
              <a:off x="2839" y="3389"/>
              <a:ext cx="0"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4" name="Group 401"/>
          <p:cNvGrpSpPr>
            <a:grpSpLocks/>
          </p:cNvGrpSpPr>
          <p:nvPr/>
        </p:nvGrpSpPr>
        <p:grpSpPr bwMode="auto">
          <a:xfrm>
            <a:off x="5184775" y="1201738"/>
            <a:ext cx="2532063" cy="3817937"/>
            <a:chOff x="3601" y="835"/>
            <a:chExt cx="1758" cy="2651"/>
          </a:xfrm>
        </p:grpSpPr>
        <p:sp>
          <p:nvSpPr>
            <p:cNvPr id="225" name="Text Box 232"/>
            <p:cNvSpPr txBox="1">
              <a:spLocks noChangeArrowheads="1"/>
            </p:cNvSpPr>
            <p:nvPr/>
          </p:nvSpPr>
          <p:spPr bwMode="auto">
            <a:xfrm>
              <a:off x="4069" y="3016"/>
              <a:ext cx="1006" cy="470"/>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p>
              <a:pPr>
                <a:defRPr/>
              </a:pPr>
              <a:r>
                <a:rPr lang="en-US" sz="1300" dirty="0" err="1">
                  <a:latin typeface="Calibri"/>
                  <a:ea typeface="ヒラギノ角ゴ ProN W3" pitchFamily="-110" charset="-128"/>
                  <a:cs typeface="Calibri"/>
                  <a:sym typeface="Arial" pitchFamily="-110" charset="0"/>
                </a:rPr>
                <a:t>Nextgen</a:t>
              </a:r>
              <a:r>
                <a:rPr lang="en-US" sz="1300" dirty="0">
                  <a:latin typeface="Calibri"/>
                  <a:ea typeface="ヒラギノ角ゴ ProN W3" pitchFamily="-110" charset="-128"/>
                  <a:cs typeface="Calibri"/>
                  <a:sym typeface="Arial" pitchFamily="-110" charset="0"/>
                </a:rPr>
                <a:t> sequencing (</a:t>
              </a:r>
              <a:r>
                <a:rPr lang="en-US" sz="1300" dirty="0" err="1">
                  <a:latin typeface="Calibri"/>
                  <a:ea typeface="ヒラギノ角ゴ ProN W3" pitchFamily="-110" charset="-128"/>
                  <a:cs typeface="Calibri"/>
                  <a:sym typeface="Arial" pitchFamily="-110" charset="0"/>
                </a:rPr>
                <a:t>bp</a:t>
              </a:r>
              <a:r>
                <a:rPr lang="en-US" sz="1300" dirty="0">
                  <a:latin typeface="Calibri"/>
                  <a:ea typeface="ヒラギノ角ゴ ProN W3" pitchFamily="-110" charset="-128"/>
                  <a:cs typeface="Calibri"/>
                  <a:sym typeface="Arial" pitchFamily="-110" charset="0"/>
                </a:rPr>
                <a:t>/$)</a:t>
              </a:r>
            </a:p>
            <a:p>
              <a:pPr>
                <a:defRPr/>
              </a:pPr>
              <a:r>
                <a:rPr lang="en-US" sz="1100" i="1" dirty="0">
                  <a:latin typeface="Calibri"/>
                  <a:ea typeface="ヒラギノ角ゴ ProN W3" pitchFamily="-110" charset="-128"/>
                  <a:cs typeface="Calibri"/>
                  <a:sym typeface="Arial" pitchFamily="-110" charset="0"/>
                </a:rPr>
                <a:t>Doubling time=4 mo0</a:t>
              </a:r>
            </a:p>
          </p:txBody>
        </p:sp>
        <p:sp>
          <p:nvSpPr>
            <p:cNvPr id="226" name="Line 233"/>
            <p:cNvSpPr>
              <a:spLocks noChangeShapeType="1"/>
            </p:cNvSpPr>
            <p:nvPr/>
          </p:nvSpPr>
          <p:spPr bwMode="auto">
            <a:xfrm flipH="1" flipV="1">
              <a:off x="4069" y="2687"/>
              <a:ext cx="48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7" name="Group 400"/>
            <p:cNvGrpSpPr>
              <a:grpSpLocks/>
            </p:cNvGrpSpPr>
            <p:nvPr/>
          </p:nvGrpSpPr>
          <p:grpSpPr bwMode="auto">
            <a:xfrm>
              <a:off x="3601" y="835"/>
              <a:ext cx="1758" cy="2362"/>
              <a:chOff x="3601" y="835"/>
              <a:chExt cx="1758" cy="2362"/>
            </a:xfrm>
          </p:grpSpPr>
          <p:grpSp>
            <p:nvGrpSpPr>
              <p:cNvPr id="228" name="Group 395"/>
              <p:cNvGrpSpPr>
                <a:grpSpLocks/>
              </p:cNvGrpSpPr>
              <p:nvPr/>
            </p:nvGrpSpPr>
            <p:grpSpPr bwMode="auto">
              <a:xfrm>
                <a:off x="3877" y="2870"/>
                <a:ext cx="52" cy="47"/>
                <a:chOff x="3877" y="2870"/>
                <a:chExt cx="52" cy="47"/>
              </a:xfrm>
            </p:grpSpPr>
            <p:sp>
              <p:nvSpPr>
                <p:cNvPr id="242" name="Freeform 211"/>
                <p:cNvSpPr>
                  <a:spLocks/>
                </p:cNvSpPr>
                <p:nvPr/>
              </p:nvSpPr>
              <p:spPr bwMode="auto">
                <a:xfrm>
                  <a:off x="3877" y="2870"/>
                  <a:ext cx="52" cy="47"/>
                </a:xfrm>
                <a:custGeom>
                  <a:avLst/>
                  <a:gdLst>
                    <a:gd name="T0" fmla="*/ 0 w 52"/>
                    <a:gd name="T1" fmla="*/ 26 h 47"/>
                    <a:gd name="T2" fmla="*/ 26 w 52"/>
                    <a:gd name="T3" fmla="*/ 47 h 47"/>
                    <a:gd name="T4" fmla="*/ 52 w 52"/>
                    <a:gd name="T5" fmla="*/ 26 h 47"/>
                    <a:gd name="T6" fmla="*/ 26 w 52"/>
                    <a:gd name="T7" fmla="*/ 0 h 47"/>
                    <a:gd name="T8" fmla="*/ 0 w 52"/>
                    <a:gd name="T9" fmla="*/ 26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0" y="26"/>
                      </a:moveTo>
                      <a:lnTo>
                        <a:pt x="26" y="47"/>
                      </a:lnTo>
                      <a:lnTo>
                        <a:pt x="52" y="26"/>
                      </a:lnTo>
                      <a:lnTo>
                        <a:pt x="26"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12"/>
                <p:cNvSpPr>
                  <a:spLocks/>
                </p:cNvSpPr>
                <p:nvPr/>
              </p:nvSpPr>
              <p:spPr bwMode="auto">
                <a:xfrm>
                  <a:off x="3877" y="2870"/>
                  <a:ext cx="52" cy="47"/>
                </a:xfrm>
                <a:custGeom>
                  <a:avLst/>
                  <a:gdLst>
                    <a:gd name="T0" fmla="*/ 0 w 52"/>
                    <a:gd name="T1" fmla="*/ 26 h 47"/>
                    <a:gd name="T2" fmla="*/ 26 w 52"/>
                    <a:gd name="T3" fmla="*/ 47 h 47"/>
                    <a:gd name="T4" fmla="*/ 52 w 52"/>
                    <a:gd name="T5" fmla="*/ 26 h 47"/>
                    <a:gd name="T6" fmla="*/ 26 w 52"/>
                    <a:gd name="T7" fmla="*/ 0 h 47"/>
                    <a:gd name="T8" fmla="*/ 0 w 52"/>
                    <a:gd name="T9" fmla="*/ 26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0" y="26"/>
                      </a:moveTo>
                      <a:lnTo>
                        <a:pt x="26" y="47"/>
                      </a:lnTo>
                      <a:lnTo>
                        <a:pt x="52" y="26"/>
                      </a:lnTo>
                      <a:lnTo>
                        <a:pt x="26"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9" name="Group 396"/>
              <p:cNvGrpSpPr>
                <a:grpSpLocks/>
              </p:cNvGrpSpPr>
              <p:nvPr/>
            </p:nvGrpSpPr>
            <p:grpSpPr bwMode="auto">
              <a:xfrm>
                <a:off x="4094" y="2368"/>
                <a:ext cx="51" cy="46"/>
                <a:chOff x="4094" y="2368"/>
                <a:chExt cx="51" cy="46"/>
              </a:xfrm>
            </p:grpSpPr>
            <p:sp>
              <p:nvSpPr>
                <p:cNvPr id="240" name="Freeform 213"/>
                <p:cNvSpPr>
                  <a:spLocks/>
                </p:cNvSpPr>
                <p:nvPr/>
              </p:nvSpPr>
              <p:spPr bwMode="auto">
                <a:xfrm>
                  <a:off x="4094" y="2368"/>
                  <a:ext cx="51" cy="46"/>
                </a:xfrm>
                <a:custGeom>
                  <a:avLst/>
                  <a:gdLst>
                    <a:gd name="T0" fmla="*/ 0 w 51"/>
                    <a:gd name="T1" fmla="*/ 26 h 46"/>
                    <a:gd name="T2" fmla="*/ 26 w 51"/>
                    <a:gd name="T3" fmla="*/ 46 h 46"/>
                    <a:gd name="T4" fmla="*/ 51 w 51"/>
                    <a:gd name="T5" fmla="*/ 26 h 46"/>
                    <a:gd name="T6" fmla="*/ 26 w 51"/>
                    <a:gd name="T7" fmla="*/ 0 h 46"/>
                    <a:gd name="T8" fmla="*/ 0 w 51"/>
                    <a:gd name="T9" fmla="*/ 26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0" y="26"/>
                      </a:moveTo>
                      <a:lnTo>
                        <a:pt x="26" y="46"/>
                      </a:lnTo>
                      <a:lnTo>
                        <a:pt x="51" y="26"/>
                      </a:lnTo>
                      <a:lnTo>
                        <a:pt x="26"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14"/>
                <p:cNvSpPr>
                  <a:spLocks/>
                </p:cNvSpPr>
                <p:nvPr/>
              </p:nvSpPr>
              <p:spPr bwMode="auto">
                <a:xfrm>
                  <a:off x="4094" y="2368"/>
                  <a:ext cx="51" cy="46"/>
                </a:xfrm>
                <a:custGeom>
                  <a:avLst/>
                  <a:gdLst>
                    <a:gd name="T0" fmla="*/ 0 w 51"/>
                    <a:gd name="T1" fmla="*/ 26 h 46"/>
                    <a:gd name="T2" fmla="*/ 26 w 51"/>
                    <a:gd name="T3" fmla="*/ 46 h 46"/>
                    <a:gd name="T4" fmla="*/ 51 w 51"/>
                    <a:gd name="T5" fmla="*/ 26 h 46"/>
                    <a:gd name="T6" fmla="*/ 26 w 51"/>
                    <a:gd name="T7" fmla="*/ 0 h 46"/>
                    <a:gd name="T8" fmla="*/ 0 w 51"/>
                    <a:gd name="T9" fmla="*/ 26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0" y="26"/>
                      </a:moveTo>
                      <a:lnTo>
                        <a:pt x="26" y="46"/>
                      </a:lnTo>
                      <a:lnTo>
                        <a:pt x="51" y="26"/>
                      </a:lnTo>
                      <a:lnTo>
                        <a:pt x="26"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 name="Group 397"/>
              <p:cNvGrpSpPr>
                <a:grpSpLocks/>
              </p:cNvGrpSpPr>
              <p:nvPr/>
            </p:nvGrpSpPr>
            <p:grpSpPr bwMode="auto">
              <a:xfrm>
                <a:off x="4311" y="2135"/>
                <a:ext cx="46" cy="52"/>
                <a:chOff x="4311" y="2135"/>
                <a:chExt cx="46" cy="52"/>
              </a:xfrm>
            </p:grpSpPr>
            <p:sp>
              <p:nvSpPr>
                <p:cNvPr id="238" name="Freeform 215"/>
                <p:cNvSpPr>
                  <a:spLocks/>
                </p:cNvSpPr>
                <p:nvPr/>
              </p:nvSpPr>
              <p:spPr bwMode="auto">
                <a:xfrm>
                  <a:off x="4311" y="2135"/>
                  <a:ext cx="46" cy="52"/>
                </a:xfrm>
                <a:custGeom>
                  <a:avLst/>
                  <a:gdLst>
                    <a:gd name="T0" fmla="*/ 0 w 46"/>
                    <a:gd name="T1" fmla="*/ 26 h 52"/>
                    <a:gd name="T2" fmla="*/ 25 w 46"/>
                    <a:gd name="T3" fmla="*/ 52 h 52"/>
                    <a:gd name="T4" fmla="*/ 46 w 46"/>
                    <a:gd name="T5" fmla="*/ 26 h 52"/>
                    <a:gd name="T6" fmla="*/ 25 w 46"/>
                    <a:gd name="T7" fmla="*/ 0 h 52"/>
                    <a:gd name="T8" fmla="*/ 0 w 46"/>
                    <a:gd name="T9" fmla="*/ 26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26"/>
                      </a:moveTo>
                      <a:lnTo>
                        <a:pt x="25" y="52"/>
                      </a:lnTo>
                      <a:lnTo>
                        <a:pt x="46" y="26"/>
                      </a:lnTo>
                      <a:lnTo>
                        <a:pt x="25"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16"/>
                <p:cNvSpPr>
                  <a:spLocks/>
                </p:cNvSpPr>
                <p:nvPr/>
              </p:nvSpPr>
              <p:spPr bwMode="auto">
                <a:xfrm>
                  <a:off x="4311" y="2135"/>
                  <a:ext cx="46" cy="52"/>
                </a:xfrm>
                <a:custGeom>
                  <a:avLst/>
                  <a:gdLst>
                    <a:gd name="T0" fmla="*/ 0 w 46"/>
                    <a:gd name="T1" fmla="*/ 26 h 52"/>
                    <a:gd name="T2" fmla="*/ 25 w 46"/>
                    <a:gd name="T3" fmla="*/ 52 h 52"/>
                    <a:gd name="T4" fmla="*/ 46 w 46"/>
                    <a:gd name="T5" fmla="*/ 26 h 52"/>
                    <a:gd name="T6" fmla="*/ 25 w 46"/>
                    <a:gd name="T7" fmla="*/ 0 h 52"/>
                    <a:gd name="T8" fmla="*/ 0 w 46"/>
                    <a:gd name="T9" fmla="*/ 26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26"/>
                      </a:moveTo>
                      <a:lnTo>
                        <a:pt x="25" y="52"/>
                      </a:lnTo>
                      <a:lnTo>
                        <a:pt x="46" y="26"/>
                      </a:lnTo>
                      <a:lnTo>
                        <a:pt x="25"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1" name="Group 398"/>
              <p:cNvGrpSpPr>
                <a:grpSpLocks/>
              </p:cNvGrpSpPr>
              <p:nvPr/>
            </p:nvGrpSpPr>
            <p:grpSpPr bwMode="auto">
              <a:xfrm>
                <a:off x="4528" y="1897"/>
                <a:ext cx="46" cy="46"/>
                <a:chOff x="4528" y="1897"/>
                <a:chExt cx="46" cy="46"/>
              </a:xfrm>
            </p:grpSpPr>
            <p:sp>
              <p:nvSpPr>
                <p:cNvPr id="236" name="Freeform 217"/>
                <p:cNvSpPr>
                  <a:spLocks/>
                </p:cNvSpPr>
                <p:nvPr/>
              </p:nvSpPr>
              <p:spPr bwMode="auto">
                <a:xfrm>
                  <a:off x="4528" y="1897"/>
                  <a:ext cx="46" cy="46"/>
                </a:xfrm>
                <a:custGeom>
                  <a:avLst/>
                  <a:gdLst>
                    <a:gd name="T0" fmla="*/ 0 w 46"/>
                    <a:gd name="T1" fmla="*/ 26 h 46"/>
                    <a:gd name="T2" fmla="*/ 25 w 46"/>
                    <a:gd name="T3" fmla="*/ 46 h 46"/>
                    <a:gd name="T4" fmla="*/ 46 w 46"/>
                    <a:gd name="T5" fmla="*/ 26 h 46"/>
                    <a:gd name="T6" fmla="*/ 25 w 46"/>
                    <a:gd name="T7" fmla="*/ 0 h 46"/>
                    <a:gd name="T8" fmla="*/ 0 w 46"/>
                    <a:gd name="T9" fmla="*/ 2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6"/>
                      </a:moveTo>
                      <a:lnTo>
                        <a:pt x="25" y="46"/>
                      </a:lnTo>
                      <a:lnTo>
                        <a:pt x="46" y="26"/>
                      </a:lnTo>
                      <a:lnTo>
                        <a:pt x="25"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18"/>
                <p:cNvSpPr>
                  <a:spLocks/>
                </p:cNvSpPr>
                <p:nvPr/>
              </p:nvSpPr>
              <p:spPr bwMode="auto">
                <a:xfrm>
                  <a:off x="4528" y="1897"/>
                  <a:ext cx="46" cy="46"/>
                </a:xfrm>
                <a:custGeom>
                  <a:avLst/>
                  <a:gdLst>
                    <a:gd name="T0" fmla="*/ 0 w 46"/>
                    <a:gd name="T1" fmla="*/ 26 h 46"/>
                    <a:gd name="T2" fmla="*/ 25 w 46"/>
                    <a:gd name="T3" fmla="*/ 46 h 46"/>
                    <a:gd name="T4" fmla="*/ 46 w 46"/>
                    <a:gd name="T5" fmla="*/ 26 h 46"/>
                    <a:gd name="T6" fmla="*/ 25 w 46"/>
                    <a:gd name="T7" fmla="*/ 0 h 46"/>
                    <a:gd name="T8" fmla="*/ 0 w 46"/>
                    <a:gd name="T9" fmla="*/ 2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6"/>
                      </a:moveTo>
                      <a:lnTo>
                        <a:pt x="25" y="46"/>
                      </a:lnTo>
                      <a:lnTo>
                        <a:pt x="46" y="26"/>
                      </a:lnTo>
                      <a:lnTo>
                        <a:pt x="25"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2" name="Group 399"/>
              <p:cNvGrpSpPr>
                <a:grpSpLocks/>
              </p:cNvGrpSpPr>
              <p:nvPr/>
            </p:nvGrpSpPr>
            <p:grpSpPr bwMode="auto">
              <a:xfrm>
                <a:off x="4744" y="1653"/>
                <a:ext cx="47" cy="47"/>
                <a:chOff x="4744" y="1653"/>
                <a:chExt cx="47" cy="47"/>
              </a:xfrm>
            </p:grpSpPr>
            <p:sp>
              <p:nvSpPr>
                <p:cNvPr id="234" name="Freeform 219"/>
                <p:cNvSpPr>
                  <a:spLocks/>
                </p:cNvSpPr>
                <p:nvPr/>
              </p:nvSpPr>
              <p:spPr bwMode="auto">
                <a:xfrm>
                  <a:off x="4744" y="1653"/>
                  <a:ext cx="47" cy="47"/>
                </a:xfrm>
                <a:custGeom>
                  <a:avLst/>
                  <a:gdLst>
                    <a:gd name="T0" fmla="*/ 0 w 47"/>
                    <a:gd name="T1" fmla="*/ 21 h 47"/>
                    <a:gd name="T2" fmla="*/ 21 w 47"/>
                    <a:gd name="T3" fmla="*/ 47 h 47"/>
                    <a:gd name="T4" fmla="*/ 47 w 47"/>
                    <a:gd name="T5" fmla="*/ 21 h 47"/>
                    <a:gd name="T6" fmla="*/ 21 w 47"/>
                    <a:gd name="T7" fmla="*/ 0 h 47"/>
                    <a:gd name="T8" fmla="*/ 0 w 47"/>
                    <a:gd name="T9" fmla="*/ 21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0" y="21"/>
                      </a:moveTo>
                      <a:lnTo>
                        <a:pt x="21" y="47"/>
                      </a:lnTo>
                      <a:lnTo>
                        <a:pt x="47" y="21"/>
                      </a:lnTo>
                      <a:lnTo>
                        <a:pt x="21" y="0"/>
                      </a:lnTo>
                      <a:lnTo>
                        <a:pt x="0" y="21"/>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20"/>
                <p:cNvSpPr>
                  <a:spLocks/>
                </p:cNvSpPr>
                <p:nvPr/>
              </p:nvSpPr>
              <p:spPr bwMode="auto">
                <a:xfrm>
                  <a:off x="4744" y="1653"/>
                  <a:ext cx="47" cy="47"/>
                </a:xfrm>
                <a:custGeom>
                  <a:avLst/>
                  <a:gdLst>
                    <a:gd name="T0" fmla="*/ 0 w 47"/>
                    <a:gd name="T1" fmla="*/ 21 h 47"/>
                    <a:gd name="T2" fmla="*/ 21 w 47"/>
                    <a:gd name="T3" fmla="*/ 47 h 47"/>
                    <a:gd name="T4" fmla="*/ 47 w 47"/>
                    <a:gd name="T5" fmla="*/ 21 h 47"/>
                    <a:gd name="T6" fmla="*/ 21 w 47"/>
                    <a:gd name="T7" fmla="*/ 0 h 47"/>
                    <a:gd name="T8" fmla="*/ 0 w 47"/>
                    <a:gd name="T9" fmla="*/ 21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0" y="21"/>
                      </a:moveTo>
                      <a:lnTo>
                        <a:pt x="21" y="47"/>
                      </a:lnTo>
                      <a:lnTo>
                        <a:pt x="47" y="21"/>
                      </a:lnTo>
                      <a:lnTo>
                        <a:pt x="21" y="0"/>
                      </a:lnTo>
                      <a:lnTo>
                        <a:pt x="0" y="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3" name="Line 222"/>
              <p:cNvSpPr>
                <a:spLocks noChangeShapeType="1"/>
              </p:cNvSpPr>
              <p:nvPr/>
            </p:nvSpPr>
            <p:spPr bwMode="auto">
              <a:xfrm flipV="1">
                <a:off x="3601" y="835"/>
                <a:ext cx="1758" cy="2362"/>
              </a:xfrm>
              <a:prstGeom prst="line">
                <a:avLst/>
              </a:prstGeom>
              <a:noFill/>
              <a:ln w="0">
                <a:solidFill>
                  <a:srgbClr val="FF420E"/>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44" name="Picture 243" descr="Screen Shot 2013-05-22 at 10.0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50" y="692150"/>
            <a:ext cx="4321175" cy="1617663"/>
          </a:xfrm>
          <a:prstGeom prst="rect">
            <a:avLst/>
          </a:prstGeom>
          <a:ln>
            <a:noFill/>
          </a:ln>
          <a:effectLst>
            <a:outerShdw blurRad="292100" dist="139700" dir="2700000" algn="tl" rotWithShape="0">
              <a:srgbClr val="333333">
                <a:alpha val="65000"/>
              </a:srgbClr>
            </a:outerShdw>
          </a:effectLst>
        </p:spPr>
      </p:pic>
      <p:sp>
        <p:nvSpPr>
          <p:cNvPr id="245" name="Title 1"/>
          <p:cNvSpPr txBox="1">
            <a:spLocks/>
          </p:cNvSpPr>
          <p:nvPr/>
        </p:nvSpPr>
        <p:spPr bwMode="auto">
          <a:xfrm>
            <a:off x="152400" y="53975"/>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1A1A1A"/>
                </a:solidFill>
                <a:latin typeface="Calibri"/>
                <a:cs typeface="Calibri"/>
              </a:rPr>
              <a:t>Disk Capacity </a:t>
            </a:r>
            <a:r>
              <a:rPr lang="en-US" sz="3200" b="1" dirty="0" err="1">
                <a:solidFill>
                  <a:srgbClr val="1A1A1A"/>
                </a:solidFill>
                <a:latin typeface="Calibri"/>
                <a:cs typeface="Calibri"/>
              </a:rPr>
              <a:t>vs</a:t>
            </a:r>
            <a:r>
              <a:rPr lang="en-US" sz="3200" b="1" dirty="0">
                <a:solidFill>
                  <a:srgbClr val="1A1A1A"/>
                </a:solidFill>
                <a:latin typeface="Calibri"/>
                <a:cs typeface="Calibri"/>
              </a:rPr>
              <a:t> Sequencing Capacity, 1990-2012</a:t>
            </a:r>
            <a:endParaRPr lang="en-US" sz="3200" b="1" dirty="0">
              <a:latin typeface="Calibri"/>
              <a:cs typeface="Calibri"/>
            </a:endParaRPr>
          </a:p>
        </p:txBody>
      </p:sp>
    </p:spTree>
    <p:extLst>
      <p:ext uri="{BB962C8B-B14F-4D97-AF65-F5344CB8AC3E}">
        <p14:creationId xmlns:p14="http://schemas.microsoft.com/office/powerpoint/2010/main" val="110108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dissolv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pPr eaLnBrk="1"/>
            <a:r>
              <a:rPr lang="en-US" dirty="0">
                <a:ea typeface="ＭＳ Ｐゴシック" charset="0"/>
              </a:rPr>
              <a:t>About DNA and computers</a:t>
            </a:r>
          </a:p>
        </p:txBody>
      </p:sp>
      <p:sp>
        <p:nvSpPr>
          <p:cNvPr id="5" name="Content Placeholder 2"/>
          <p:cNvSpPr>
            <a:spLocks noGrp="1"/>
          </p:cNvSpPr>
          <p:nvPr>
            <p:ph idx="1"/>
          </p:nvPr>
        </p:nvSpPr>
        <p:spPr>
          <a:xfrm>
            <a:off x="152400" y="1600200"/>
            <a:ext cx="8839200" cy="4724400"/>
          </a:xfrm>
        </p:spPr>
        <p:txBody>
          <a:bodyPr/>
          <a:lstStyle/>
          <a:p>
            <a:pPr marL="457200" indent="-457200" eaLnBrk="1"/>
            <a:r>
              <a:rPr lang="en-US" dirty="0">
                <a:ea typeface="ＭＳ Ｐゴシック" charset="0"/>
              </a:rPr>
              <a:t>We'll hit the $1000 genome during </a:t>
            </a:r>
            <a:r>
              <a:rPr lang="en-US" dirty="0" smtClean="0">
                <a:ea typeface="ＭＳ Ｐゴシック" charset="0"/>
              </a:rPr>
              <a:t>2015-</a:t>
            </a:r>
            <a:r>
              <a:rPr lang="en-US" dirty="0">
                <a:ea typeface="ＭＳ Ｐゴシック" charset="0"/>
              </a:rPr>
              <a:t>?, then need to think about the $100 genome. </a:t>
            </a:r>
          </a:p>
          <a:p>
            <a:pPr marL="457200" indent="-457200" eaLnBrk="1"/>
            <a:r>
              <a:rPr lang="en-US" dirty="0">
                <a:ea typeface="ＭＳ Ｐゴシック" charset="0"/>
              </a:rPr>
              <a:t>The doubling time of sequencing has been ~5-6 months. </a:t>
            </a:r>
          </a:p>
          <a:p>
            <a:pPr marL="457200" indent="-457200" eaLnBrk="1"/>
            <a:r>
              <a:rPr lang="en-US" dirty="0">
                <a:ea typeface="ＭＳ Ｐゴシック" charset="0"/>
              </a:rPr>
              <a:t>The doubling time of storage and network bandwidth is ~12 months. </a:t>
            </a:r>
          </a:p>
          <a:p>
            <a:pPr marL="457200" indent="-457200" eaLnBrk="1"/>
            <a:r>
              <a:rPr lang="en-US" dirty="0">
                <a:ea typeface="ＭＳ Ｐゴシック" charset="0"/>
              </a:rPr>
              <a:t>The doubling time of CPU speed is ~18 months. </a:t>
            </a:r>
          </a:p>
          <a:p>
            <a:pPr marL="457200" indent="-457200" eaLnBrk="1"/>
            <a:r>
              <a:rPr lang="en-US" dirty="0">
                <a:ea typeface="ＭＳ Ｐゴシック" charset="0"/>
              </a:rPr>
              <a:t>The cost of sequencing a base pair will eventually equal the cost of storing a base pair</a:t>
            </a:r>
          </a:p>
          <a:p>
            <a:pPr marL="457200" indent="-457200" eaLnBrk="1"/>
            <a:endParaRPr lang="en-US" dirty="0">
              <a:ea typeface="ＭＳ Ｐゴシック" charset="0"/>
            </a:endParaRPr>
          </a:p>
        </p:txBody>
      </p:sp>
    </p:spTree>
    <p:extLst>
      <p:ext uri="{BB962C8B-B14F-4D97-AF65-F5344CB8AC3E}">
        <p14:creationId xmlns:p14="http://schemas.microsoft.com/office/powerpoint/2010/main" val="25366803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53975"/>
            <a:ext cx="8839200" cy="1143000"/>
          </a:xfrm>
        </p:spPr>
        <p:txBody>
          <a:bodyPr/>
          <a:lstStyle/>
          <a:p>
            <a:r>
              <a:rPr lang="en-US" dirty="0">
                <a:ea typeface="ＭＳ Ｐゴシック" charset="0"/>
              </a:rPr>
              <a:t>What is the general biomedical scientist to do?</a:t>
            </a:r>
          </a:p>
        </p:txBody>
      </p:sp>
      <p:sp>
        <p:nvSpPr>
          <p:cNvPr id="5" name="Content Placeholder 2"/>
          <p:cNvSpPr>
            <a:spLocks noGrp="1"/>
          </p:cNvSpPr>
          <p:nvPr>
            <p:ph idx="1"/>
          </p:nvPr>
        </p:nvSpPr>
        <p:spPr>
          <a:xfrm>
            <a:off x="152400" y="1600200"/>
            <a:ext cx="8839200" cy="4724400"/>
          </a:xfrm>
        </p:spPr>
        <p:txBody>
          <a:bodyPr/>
          <a:lstStyle/>
          <a:p>
            <a:pPr marL="571500" indent="-571500"/>
            <a:r>
              <a:rPr lang="en-US" sz="3600" dirty="0">
                <a:ea typeface="ＭＳ Ｐゴシック" charset="0"/>
              </a:rPr>
              <a:t>Lots of data</a:t>
            </a:r>
          </a:p>
          <a:p>
            <a:pPr marL="571500" indent="-571500"/>
            <a:r>
              <a:rPr lang="en-US" sz="3600" dirty="0">
                <a:ea typeface="ＭＳ Ｐゴシック" charset="0"/>
              </a:rPr>
              <a:t>Poor IT infrastructure in many labs</a:t>
            </a:r>
          </a:p>
          <a:p>
            <a:pPr marL="571500" indent="-571500"/>
            <a:r>
              <a:rPr lang="en-US" sz="3600" dirty="0">
                <a:ea typeface="ＭＳ Ｐゴシック" charset="0"/>
              </a:rPr>
              <a:t>Where do they go?</a:t>
            </a:r>
          </a:p>
          <a:p>
            <a:pPr marL="571500" indent="-571500"/>
            <a:r>
              <a:rPr lang="en-US" sz="3600" dirty="0">
                <a:ea typeface="ＭＳ Ｐゴシック" charset="0"/>
              </a:rPr>
              <a:t>Write more grants?</a:t>
            </a:r>
          </a:p>
          <a:p>
            <a:pPr marL="571500" indent="-571500"/>
            <a:r>
              <a:rPr lang="en-US" sz="3600" dirty="0">
                <a:ea typeface="ＭＳ Ｐゴシック" charset="0"/>
              </a:rPr>
              <a:t>Get bigger hardware?</a:t>
            </a:r>
          </a:p>
        </p:txBody>
      </p:sp>
    </p:spTree>
    <p:extLst>
      <p:ext uri="{BB962C8B-B14F-4D97-AF65-F5344CB8AC3E}">
        <p14:creationId xmlns:p14="http://schemas.microsoft.com/office/powerpoint/2010/main" val="9294848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4624"/>
            <a:ext cx="8839200" cy="1143000"/>
          </a:xfrm>
        </p:spPr>
        <p:txBody>
          <a:bodyPr/>
          <a:lstStyle/>
          <a:p>
            <a:r>
              <a:rPr lang="en-US" dirty="0" smtClean="0"/>
              <a:t>Cloud computing providers</a:t>
            </a:r>
            <a:endParaRPr lang="en-US" dirty="0"/>
          </a:p>
        </p:txBody>
      </p:sp>
      <p:sp>
        <p:nvSpPr>
          <p:cNvPr id="5" name="Content Placeholder 2"/>
          <p:cNvSpPr>
            <a:spLocks noGrp="1"/>
          </p:cNvSpPr>
          <p:nvPr>
            <p:ph idx="1"/>
          </p:nvPr>
        </p:nvSpPr>
        <p:spPr>
          <a:xfrm>
            <a:off x="152400" y="1600200"/>
            <a:ext cx="8839200" cy="4724400"/>
          </a:xfrm>
        </p:spPr>
        <p:txBody>
          <a:bodyPr/>
          <a:lstStyle/>
          <a:p>
            <a:r>
              <a:rPr lang="en-US" dirty="0" smtClean="0"/>
              <a:t>Amazon AWS</a:t>
            </a:r>
          </a:p>
          <a:p>
            <a:pPr lvl="1"/>
            <a:r>
              <a:rPr lang="en-US" dirty="0">
                <a:hlinkClick r:id="rId2"/>
              </a:rPr>
              <a:t>https://aws.amazon.com</a:t>
            </a:r>
            <a:r>
              <a:rPr lang="en-US" dirty="0" smtClean="0">
                <a:hlinkClick r:id="rId2"/>
              </a:rPr>
              <a:t>/</a:t>
            </a:r>
            <a:r>
              <a:rPr lang="en-US" dirty="0" smtClean="0"/>
              <a:t> </a:t>
            </a:r>
          </a:p>
          <a:p>
            <a:r>
              <a:rPr lang="en-US" dirty="0" smtClean="0"/>
              <a:t>Google cloud</a:t>
            </a:r>
          </a:p>
          <a:p>
            <a:pPr lvl="1"/>
            <a:r>
              <a:rPr lang="en-US" dirty="0">
                <a:hlinkClick r:id="rId3"/>
              </a:rPr>
              <a:t>https://cloud.google.com</a:t>
            </a:r>
            <a:r>
              <a:rPr lang="en-US" dirty="0" smtClean="0">
                <a:hlinkClick r:id="rId3"/>
              </a:rPr>
              <a:t>/</a:t>
            </a:r>
            <a:endParaRPr lang="en-US" dirty="0" smtClean="0"/>
          </a:p>
          <a:p>
            <a:r>
              <a:rPr lang="en-US" dirty="0" smtClean="0"/>
              <a:t>Digital ocean</a:t>
            </a:r>
          </a:p>
          <a:p>
            <a:pPr lvl="1"/>
            <a:r>
              <a:rPr lang="en-US" dirty="0">
                <a:hlinkClick r:id="rId4"/>
              </a:rPr>
              <a:t>https://www.digitalocean.com</a:t>
            </a:r>
            <a:r>
              <a:rPr lang="en-US" dirty="0" smtClean="0">
                <a:hlinkClick r:id="rId4"/>
              </a:rPr>
              <a:t>/</a:t>
            </a:r>
            <a:endParaRPr lang="en-US" dirty="0" smtClean="0"/>
          </a:p>
          <a:p>
            <a:r>
              <a:rPr lang="en-US" dirty="0" smtClean="0"/>
              <a:t>Others I have not tried:</a:t>
            </a:r>
          </a:p>
          <a:p>
            <a:pPr lvl="1"/>
            <a:r>
              <a:rPr lang="en-US" dirty="0"/>
              <a:t>Microsoft Azure (</a:t>
            </a:r>
            <a:r>
              <a:rPr lang="en-US" dirty="0">
                <a:hlinkClick r:id="rId5"/>
              </a:rPr>
              <a:t>https://azure.microsoft.com/en-us</a:t>
            </a:r>
            <a:r>
              <a:rPr lang="en-US" dirty="0" smtClean="0">
                <a:hlinkClick r:id="rId5"/>
              </a:rPr>
              <a:t>/</a:t>
            </a:r>
            <a:r>
              <a:rPr lang="en-US" dirty="0" smtClean="0"/>
              <a:t>)</a:t>
            </a:r>
          </a:p>
          <a:p>
            <a:pPr lvl="1"/>
            <a:r>
              <a:rPr lang="en-US" dirty="0"/>
              <a:t>Rackspace cloud (</a:t>
            </a:r>
            <a:r>
              <a:rPr lang="en-US" dirty="0">
                <a:hlinkClick r:id="rId6"/>
              </a:rPr>
              <a:t>http://www.rackspace.com/</a:t>
            </a:r>
            <a:r>
              <a:rPr lang="en-US" dirty="0" smtClean="0">
                <a:hlinkClick r:id="rId6"/>
              </a:rPr>
              <a:t>cloud</a:t>
            </a:r>
            <a:r>
              <a:rPr lang="en-US" dirty="0" smtClean="0"/>
              <a:t>) </a:t>
            </a:r>
            <a:endParaRPr lang="en-US" dirty="0"/>
          </a:p>
        </p:txBody>
      </p:sp>
    </p:spTree>
    <p:extLst>
      <p:ext uri="{BB962C8B-B14F-4D97-AF65-F5344CB8AC3E}">
        <p14:creationId xmlns:p14="http://schemas.microsoft.com/office/powerpoint/2010/main" val="3508367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dirty="0">
                <a:ea typeface="ＭＳ Ｐゴシック" charset="0"/>
              </a:rPr>
              <a:t>Amazon Web Services (AWS)</a:t>
            </a:r>
          </a:p>
        </p:txBody>
      </p:sp>
      <p:sp>
        <p:nvSpPr>
          <p:cNvPr id="5" name="Content Placeholder 2"/>
          <p:cNvSpPr>
            <a:spLocks noGrp="1"/>
          </p:cNvSpPr>
          <p:nvPr/>
        </p:nvSpPr>
        <p:spPr bwMode="auto">
          <a:xfrm>
            <a:off x="296863" y="1268413"/>
            <a:ext cx="8235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eaLnBrk="0" hangingPunct="0">
              <a:spcBef>
                <a:spcPct val="20000"/>
              </a:spcBef>
              <a:buFont typeface="Arial" charset="0"/>
              <a:buChar char="•"/>
            </a:pPr>
            <a:endParaRPr lang="en-US" sz="2800">
              <a:latin typeface="Calibri"/>
              <a:cs typeface="Calibri"/>
            </a:endParaRPr>
          </a:p>
          <a:p>
            <a:pPr marL="457200" indent="-457200" eaLnBrk="0" hangingPunct="0">
              <a:spcBef>
                <a:spcPct val="20000"/>
              </a:spcBef>
              <a:buFont typeface="Arial" charset="0"/>
              <a:buChar char="•"/>
            </a:pPr>
            <a:endParaRPr lang="en-US" sz="2800">
              <a:latin typeface="Calibri"/>
              <a:cs typeface="Calibri"/>
            </a:endParaRPr>
          </a:p>
          <a:p>
            <a:pPr marL="457200" indent="-457200" eaLnBrk="0" hangingPunct="0">
              <a:spcBef>
                <a:spcPct val="20000"/>
              </a:spcBef>
              <a:buFont typeface="Arial" charset="0"/>
              <a:buChar char="•"/>
            </a:pPr>
            <a:endParaRPr lang="en-US" sz="2800">
              <a:latin typeface="Calibri"/>
              <a:cs typeface="Calibri"/>
            </a:endParaRPr>
          </a:p>
        </p:txBody>
      </p:sp>
      <p:sp>
        <p:nvSpPr>
          <p:cNvPr id="6" name="TextBox 3"/>
          <p:cNvSpPr txBox="1">
            <a:spLocks noChangeArrowheads="1"/>
          </p:cNvSpPr>
          <p:nvPr/>
        </p:nvSpPr>
        <p:spPr bwMode="auto">
          <a:xfrm>
            <a:off x="323850" y="1412875"/>
            <a:ext cx="8064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a:latin typeface="Calibri"/>
                <a:cs typeface="Calibri"/>
              </a:rPr>
              <a:t>Infinite storage (scalable): S3 (simple storage service)</a:t>
            </a:r>
          </a:p>
          <a:p>
            <a:pPr eaLnBrk="1" hangingPunct="1">
              <a:buFont typeface="Arial" charset="0"/>
              <a:buChar char="•"/>
            </a:pPr>
            <a:r>
              <a:rPr lang="en-US">
                <a:latin typeface="Calibri"/>
                <a:cs typeface="Calibri"/>
              </a:rPr>
              <a:t>Compute per hour: EC2 (elastic cloud computing)</a:t>
            </a:r>
          </a:p>
          <a:p>
            <a:pPr eaLnBrk="1" hangingPunct="1">
              <a:buFont typeface="Arial" charset="0"/>
              <a:buChar char="•"/>
            </a:pPr>
            <a:r>
              <a:rPr lang="en-US">
                <a:latin typeface="Calibri"/>
                <a:cs typeface="Calibri"/>
              </a:rPr>
              <a:t>Ready when you are High Performance Computing</a:t>
            </a:r>
          </a:p>
          <a:p>
            <a:pPr eaLnBrk="1" hangingPunct="1">
              <a:buFont typeface="Arial" charset="0"/>
              <a:buChar char="•"/>
            </a:pPr>
            <a:r>
              <a:rPr lang="en-US">
                <a:latin typeface="Calibri"/>
                <a:cs typeface="Calibri"/>
              </a:rPr>
              <a:t>Multiple football fields of HPC throughout the world</a:t>
            </a:r>
          </a:p>
          <a:p>
            <a:pPr eaLnBrk="1" hangingPunct="1">
              <a:buFont typeface="Arial" charset="0"/>
              <a:buChar char="•"/>
            </a:pPr>
            <a:r>
              <a:rPr lang="en-US">
                <a:latin typeface="Calibri"/>
                <a:cs typeface="Calibri"/>
              </a:rPr>
              <a:t>HPC are expanded at one container at a time:</a:t>
            </a:r>
          </a:p>
          <a:p>
            <a:pPr eaLnBrk="1" hangingPunct="1">
              <a:buFont typeface="Arial" charset="0"/>
              <a:buChar char="•"/>
            </a:pPr>
            <a:endParaRPr lang="en-US">
              <a:latin typeface="Calibri"/>
              <a:cs typeface="Calibri"/>
            </a:endParaRPr>
          </a:p>
          <a:p>
            <a:pPr eaLnBrk="1" hangingPunct="1">
              <a:buFont typeface="Arial" charset="0"/>
              <a:buChar char="•"/>
            </a:pPr>
            <a:endParaRPr lang="en-US">
              <a:latin typeface="Calibri"/>
              <a:cs typeface="Calibri"/>
            </a:endParaRPr>
          </a:p>
        </p:txBody>
      </p:sp>
      <p:pic>
        <p:nvPicPr>
          <p:cNvPr id="7" name="Picture 6" descr="amazon-perd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038" y="3573463"/>
            <a:ext cx="4783137" cy="2695575"/>
          </a:xfrm>
          <a:prstGeom prst="rect">
            <a:avLst/>
          </a:prstGeom>
          <a:ln>
            <a:noFill/>
          </a:ln>
          <a:effectLst>
            <a:outerShdw blurRad="292100" dist="139700" dir="2700000" algn="tl" rotWithShape="0">
              <a:srgbClr val="333333">
                <a:alpha val="65000"/>
              </a:srgbClr>
            </a:outerShdw>
          </a:effectLst>
        </p:spPr>
      </p:pic>
      <p:pic>
        <p:nvPicPr>
          <p:cNvPr id="8" name="Picture 6" descr="aws-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76700"/>
            <a:ext cx="35147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94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9926</TotalTime>
  <Words>1539</Words>
  <Application>Microsoft Macintosh PowerPoint</Application>
  <PresentationFormat>On-screen Show (4:3)</PresentationFormat>
  <Paragraphs>194</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Canadian Bioinformatics Workshops</vt:lpstr>
      <vt:lpstr>PowerPoint Presentation</vt:lpstr>
      <vt:lpstr>PowerPoint Presentation</vt:lpstr>
      <vt:lpstr>Learning Objectives</vt:lpstr>
      <vt:lpstr>PowerPoint Presentation</vt:lpstr>
      <vt:lpstr>About DNA and computers</vt:lpstr>
      <vt:lpstr>What is the general biomedical scientist to do?</vt:lpstr>
      <vt:lpstr>Cloud computing providers</vt:lpstr>
      <vt:lpstr>Amazon Web Services (AWS)</vt:lpstr>
      <vt:lpstr>Some of the challenges of cloud computing:</vt:lpstr>
      <vt:lpstr>Some of the advantages of cloud computing:</vt:lpstr>
      <vt:lpstr>In this workshop:</vt:lpstr>
      <vt:lpstr>Things we have set up:</vt:lpstr>
      <vt:lpstr>Amazon AWS documentation</vt:lpstr>
      <vt:lpstr>Logging into Amazon AWS</vt:lpstr>
      <vt:lpstr>Login to AWS console </vt:lpstr>
      <vt:lpstr>Select "EC2" service</vt:lpstr>
      <vt:lpstr>Launch a new Instance</vt:lpstr>
      <vt:lpstr>Choose an AMI – Find the CSHL SEQTEC 2016 AMI in the Community AMIs</vt:lpstr>
      <vt:lpstr>Choose “m4.2xlarge” instance type, then "Next: Configure Instance Details".</vt:lpstr>
      <vt:lpstr>Select "Protect against accidental termination", then "Next: Add Storage".</vt:lpstr>
      <vt:lpstr>You should see "snap-xxxxxxx" (32GB) and "snap-xxxxxxx" (80GB) as the two storage volumes selected. Then, "Next: Tag Instance"</vt:lpstr>
      <vt:lpstr>Create a tag like “Name=ObiGriffith” [use your own name]. Then hit "Next: Configure Security Group".</vt:lpstr>
      <vt:lpstr>Select an Existing Security Group, choose "SSH_HTTP". Then hit "Review and Launch". </vt:lpstr>
      <vt:lpstr>Review the details of your instance, note the warnings, then hit Launch</vt:lpstr>
      <vt:lpstr>Choose an existing key pair: "CSHL_2016" and then Launch.</vt:lpstr>
      <vt:lpstr>View Instances to see your new instance spinning up!</vt:lpstr>
      <vt:lpstr>Find YOUR instance, select it, and then hit connect for instructions on how to connect</vt:lpstr>
      <vt:lpstr>Take note of your Public DNS and the instructions on changing permissions for the key file (Note, we will login as ubuntu NOT root)</vt:lpstr>
      <vt:lpstr>Opening a ‘terminal session’ on a Mac</vt:lpstr>
      <vt:lpstr>Add the terminal App to your dock</vt:lpstr>
      <vt:lpstr>Creating a working directory on your Mac called ‘cshl’</vt:lpstr>
      <vt:lpstr>Obtain your AWS ‘key’ file from course wiki</vt:lpstr>
      <vt:lpstr>Viewing the ‘key’ file once downloaded</vt:lpstr>
      <vt:lpstr>Changing file permissions of your ‘key’ file  (Mac/Linux)</vt:lpstr>
      <vt:lpstr>Logging into your instance</vt:lpstr>
      <vt:lpstr>Copying files from AWS to your computer (using a web browser)</vt:lpstr>
      <vt:lpstr>Logging out of your instance</vt:lpstr>
      <vt:lpstr>When you are done for the day you can “Stop” your instance – Don’t Terminate!</vt:lpstr>
      <vt:lpstr>Next morning, you can “Start” your instance again</vt:lpstr>
      <vt:lpstr>When you restart your instance you will need to find your new Public DNS or IP address. Select your instance and “Connect” or look in Description tab. Then go back to instructions for “Logging into your instance”</vt:lpstr>
      <vt:lpstr>So, at this point:</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663</cp:revision>
  <dcterms:created xsi:type="dcterms:W3CDTF">2010-04-21T18:53:51Z</dcterms:created>
  <dcterms:modified xsi:type="dcterms:W3CDTF">2017-07-10T14:24:39Z</dcterms:modified>
</cp:coreProperties>
</file>