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1" r:id="rId2"/>
    <p:sldId id="342" r:id="rId3"/>
    <p:sldId id="257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12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-6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7/8/17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7/8/17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24F94F-8486-FD4A-B1DC-4D561309089E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39B608-01F2-F045-96A3-C8EFC3ACD74C}" type="slidenum">
              <a:rPr lang="en-US" sz="1300">
                <a:latin typeface="Calibri" charset="0"/>
              </a:rPr>
              <a:pPr eaLnBrk="1" hangingPunct="1"/>
              <a:t>5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39B608-01F2-F045-96A3-C8EFC3ACD74C}" type="slidenum">
              <a:rPr lang="en-US" sz="1300">
                <a:latin typeface="Calibri" charset="0"/>
              </a:rPr>
              <a:pPr eaLnBrk="1" hangingPunct="1"/>
              <a:t>6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CE1E5D-C0B3-4744-88D8-D81E5041DD69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4844F5-9029-0D45-8E07-E6B77CE66171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3" name="Picture 7" descr="bioinformatics.ca-logo-white-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2775"/>
            <a:ext cx="11922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7/8/17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ourceforge.net/projects/flexba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samtools.sourceforge.net/SAM1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447800"/>
          </a:xfrm>
        </p:spPr>
        <p:txBody>
          <a:bodyPr/>
          <a:lstStyle/>
          <a:p>
            <a:pPr eaLnBrk="1" hangingPunct="1"/>
            <a:r>
              <a:rPr lang="en-US" b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2688" y="3695700"/>
            <a:ext cx="6778625" cy="1927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-iv.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QC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altLang="ko-KR" dirty="0" err="1" smtClean="0">
                <a:latin typeface="Calibri" charset="0"/>
                <a:ea typeface="ＭＳ Ｐゴシック" charset="0"/>
                <a:cs typeface="ＭＳ Ｐゴシック" charset="0"/>
              </a:rPr>
              <a:t>RSeQC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412776"/>
            <a:ext cx="3721072" cy="37170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057" y="1412776"/>
            <a:ext cx="369635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92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152400" y="2667000"/>
            <a:ext cx="8839200" cy="1600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>
                <a:latin typeface="Calibri" charset="0"/>
                <a:ea typeface="ＭＳ Ｐゴシック" charset="0"/>
              </a:rPr>
              <a:t>We are on a Coffee Break &amp; Networking Session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Seq</a:t>
            </a: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 Module 2</a:t>
            </a:r>
            <a:b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Alignment and Visualization (tutorial)</a:t>
            </a:r>
            <a:endParaRPr lang="en-US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Griffith, Obi Griffith</a:t>
            </a:r>
            <a:r>
              <a:rPr lang="en-US" sz="1600" dirty="0">
                <a:latin typeface="Calibri"/>
                <a:ea typeface="+mj-ea"/>
                <a:cs typeface="Calibri"/>
              </a:rPr>
              <a:t>,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Fouad</a:t>
            </a:r>
            <a:r>
              <a:rPr lang="en-US" sz="1600" dirty="0">
                <a:latin typeface="Calibri"/>
                <a:ea typeface="+mj-ea"/>
                <a:cs typeface="Calibri"/>
              </a:rPr>
              <a:t>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Yousif</a:t>
            </a:r>
            <a:endParaRPr lang="en-US" sz="1600" dirty="0" smtClean="0">
              <a:latin typeface="Calibri"/>
              <a:ea typeface="+mj-e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</a:t>
            </a:r>
            <a:r>
              <a:rPr lang="en-US" sz="1600" dirty="0" err="1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seq</a:t>
            </a:r>
            <a:r>
              <a:rPr lang="en-US" sz="160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 Analysis</a:t>
            </a:r>
            <a:br>
              <a:rPr lang="en-US" sz="160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</a:br>
            <a:r>
              <a:rPr lang="en-US" sz="140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July 10-12, 2017</a:t>
            </a:r>
            <a:endParaRPr lang="en-US" sz="1400" dirty="0">
              <a:ln w="1270">
                <a:solidFill>
                  <a:schemeClr val="tx1">
                    <a:alpha val="38000"/>
                  </a:schemeClr>
                </a:solidFill>
              </a:ln>
              <a:latin typeface="Calibri"/>
              <a:cs typeface="Calibri"/>
            </a:endParaRPr>
          </a:p>
        </p:txBody>
      </p:sp>
      <p:pic>
        <p:nvPicPr>
          <p:cNvPr id="2" name="Picture 1" descr="CBW-CSHL-graphic-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60" y="2664296"/>
            <a:ext cx="4149080" cy="4149080"/>
          </a:xfrm>
          <a:prstGeom prst="rect">
            <a:avLst/>
          </a:prstGeom>
        </p:spPr>
      </p:pic>
      <p:pic>
        <p:nvPicPr>
          <p:cNvPr id="7" name="Picture 4" descr="TGI_logo_V_2color_bevel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6588125" y="3744913"/>
            <a:ext cx="21812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Learning Objectives of Tutorial</a:t>
            </a: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981075"/>
            <a:ext cx="8856662" cy="5184775"/>
          </a:xfrm>
        </p:spPr>
        <p:txBody>
          <a:bodyPr/>
          <a:lstStyle/>
          <a:p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Run </a:t>
            </a:r>
            <a:r>
              <a:rPr lang="en-US" dirty="0" smtClean="0">
                <a:latin typeface="Calibri" charset="0"/>
                <a:ea typeface="ＭＳ Ｐゴシック" charset="0"/>
              </a:rPr>
              <a:t>HISAT2 </a:t>
            </a:r>
            <a:r>
              <a:rPr lang="en-US" dirty="0">
                <a:latin typeface="Calibri" charset="0"/>
                <a:ea typeface="ＭＳ Ｐゴシック" charset="0"/>
              </a:rPr>
              <a:t>with parameters suitable for gene expression analysis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Use </a:t>
            </a:r>
            <a:r>
              <a:rPr lang="en-US" dirty="0" err="1">
                <a:latin typeface="Calibri" charset="0"/>
                <a:ea typeface="ＭＳ Ｐゴシック" charset="0"/>
              </a:rPr>
              <a:t>samtools</a:t>
            </a:r>
            <a:r>
              <a:rPr lang="en-US" dirty="0">
                <a:latin typeface="Calibri" charset="0"/>
                <a:ea typeface="ＭＳ Ｐゴシック" charset="0"/>
              </a:rPr>
              <a:t> to demonstrate the features of the SAM/BAM format and basic manipulation of these alignment files (view, sort, index, filter)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Use IGV to visualize RNA-</a:t>
            </a:r>
            <a:r>
              <a:rPr lang="en-US" dirty="0" err="1">
                <a:latin typeface="Calibri" charset="0"/>
                <a:ea typeface="ＭＳ Ｐゴシック" charset="0"/>
              </a:rPr>
              <a:t>seq</a:t>
            </a:r>
            <a:r>
              <a:rPr lang="en-US" dirty="0">
                <a:latin typeface="Calibri" charset="0"/>
                <a:ea typeface="ＭＳ Ｐゴシック" charset="0"/>
              </a:rPr>
              <a:t> alignments, view a variant position, etc.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Determine BAM-read counts at a variant position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Use </a:t>
            </a:r>
            <a:r>
              <a:rPr lang="en-US" dirty="0" err="1">
                <a:latin typeface="Calibri" charset="0"/>
                <a:ea typeface="ＭＳ Ｐゴシック" charset="0"/>
              </a:rPr>
              <a:t>samtools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dirty="0" err="1">
                <a:latin typeface="Calibri" charset="0"/>
                <a:ea typeface="ＭＳ Ｐゴシック" charset="0"/>
              </a:rPr>
              <a:t>flagstat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err="1">
                <a:latin typeface="Calibri" charset="0"/>
                <a:ea typeface="ＭＳ Ｐゴシック" charset="0"/>
              </a:rPr>
              <a:t>samstat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err="1">
                <a:latin typeface="Calibri" charset="0"/>
                <a:ea typeface="ＭＳ Ｐゴシック" charset="0"/>
              </a:rPr>
              <a:t>FastQC</a:t>
            </a:r>
            <a:r>
              <a:rPr lang="en-US" dirty="0">
                <a:latin typeface="Calibri" charset="0"/>
                <a:ea typeface="ＭＳ Ｐゴシック" charset="0"/>
              </a:rPr>
              <a:t> to assess quality of alignments</a:t>
            </a:r>
          </a:p>
        </p:txBody>
      </p:sp>
    </p:spTree>
    <p:extLst>
      <p:ext uri="{BB962C8B-B14F-4D97-AF65-F5344CB8AC3E}">
        <p14:creationId xmlns:p14="http://schemas.microsoft.com/office/powerpoint/2010/main" val="1642375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-i. Adaptor trim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Use </a:t>
            </a:r>
            <a:r>
              <a:rPr lang="en-US" sz="2600" dirty="0" err="1">
                <a:latin typeface="Calibri" charset="0"/>
                <a:ea typeface="ＭＳ Ｐゴシック" charset="0"/>
              </a:rPr>
              <a:t>Flexbar</a:t>
            </a:r>
            <a:r>
              <a:rPr lang="en-US" sz="2600" dirty="0">
                <a:latin typeface="Calibri" charset="0"/>
                <a:ea typeface="ＭＳ Ｐゴシック" charset="0"/>
              </a:rPr>
              <a:t> to trim sequence adapter from the read FASTQ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files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 output of this step will be trimmed FASTQ files for each data set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Compare the </a:t>
            </a:r>
            <a:r>
              <a:rPr lang="en-US" sz="2600" dirty="0" err="1">
                <a:latin typeface="Calibri" charset="0"/>
                <a:ea typeface="ＭＳ Ｐゴシック" charset="0"/>
              </a:rPr>
              <a:t>FastQC</a:t>
            </a:r>
            <a:r>
              <a:rPr lang="en-US" sz="2600" dirty="0">
                <a:latin typeface="Calibri" charset="0"/>
                <a:ea typeface="ＭＳ Ｐゴシック" charset="0"/>
              </a:rPr>
              <a:t> reports for </a:t>
            </a:r>
            <a:r>
              <a:rPr lang="en-US" sz="2600" dirty="0" err="1">
                <a:latin typeface="Calibri" charset="0"/>
                <a:ea typeface="ＭＳ Ｐゴシック" charset="0"/>
              </a:rPr>
              <a:t>fastq</a:t>
            </a:r>
            <a:r>
              <a:rPr lang="en-US" sz="2600" dirty="0">
                <a:latin typeface="Calibri" charset="0"/>
                <a:ea typeface="ＭＳ Ｐゴシック" charset="0"/>
              </a:rPr>
              <a:t> files before and after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trimming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  <a:hlinkClick r:id="rId3"/>
              </a:rPr>
              <a:t>http://sourceforge.net/projects/flexbar</a:t>
            </a:r>
            <a:r>
              <a:rPr lang="en-US" sz="2600" dirty="0" smtClean="0">
                <a:latin typeface="Calibri" charset="0"/>
                <a:ea typeface="ＭＳ Ｐゴシック" charset="0"/>
                <a:hlinkClick r:id="rId3"/>
              </a:rPr>
              <a:t>/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97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Align reads with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HISAT2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Align all reads in the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libraries of the test data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200" dirty="0">
                <a:latin typeface="Calibri" charset="0"/>
                <a:ea typeface="ＭＳ Ｐゴシック" charset="0"/>
              </a:rPr>
              <a:t>libraries with two files each (one for each read1 and read2 of the paired-end reads)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HISAT2 for </a:t>
            </a:r>
            <a:r>
              <a:rPr lang="en-US" sz="2600" dirty="0">
                <a:latin typeface="Calibri" charset="0"/>
                <a:ea typeface="ＭＳ Ｐゴシック" charset="0"/>
              </a:rPr>
              <a:t>the alignment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Supply </a:t>
            </a:r>
            <a:r>
              <a:rPr lang="en-US" sz="2200" dirty="0">
                <a:latin typeface="Calibri" charset="0"/>
                <a:ea typeface="ＭＳ Ｐゴシック" charset="0"/>
              </a:rPr>
              <a:t>the bowtie indexed genome obtained in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section 1-iv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-</a:t>
            </a:r>
            <a:r>
              <a:rPr lang="en-US" altLang="ja-JP" sz="2200" dirty="0" err="1" smtClean="0">
                <a:latin typeface="Calibri" charset="0"/>
                <a:ea typeface="ＭＳ Ｐゴシック" charset="0"/>
              </a:rPr>
              <a:t>dta</a:t>
            </a:r>
            <a:r>
              <a:rPr lang="ja-JP" altLang="en-US" sz="2200" dirty="0" smtClean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 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option tells 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HISAT2 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to report alignments tailored for transcript 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assemblers</a:t>
            </a:r>
            <a:endParaRPr lang="en-US" altLang="ja-JP" sz="22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Since there are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libraries in the test data set,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alignment commands are run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On a test system, each of these alignments took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~4 seconds </a:t>
            </a:r>
            <a:r>
              <a:rPr lang="en-US" sz="2600" dirty="0">
                <a:latin typeface="Calibri" charset="0"/>
                <a:ea typeface="ＭＳ Ｐゴシック" charset="0"/>
              </a:rPr>
              <a:t>using 8 CPUs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Each alignment job outputs a SAM/BAM file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  <a:hlinkClick r:id="rId3"/>
              </a:rPr>
              <a:t>http://samtools.sourceforge.net/SAM1.pdf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visualization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Create indexed versions of bam files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These are needed by IGV for efficient loading of alignments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Visualize spliced alignments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Identify exon-exon junction supporting reads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Identify </a:t>
            </a:r>
            <a:r>
              <a:rPr lang="en-US" sz="2200" dirty="0">
                <a:latin typeface="Calibri" charset="0"/>
                <a:ea typeface="ＭＳ Ｐゴシック" charset="0"/>
              </a:rPr>
              <a:t>differentially expressed genes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Try </a:t>
            </a:r>
            <a:r>
              <a:rPr lang="en-US" sz="2600" dirty="0">
                <a:latin typeface="Calibri" charset="0"/>
                <a:ea typeface="ＭＳ Ｐゴシック" charset="0"/>
              </a:rPr>
              <a:t>to find variant positions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Create a pileup from bam file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Determine read counts at a specific position</a:t>
            </a:r>
          </a:p>
        </p:txBody>
      </p:sp>
    </p:spTree>
    <p:extLst>
      <p:ext uri="{BB962C8B-B14F-4D97-AF65-F5344CB8AC3E}">
        <p14:creationId xmlns:p14="http://schemas.microsoft.com/office/powerpoint/2010/main" val="3535739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visualization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(IGV)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1506" name="Content Placeholder 3" descr="Screen Shot 2013-06-01 at 11.20.5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9" b="-339"/>
          <a:stretch>
            <a:fillRect/>
          </a:stretch>
        </p:blipFill>
        <p:spPr>
          <a:xfrm>
            <a:off x="152400" y="1341438"/>
            <a:ext cx="8839200" cy="4724400"/>
          </a:xfrm>
        </p:spPr>
      </p:pic>
    </p:spTree>
    <p:extLst>
      <p:ext uri="{BB962C8B-B14F-4D97-AF65-F5344CB8AC3E}">
        <p14:creationId xmlns:p14="http://schemas.microsoft.com/office/powerpoint/2010/main" val="339941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-iv.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QC</a:t>
            </a:r>
          </a:p>
        </p:txBody>
      </p:sp>
      <p:sp>
        <p:nvSpPr>
          <p:cNvPr id="22530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 '</a:t>
            </a:r>
            <a:r>
              <a:rPr lang="en-US" sz="2600" dirty="0" err="1">
                <a:latin typeface="Calibri" charset="0"/>
                <a:ea typeface="ＭＳ Ｐゴシック" charset="0"/>
              </a:rPr>
              <a:t>samtools</a:t>
            </a:r>
            <a:r>
              <a:rPr lang="en-US" sz="2600" dirty="0">
                <a:latin typeface="Calibri" charset="0"/>
                <a:ea typeface="ＭＳ Ｐゴシック" charset="0"/>
              </a:rPr>
              <a:t> view' to see the format of a SAM/BAM alignment file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Use ‘FLAGs’ to filter out certain kinds of alignments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 '</a:t>
            </a:r>
            <a:r>
              <a:rPr lang="en-US" sz="2600" dirty="0" err="1">
                <a:latin typeface="Calibri" charset="0"/>
                <a:ea typeface="ＭＳ Ｐゴシック" charset="0"/>
              </a:rPr>
              <a:t>samtools</a:t>
            </a:r>
            <a:r>
              <a:rPr lang="en-US" sz="2600" dirty="0">
                <a:latin typeface="Calibri" charset="0"/>
                <a:ea typeface="ＭＳ Ｐゴシック" charset="0"/>
              </a:rPr>
              <a:t> </a:t>
            </a:r>
            <a:r>
              <a:rPr lang="en-US" sz="2600" dirty="0" err="1">
                <a:latin typeface="Calibri" charset="0"/>
                <a:ea typeface="ＭＳ Ｐゴシック" charset="0"/>
              </a:rPr>
              <a:t>flagstat</a:t>
            </a:r>
            <a:r>
              <a:rPr lang="en-US" sz="2600" dirty="0">
                <a:latin typeface="Calibri" charset="0"/>
                <a:ea typeface="ＭＳ Ｐゴシック" charset="0"/>
              </a:rPr>
              <a:t>' to get a basic summary of an alignment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Use </a:t>
            </a:r>
            <a:r>
              <a:rPr lang="en-US" sz="2600" dirty="0" err="1">
                <a:latin typeface="Calibri" charset="0"/>
                <a:ea typeface="ＭＳ Ｐゴシック" charset="0"/>
              </a:rPr>
              <a:t>FastQC</a:t>
            </a:r>
            <a:r>
              <a:rPr lang="en-US" sz="2600" dirty="0">
                <a:latin typeface="Calibri" charset="0"/>
                <a:ea typeface="ＭＳ Ｐゴシック" charset="0"/>
              </a:rPr>
              <a:t> to perform basic QC of your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alignments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Optional: explore </a:t>
            </a:r>
            <a:r>
              <a:rPr lang="en-US" sz="2600" dirty="0" err="1" smtClean="0">
                <a:latin typeface="Calibri" charset="0"/>
                <a:ea typeface="ＭＳ Ｐゴシック" charset="0"/>
              </a:rPr>
              <a:t>RSeQC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 for alignment QC</a:t>
            </a:r>
            <a:endParaRPr lang="en-US" sz="26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9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9901</TotalTime>
  <Words>437</Words>
  <Application>Microsoft Macintosh PowerPoint</Application>
  <PresentationFormat>On-screen Show (4:3)</PresentationFormat>
  <Paragraphs>54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2-i. Adaptor trim</vt:lpstr>
      <vt:lpstr>2-ii. Align reads with HISAT2</vt:lpstr>
      <vt:lpstr>2-iii. Post-alignment visualization</vt:lpstr>
      <vt:lpstr>2-iii. Post-alignment visualization (IGV)</vt:lpstr>
      <vt:lpstr>2-iv. Post-alignment QC</vt:lpstr>
      <vt:lpstr>2-iv. Post-alignment QC (RSeQC)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Obi Griffith</cp:lastModifiedBy>
  <cp:revision>661</cp:revision>
  <dcterms:created xsi:type="dcterms:W3CDTF">2010-04-21T18:53:51Z</dcterms:created>
  <dcterms:modified xsi:type="dcterms:W3CDTF">2017-07-08T18:04:09Z</dcterms:modified>
</cp:coreProperties>
</file>