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1" r:id="rId2"/>
    <p:sldId id="342" r:id="rId3"/>
    <p:sldId id="257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12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7/8/17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7/8/17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35BC24-D481-3E4E-87EB-03E08E404FBF}" type="slidenum">
              <a:rPr lang="en-US" sz="1300">
                <a:latin typeface="Calibri" charset="0"/>
              </a:rPr>
              <a:pPr eaLnBrk="1" hangingPunct="1"/>
              <a:t>4</a:t>
            </a:fld>
            <a:endParaRPr lang="en-US" sz="13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758CF9-5807-8248-9D3D-E297C55461D4}" type="slidenum">
              <a:rPr lang="en-US" sz="1300">
                <a:latin typeface="Calibri" charset="0"/>
              </a:rPr>
              <a:pPr eaLnBrk="1" hangingPunct="1"/>
              <a:t>6</a:t>
            </a:fld>
            <a:endParaRPr lang="en-US" sz="130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Consequtive basepairs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DF4BBA-550F-B14D-9056-5F008541DBF8}" type="slidenum">
              <a:rPr lang="en-US" sz="1300">
                <a:latin typeface="Calibri" charset="0"/>
              </a:rPr>
              <a:pPr eaLnBrk="1" hangingPunct="1"/>
              <a:t>7</a:t>
            </a:fld>
            <a:endParaRPr lang="en-US" sz="130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Consequtive basepairs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407D49-CE09-FF42-8A27-F71FEB2F9CCB}" type="slidenum">
              <a:rPr lang="en-US" sz="1300">
                <a:latin typeface="Calibri" charset="0"/>
              </a:rPr>
              <a:pPr eaLnBrk="1" hangingPunct="1"/>
              <a:t>8</a:t>
            </a:fld>
            <a:endParaRPr lang="en-US" sz="130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7BF14C-B391-D343-9D96-B77D9EBD185F}" type="slidenum">
              <a:rPr lang="en-US" sz="1300">
                <a:latin typeface="Calibri" charset="0"/>
              </a:rPr>
              <a:pPr eaLnBrk="1" hangingPunct="1"/>
              <a:t>9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14D0B7-6444-3B4F-B6D9-1161969E1B4F}" type="slidenum">
              <a:rPr lang="en-US" sz="1300">
                <a:latin typeface="Calibri" charset="0"/>
              </a:rPr>
              <a:pPr eaLnBrk="1" hangingPunct="1"/>
              <a:t>10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C34CE4-4685-5149-89F2-9FD0582F0AB7}" type="slidenum">
              <a:rPr lang="en-US" sz="1300">
                <a:latin typeface="Calibri" charset="0"/>
              </a:rPr>
              <a:pPr eaLnBrk="1" hangingPunct="1"/>
              <a:t>11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7" descr="bioinformatics.ca-logo-white-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2775"/>
            <a:ext cx="11922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s://tools.lifetechnologies.com/content/sfs/manuals/cms_08634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44780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  <a:ea typeface="ＭＳ Ｐゴシック" charset="0"/>
              </a:rPr>
              <a:t>Summarize </a:t>
            </a:r>
            <a:r>
              <a:rPr lang="en-US" sz="3600" dirty="0">
                <a:latin typeface="Calibri" charset="0"/>
                <a:ea typeface="ＭＳ Ｐゴシック" charset="0"/>
              </a:rPr>
              <a:t>and visualize results</a:t>
            </a:r>
            <a:br>
              <a:rPr lang="en-US" sz="3600" dirty="0">
                <a:latin typeface="Calibri" charset="0"/>
                <a:ea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</a:rPr>
              <a:t>(optional)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2400" y="1268413"/>
            <a:ext cx="8839200" cy="5056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In this step we will use R to summarize and visualize the results of the previous steps</a:t>
            </a: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600" dirty="0">
                <a:latin typeface="Calibri" charset="0"/>
                <a:ea typeface="ＭＳ Ｐゴシック" charset="0"/>
              </a:rPr>
              <a:t>Explanation of the R commands is provided in 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the online wiki</a:t>
            </a:r>
            <a:endParaRPr lang="en-US" altLang="ja-JP" sz="26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Examples of the tasks performed: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Examine the expression estimates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How reproducible are the technical replicates?  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How well do the different library construction methods correlate? 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Visualize the differences between/among replicates, library prep methods and tumor versus normal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Examine the differential expression estimates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Visualize the expression estimates and highlight those genes that appear to be differentially expressed according to </a:t>
            </a:r>
            <a:r>
              <a:rPr lang="en-US" sz="1900" dirty="0" err="1" smtClean="0">
                <a:latin typeface="Calibri" charset="0"/>
                <a:ea typeface="ＭＳ Ｐゴシック" charset="0"/>
              </a:rPr>
              <a:t>Ballgown</a:t>
            </a:r>
            <a:endParaRPr lang="en-US" sz="1900" dirty="0">
              <a:latin typeface="Calibri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Generate a list of the top differentially expressed genes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0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ＭＳ Ｐゴシック" charset="0"/>
              </a:rPr>
              <a:t>Perform </a:t>
            </a:r>
            <a:r>
              <a:rPr lang="en-US" sz="3200" dirty="0">
                <a:latin typeface="Calibri" charset="0"/>
                <a:ea typeface="ＭＳ Ｐゴシック" charset="0"/>
              </a:rPr>
              <a:t>differential expression analysis with </a:t>
            </a:r>
            <a:r>
              <a:rPr lang="en-US" sz="3200" dirty="0" err="1">
                <a:latin typeface="Calibri" charset="0"/>
                <a:ea typeface="ＭＳ Ｐゴシック" charset="0"/>
              </a:rPr>
              <a:t>edgeR</a:t>
            </a:r>
            <a:r>
              <a:rPr lang="en-US" sz="3200" dirty="0">
                <a:latin typeface="Calibri" charset="0"/>
                <a:ea typeface="ＭＳ Ｐゴシック" charset="0"/>
              </a:rPr>
              <a:t> using </a:t>
            </a:r>
            <a:r>
              <a:rPr lang="en-US" sz="3200" dirty="0" err="1">
                <a:latin typeface="Calibri" charset="0"/>
                <a:ea typeface="ＭＳ Ｐゴシック" charset="0"/>
              </a:rPr>
              <a:t>htseq</a:t>
            </a:r>
            <a:r>
              <a:rPr lang="en-US" sz="3200" dirty="0">
                <a:latin typeface="Calibri" charset="0"/>
                <a:ea typeface="ＭＳ Ｐゴシック" charset="0"/>
              </a:rPr>
              <a:t> output (optional)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268413"/>
            <a:ext cx="8839200" cy="5056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Make use of raw counts generated by htseq-count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Load into R and process with edgeR package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Compare significantly differentially expressed genes from two methods</a:t>
            </a: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528" t="20392" r="10234" b="25227"/>
          <a:stretch/>
        </p:blipFill>
        <p:spPr>
          <a:xfrm>
            <a:off x="2162187" y="2780928"/>
            <a:ext cx="4930093" cy="33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Analysis of ERCC spike-in expression and differential expression (optional)</a:t>
            </a:r>
            <a:endParaRPr lang="en-US" sz="3600" dirty="0"/>
          </a:p>
        </p:txBody>
      </p:sp>
      <p:pic>
        <p:nvPicPr>
          <p:cNvPr id="6" name="Content Placeholder 5" descr="Screen Shot 2014-11-17 at 5.29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97" r="-18197"/>
          <a:stretch>
            <a:fillRect/>
          </a:stretch>
        </p:blipFill>
        <p:spPr>
          <a:xfrm>
            <a:off x="0" y="3789040"/>
            <a:ext cx="3960666" cy="2116832"/>
          </a:xfrm>
        </p:spPr>
      </p:pic>
      <p:pic>
        <p:nvPicPr>
          <p:cNvPr id="7" name="Picture 6" descr="Screen Shot 2014-11-17 at 5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53803"/>
            <a:ext cx="2844637" cy="2558440"/>
          </a:xfrm>
          <a:prstGeom prst="rect">
            <a:avLst/>
          </a:prstGeom>
        </p:spPr>
      </p:pic>
      <p:pic>
        <p:nvPicPr>
          <p:cNvPr id="8" name="Picture 7" descr="Screen Shot 2014-11-17 at 5.3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866380" cy="242539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7296" y="1628453"/>
            <a:ext cx="8839200" cy="24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hlinkClick r:id="rId5"/>
              </a:rPr>
              <a:t>https://tools.lifetechnologies.com/content/sfs/manuals/cms_086340.</a:t>
            </a:r>
            <a:r>
              <a:rPr lang="en-US" sz="2600" dirty="0" smtClean="0">
                <a:latin typeface="Calibri" charset="0"/>
                <a:ea typeface="ＭＳ Ｐゴシック" charset="0"/>
                <a:hlinkClick r:id="rId5"/>
              </a:rPr>
              <a:t>pdf</a:t>
            </a:r>
            <a:endParaRPr lang="en-US" sz="26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Lower Limit of Detection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Dynamic Range (dose response)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Fold-change response (DE)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4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>
                <a:latin typeface="Calibri" charset="0"/>
                <a:ea typeface="ＭＳ Ｐゴシック" charset="0"/>
              </a:rPr>
              <a:t>We are on a Coffee Break &amp; Networking Session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Seq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 Module 3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Expression and Differential Expression (lecture)</a:t>
            </a:r>
            <a:endParaRPr lang="en-US" sz="20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</a:t>
            </a:r>
            <a:r>
              <a:rPr lang="en-US" sz="1600" dirty="0">
                <a:latin typeface="Calibri"/>
                <a:ea typeface="+mj-ea"/>
                <a:cs typeface="Calibri"/>
              </a:rPr>
              <a:t>,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Fouad</a:t>
            </a:r>
            <a:r>
              <a:rPr lang="en-US" sz="1600" dirty="0">
                <a:latin typeface="Calibri"/>
                <a:ea typeface="+mj-ea"/>
                <a:cs typeface="Calibri"/>
              </a:rPr>
              <a:t>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Yousif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</a:t>
            </a:r>
            <a:r>
              <a:rPr lang="en-US" sz="16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60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</a:t>
            </a:r>
            <a:br>
              <a:rPr lang="en-US" sz="160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</a:br>
            <a:r>
              <a:rPr lang="en-US" sz="140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10-12, 2017</a:t>
            </a:r>
            <a:endParaRPr lang="en-US" sz="1400" dirty="0">
              <a:ln w="1270">
                <a:solidFill>
                  <a:schemeClr val="tx1">
                    <a:alpha val="38000"/>
                  </a:schemeClr>
                </a:solidFill>
              </a:ln>
              <a:latin typeface="Calibri"/>
              <a:cs typeface="Calibri"/>
            </a:endParaRPr>
          </a:p>
        </p:txBody>
      </p:sp>
      <p:pic>
        <p:nvPicPr>
          <p:cNvPr id="2" name="Picture 1" descr="CBW-CSHL-graphic-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0" y="2664296"/>
            <a:ext cx="4149080" cy="4149080"/>
          </a:xfrm>
          <a:prstGeom prst="rect">
            <a:avLst/>
          </a:prstGeom>
        </p:spPr>
      </p:pic>
      <p:pic>
        <p:nvPicPr>
          <p:cNvPr id="7" name="Picture 4" descr="TGI_logo_V_2color_bev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6588125" y="3744913"/>
            <a:ext cx="21812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Learning Objectives of Tutorial</a:t>
            </a:r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4906963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Generate gene/transcript expression estimates with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StringTie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Perform differential expression analysis with </a:t>
            </a:r>
            <a:r>
              <a:rPr lang="en-US" dirty="0" err="1">
                <a:latin typeface="Calibri" charset="0"/>
                <a:ea typeface="ＭＳ Ｐゴシック" charset="0"/>
              </a:rPr>
              <a:t>B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allgown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Summarize </a:t>
            </a:r>
            <a:r>
              <a:rPr lang="en-US" dirty="0">
                <a:latin typeface="Calibri" charset="0"/>
                <a:ea typeface="ＭＳ Ｐゴシック" charset="0"/>
              </a:rPr>
              <a:t>and visualize results</a:t>
            </a: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Ballgown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Old school R methods</a:t>
            </a:r>
          </a:p>
        </p:txBody>
      </p:sp>
    </p:spTree>
    <p:extLst>
      <p:ext uri="{BB962C8B-B14F-4D97-AF65-F5344CB8AC3E}">
        <p14:creationId xmlns:p14="http://schemas.microsoft.com/office/powerpoint/2010/main" val="232457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06090"/>
          </a:xfrm>
        </p:spPr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Analysis Flow Chart</a:t>
            </a:r>
            <a:endParaRPr lang="en-US" dirty="0"/>
          </a:p>
        </p:txBody>
      </p:sp>
      <p:pic>
        <p:nvPicPr>
          <p:cNvPr id="4" name="Content Placeholder 3" descr="journal.pcbi.1004393.g00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17" r="-91517"/>
          <a:stretch>
            <a:fillRect/>
          </a:stretch>
        </p:blipFill>
        <p:spPr>
          <a:xfrm>
            <a:off x="-385652" y="980728"/>
            <a:ext cx="9998212" cy="5343872"/>
          </a:xfrm>
        </p:spPr>
      </p:pic>
    </p:spTree>
    <p:extLst>
      <p:ext uri="{BB962C8B-B14F-4D97-AF65-F5344CB8AC3E}">
        <p14:creationId xmlns:p14="http://schemas.microsoft.com/office/powerpoint/2010/main" val="19196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Calibri" charset="0"/>
                <a:ea typeface="ＭＳ Ｐゴシック" charset="0"/>
                <a:cs typeface="ＭＳ Ｐゴシック" charset="0"/>
              </a:rPr>
              <a:t>4-i. </a:t>
            </a:r>
            <a:r>
              <a:rPr lang="en-US" altLang="ko-KR" dirty="0">
                <a:latin typeface="Calibri" charset="0"/>
                <a:ea typeface="ＭＳ Ｐゴシック" charset="0"/>
                <a:cs typeface="ＭＳ Ｐゴシック" charset="0"/>
              </a:rPr>
              <a:t>Generate expression estimates</a:t>
            </a:r>
          </a:p>
        </p:txBody>
      </p:sp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152400" y="1268413"/>
            <a:ext cx="8839200" cy="4979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The alignment SAM/BAM files generated in the previous step will now be used by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to calculate expression estimates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For all transcripts on the target chromosome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For this step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options ‘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-G</a:t>
            </a:r>
            <a:r>
              <a:rPr lang="ja-JP" altLang="en-US" sz="24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 and ‘-e’ are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used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charset="0"/>
                <a:ea typeface="ＭＳ Ｐゴシック" charset="0"/>
              </a:rPr>
              <a:t>‘-e’ </a:t>
            </a:r>
            <a:r>
              <a:rPr lang="en-US" sz="2000" dirty="0">
                <a:latin typeface="Calibri" charset="0"/>
                <a:ea typeface="ＭＳ Ｐゴシック" charset="0"/>
              </a:rPr>
              <a:t>f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orces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</a:rPr>
              <a:t>to calculate expression values for known transcripts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To discover novel transcripts with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</a:rPr>
              <a:t>you should:</a:t>
            </a:r>
          </a:p>
          <a:p>
            <a:pPr lvl="2">
              <a:lnSpc>
                <a:spcPct val="90000"/>
              </a:lnSpc>
            </a:pPr>
            <a:r>
              <a:rPr lang="en-US" sz="1700" b="1" dirty="0">
                <a:latin typeface="Calibri" charset="0"/>
                <a:ea typeface="ＭＳ Ｐゴシック" charset="0"/>
              </a:rPr>
              <a:t>Not use the </a:t>
            </a:r>
            <a:r>
              <a:rPr lang="en-US" sz="1700" b="1" dirty="0" smtClean="0">
                <a:latin typeface="Calibri" charset="0"/>
                <a:ea typeface="ＭＳ Ｐゴシック" charset="0"/>
              </a:rPr>
              <a:t>’-e’ o ‘-G’ </a:t>
            </a:r>
            <a:r>
              <a:rPr lang="en-US" sz="1700" b="1" dirty="0">
                <a:latin typeface="Calibri" charset="0"/>
                <a:ea typeface="ＭＳ Ｐゴシック" charset="0"/>
              </a:rPr>
              <a:t>option.  De novo transcript assembly and estimation will be performed.  (we will try this in Module 4)  OR ...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Calibri" charset="0"/>
                <a:ea typeface="ＭＳ Ｐゴシック" charset="0"/>
              </a:rPr>
              <a:t>Use </a:t>
            </a:r>
            <a:r>
              <a:rPr lang="en-US" sz="1700" dirty="0" smtClean="0">
                <a:latin typeface="Calibri" charset="0"/>
                <a:ea typeface="ＭＳ Ｐゴシック" charset="0"/>
              </a:rPr>
              <a:t>the ‘-G' option only.  </a:t>
            </a:r>
            <a:r>
              <a:rPr lang="en-US" sz="1700" dirty="0">
                <a:latin typeface="Calibri" charset="0"/>
                <a:ea typeface="ＭＳ Ｐゴシック" charset="0"/>
              </a:rPr>
              <a:t>Known transcripts will be used as a </a:t>
            </a:r>
            <a:r>
              <a:rPr lang="ja-JP" altLang="en-US" sz="17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1700" dirty="0">
                <a:latin typeface="Calibri" charset="0"/>
                <a:ea typeface="ＭＳ Ｐゴシック" charset="0"/>
              </a:rPr>
              <a:t>guide</a:t>
            </a:r>
            <a:r>
              <a:rPr lang="ja-JP" altLang="en-US" sz="17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1700" dirty="0">
                <a:latin typeface="Calibri" charset="0"/>
                <a:ea typeface="ＭＳ Ｐゴシック" charset="0"/>
              </a:rPr>
              <a:t>, but novel transcripts will also be </a:t>
            </a:r>
            <a:r>
              <a:rPr lang="en-US" altLang="ja-JP" sz="1700" dirty="0" smtClean="0">
                <a:latin typeface="Calibri" charset="0"/>
                <a:ea typeface="ＭＳ Ｐゴシック" charset="0"/>
              </a:rPr>
              <a:t>predicted.</a:t>
            </a:r>
            <a:endParaRPr lang="en-US" altLang="ja-JP" sz="17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This step will generate one isoform and one gene expression file for each library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Expression values are reported as 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FPKM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, or 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2000" b="1" dirty="0">
                <a:latin typeface="Calibri" charset="0"/>
                <a:ea typeface="ＭＳ Ｐゴシック" charset="0"/>
              </a:rPr>
              <a:t>F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ragments </a:t>
            </a:r>
            <a:r>
              <a:rPr lang="en-US" altLang="ja-JP" sz="2000" b="1" dirty="0">
                <a:latin typeface="Calibri" charset="0"/>
                <a:ea typeface="ＭＳ Ｐゴシック" charset="0"/>
              </a:rPr>
              <a:t>P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er </a:t>
            </a:r>
            <a:r>
              <a:rPr lang="en-US" altLang="ja-JP" sz="2000" b="1" dirty="0" err="1">
                <a:latin typeface="Calibri" charset="0"/>
                <a:ea typeface="ＭＳ Ｐゴシック" charset="0"/>
              </a:rPr>
              <a:t>K</a:t>
            </a:r>
            <a:r>
              <a:rPr lang="en-US" altLang="ja-JP" sz="2000" dirty="0" err="1">
                <a:latin typeface="Calibri" charset="0"/>
                <a:ea typeface="ＭＳ Ｐゴシック" charset="0"/>
              </a:rPr>
              <a:t>ilobase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 of exon per million fragments </a:t>
            </a:r>
            <a:r>
              <a:rPr lang="en-US" altLang="ja-JP" sz="2000" b="1" dirty="0">
                <a:latin typeface="Calibri" charset="0"/>
                <a:ea typeface="ＭＳ Ｐゴシック" charset="0"/>
              </a:rPr>
              <a:t>M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apped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’</a:t>
            </a:r>
            <a:endParaRPr lang="en-US" altLang="ja-JP" sz="2000" dirty="0">
              <a:latin typeface="Calibri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Where each 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fragment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 corresponds to a read-pair mapped to the genome</a:t>
            </a:r>
            <a:endParaRPr lang="en-US" sz="20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3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Calibri" charset="0"/>
                <a:ea typeface="ＭＳ Ｐゴシック" charset="0"/>
                <a:cs typeface="ＭＳ Ｐゴシック" charset="0"/>
              </a:rPr>
              <a:t>4-i. </a:t>
            </a:r>
            <a:r>
              <a:rPr lang="en-US" altLang="ko-KR" dirty="0">
                <a:latin typeface="Calibri" charset="0"/>
                <a:ea typeface="ＭＳ Ｐゴシック" charset="0"/>
                <a:cs typeface="ＭＳ Ｐゴシック" charset="0"/>
              </a:rPr>
              <a:t>Generate expression estimates (Optional Alternatives)</a:t>
            </a:r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>
          <a:xfrm>
            <a:off x="152400" y="1557338"/>
            <a:ext cx="8839200" cy="4691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Another alternative we will explore is a count-based method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We will use a program called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-count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Requires name-sorted SAM file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We will count at the gene level (transcript-level is also possible)</a:t>
            </a:r>
          </a:p>
          <a:p>
            <a:pPr lvl="2"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In the end we will have two expression estimates for each sample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HISAT2/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StringTie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HISAT2/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-count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latin typeface="Calibri" charset="0"/>
                <a:ea typeface="ＭＳ Ｐゴシック" charset="0"/>
                <a:cs typeface="ＭＳ Ｐゴシック" charset="0"/>
              </a:rPr>
              <a:t>4-ii. </a:t>
            </a:r>
            <a:r>
              <a:rPr lang="en-US" altLang="ko-KR" sz="3600" dirty="0">
                <a:latin typeface="Calibri" charset="0"/>
                <a:ea typeface="ＭＳ Ｐゴシック" charset="0"/>
                <a:cs typeface="ＭＳ Ｐゴシック" charset="0"/>
              </a:rPr>
              <a:t>Perform differential expression analysis</a:t>
            </a:r>
          </a:p>
        </p:txBody>
      </p:sp>
      <p:sp>
        <p:nvSpPr>
          <p:cNvPr id="23554" name="Content Placeholder 6"/>
          <p:cNvSpPr>
            <a:spLocks noGrp="1"/>
          </p:cNvSpPr>
          <p:nvPr>
            <p:ph idx="1"/>
          </p:nvPr>
        </p:nvSpPr>
        <p:spPr>
          <a:xfrm>
            <a:off x="152400" y="1268413"/>
            <a:ext cx="8839200" cy="4979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In this step we will use </a:t>
            </a:r>
            <a:r>
              <a:rPr lang="en-US" sz="2600" dirty="0" err="1">
                <a:latin typeface="Calibri" charset="0"/>
                <a:ea typeface="ＭＳ Ｐゴシック" charset="0"/>
              </a:rPr>
              <a:t>B</a:t>
            </a:r>
            <a:r>
              <a:rPr lang="en-US" sz="2600" dirty="0" err="1" smtClean="0">
                <a:latin typeface="Calibri" charset="0"/>
                <a:ea typeface="ＭＳ Ｐゴシック" charset="0"/>
              </a:rPr>
              <a:t>allgown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 to</a:t>
            </a:r>
            <a:r>
              <a:rPr lang="en-US" sz="2600" dirty="0">
                <a:latin typeface="Calibri" charset="0"/>
                <a:ea typeface="ＭＳ Ｐゴシック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Combine expression estimates from our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6 </a:t>
            </a:r>
            <a:r>
              <a:rPr lang="en-US" sz="2200" dirty="0">
                <a:latin typeface="Calibri" charset="0"/>
                <a:ea typeface="ＭＳ Ｐゴシック" charset="0"/>
              </a:rPr>
              <a:t>libraries into more convenient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files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Combine expression estimates across replicates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Compare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UHR vs</a:t>
            </a:r>
            <a:r>
              <a:rPr lang="en-US" sz="2200" dirty="0">
                <a:latin typeface="Calibri" charset="0"/>
                <a:ea typeface="ＭＳ Ｐゴシック" charset="0"/>
              </a:rPr>
              <a:t>.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HBR </a:t>
            </a:r>
            <a:r>
              <a:rPr lang="en-US" sz="2200" dirty="0">
                <a:latin typeface="Calibri" charset="0"/>
                <a:ea typeface="ＭＳ Ｐゴシック" charset="0"/>
              </a:rPr>
              <a:t>and identify significantly differentially expressed genes and isoforms (transcripts)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Note that these commands can get quite complicated when you have replicates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The positioning of spaces and commas, and grouping of libraries matters!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Comparisons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Compare </a:t>
            </a:r>
            <a:r>
              <a:rPr lang="en-US" sz="1800" dirty="0" smtClean="0">
                <a:latin typeface="Calibri" charset="0"/>
                <a:ea typeface="ＭＳ Ｐゴシック" charset="0"/>
              </a:rPr>
              <a:t>UHR vs</a:t>
            </a:r>
            <a:r>
              <a:rPr lang="en-US" sz="1800" dirty="0">
                <a:latin typeface="Calibri" charset="0"/>
                <a:ea typeface="ＭＳ Ｐゴシック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</a:rPr>
              <a:t>HBR </a:t>
            </a:r>
            <a:r>
              <a:rPr lang="en-US" sz="1800" dirty="0">
                <a:latin typeface="Calibri" charset="0"/>
                <a:ea typeface="ＭＳ Ｐゴシック" charset="0"/>
              </a:rPr>
              <a:t>using all replicates, for known (reference only mode) transcripts</a:t>
            </a:r>
          </a:p>
        </p:txBody>
      </p:sp>
    </p:spTree>
    <p:extLst>
      <p:ext uri="{BB962C8B-B14F-4D97-AF65-F5344CB8AC3E}">
        <p14:creationId xmlns:p14="http://schemas.microsoft.com/office/powerpoint/2010/main" val="400987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4-iii. </a:t>
            </a:r>
            <a:r>
              <a:rPr lang="en-US" dirty="0">
                <a:latin typeface="Calibri" charset="0"/>
                <a:ea typeface="ＭＳ Ｐゴシック" charset="0"/>
              </a:rPr>
              <a:t>Summarize and visualize results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125538"/>
            <a:ext cx="8839200" cy="240347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In this step we will run the R package </a:t>
            </a:r>
            <a:r>
              <a:rPr lang="en-US" dirty="0" err="1">
                <a:latin typeface="Calibri" charset="0"/>
                <a:ea typeface="ＭＳ Ｐゴシック" charset="0"/>
              </a:rPr>
              <a:t>B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allgown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to visualize our expression and differential expression </a:t>
            </a:r>
            <a:r>
              <a:rPr lang="en-US" dirty="0" smtClean="0">
                <a:latin typeface="Calibri" charset="0"/>
                <a:ea typeface="ＭＳ Ｐゴシック" charset="0"/>
              </a:rPr>
              <a:t>results.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See online tutorial </a:t>
            </a:r>
            <a:r>
              <a:rPr lang="en-US" dirty="0">
                <a:latin typeface="Calibri" charset="0"/>
                <a:ea typeface="ＭＳ Ｐゴシック" charset="0"/>
              </a:rPr>
              <a:t>for </a:t>
            </a:r>
            <a:r>
              <a:rPr lang="en-US" dirty="0" smtClean="0">
                <a:latin typeface="Calibri" charset="0"/>
                <a:ea typeface="ＭＳ Ｐゴシック" charset="0"/>
              </a:rPr>
              <a:t>details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https://</a:t>
            </a:r>
            <a:r>
              <a:rPr lang="en-US" dirty="0" err="1">
                <a:latin typeface="Calibri" charset="0"/>
                <a:ea typeface="ＭＳ Ｐゴシック" charset="0"/>
              </a:rPr>
              <a:t>github.com</a:t>
            </a:r>
            <a:r>
              <a:rPr lang="en-US" dirty="0">
                <a:latin typeface="Calibri" charset="0"/>
                <a:ea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</a:rPr>
              <a:t>alyssafrazee</a:t>
            </a:r>
            <a:r>
              <a:rPr lang="en-US" dirty="0">
                <a:latin typeface="Calibri" charset="0"/>
                <a:ea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</a:rPr>
              <a:t>ballgown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http://</a:t>
            </a:r>
            <a:r>
              <a:rPr lang="en-US" dirty="0" err="1">
                <a:latin typeface="Calibri" charset="0"/>
                <a:ea typeface="ＭＳ Ｐゴシック" charset="0"/>
              </a:rPr>
              <a:t>bioconductor.org</a:t>
            </a:r>
            <a:r>
              <a:rPr lang="en-US" dirty="0">
                <a:latin typeface="Calibri" charset="0"/>
                <a:ea typeface="ＭＳ Ｐゴシック" charset="0"/>
              </a:rPr>
              <a:t>/packages/release/</a:t>
            </a:r>
            <a:r>
              <a:rPr lang="en-US" dirty="0" err="1">
                <a:latin typeface="Calibri" charset="0"/>
                <a:ea typeface="ＭＳ Ｐゴシック" charset="0"/>
              </a:rPr>
              <a:t>bioc</a:t>
            </a:r>
            <a:r>
              <a:rPr lang="en-US" dirty="0">
                <a:latin typeface="Calibri" charset="0"/>
                <a:ea typeface="ＭＳ Ｐゴシック" charset="0"/>
              </a:rPr>
              <a:t>/html/</a:t>
            </a:r>
            <a:r>
              <a:rPr lang="en-US" dirty="0" err="1">
                <a:latin typeface="Calibri" charset="0"/>
                <a:ea typeface="ＭＳ Ｐゴシック" charset="0"/>
              </a:rPr>
              <a:t>ballgown.html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 descr="nprot.2016.095-F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1881015" cy="1800200"/>
          </a:xfrm>
          <a:prstGeom prst="rect">
            <a:avLst/>
          </a:prstGeom>
        </p:spPr>
      </p:pic>
      <p:pic>
        <p:nvPicPr>
          <p:cNvPr id="3" name="Picture 2" descr="nprot.2016.095-F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14454"/>
            <a:ext cx="2070062" cy="1922858"/>
          </a:xfrm>
          <a:prstGeom prst="rect">
            <a:avLst/>
          </a:prstGeom>
        </p:spPr>
      </p:pic>
      <p:pic>
        <p:nvPicPr>
          <p:cNvPr id="4" name="Picture 3" descr="nprot.2016.095-F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91" y="4314320"/>
            <a:ext cx="2012893" cy="1995000"/>
          </a:xfrm>
          <a:prstGeom prst="rect">
            <a:avLst/>
          </a:prstGeom>
        </p:spPr>
      </p:pic>
      <p:pic>
        <p:nvPicPr>
          <p:cNvPr id="5" name="Picture 4" descr="nprot.2016.095-F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77251"/>
            <a:ext cx="2686439" cy="18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678</Words>
  <Application>Microsoft Macintosh PowerPoint</Application>
  <PresentationFormat>On-screen Show (4:3)</PresentationFormat>
  <Paragraphs>78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Canadian Bioinformatics Workshops</vt:lpstr>
      <vt:lpstr>PowerPoint Presentation</vt:lpstr>
      <vt:lpstr>PowerPoint Presentation</vt:lpstr>
      <vt:lpstr>Learning Objectives of Tutorial</vt:lpstr>
      <vt:lpstr>RNA-seq Analysis Flow Chart</vt:lpstr>
      <vt:lpstr>4-i. Generate expression estimates</vt:lpstr>
      <vt:lpstr>4-i. Generate expression estimates (Optional Alternatives)</vt:lpstr>
      <vt:lpstr>4-ii. Perform differential expression analysis</vt:lpstr>
      <vt:lpstr>4-iii. Summarize and visualize results</vt:lpstr>
      <vt:lpstr>Summarize and visualize results (optional)</vt:lpstr>
      <vt:lpstr>Perform differential expression analysis with edgeR using htseq output (optional)</vt:lpstr>
      <vt:lpstr>Analysis of ERCC spike-in expression and differential expression (optional)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Obi Griffith</cp:lastModifiedBy>
  <cp:revision>661</cp:revision>
  <dcterms:created xsi:type="dcterms:W3CDTF">2010-04-21T18:53:51Z</dcterms:created>
  <dcterms:modified xsi:type="dcterms:W3CDTF">2017-07-08T18:04:44Z</dcterms:modified>
</cp:coreProperties>
</file>