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41" r:id="rId2"/>
    <p:sldId id="342" r:id="rId3"/>
    <p:sldId id="257" r:id="rId4"/>
    <p:sldId id="513" r:id="rId5"/>
    <p:sldId id="514" r:id="rId6"/>
    <p:sldId id="515" r:id="rId7"/>
    <p:sldId id="516" r:id="rId8"/>
    <p:sldId id="517" r:id="rId9"/>
    <p:sldId id="518" r:id="rId10"/>
    <p:sldId id="519" r:id="rId11"/>
    <p:sldId id="520" r:id="rId12"/>
    <p:sldId id="521" r:id="rId13"/>
    <p:sldId id="522" r:id="rId14"/>
    <p:sldId id="523" r:id="rId15"/>
    <p:sldId id="512" r:id="rId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0000"/>
    <a:srgbClr val="FF0000"/>
    <a:srgbClr val="FFFFFF"/>
    <a:srgbClr val="E1D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0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E87875E-BE80-9745-B369-4F4A7AB5E016}" type="datetime1">
              <a:rPr lang="en-US"/>
              <a:pPr>
                <a:defRPr/>
              </a:pPr>
              <a:t>7/11/17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4961A077-CBFC-8247-8C5F-B9A3C2BF5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17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73D7B332-3177-764B-A596-DBF05F42396E}" type="datetime1">
              <a:rPr lang="en-US"/>
              <a:pPr>
                <a:defRPr/>
              </a:pPr>
              <a:t>7/11/17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charset="0"/>
              </a:defRPr>
            </a:lvl1pPr>
          </a:lstStyle>
          <a:p>
            <a:pPr>
              <a:defRPr/>
            </a:pPr>
            <a:fld id="{F3969550-FBCF-404B-9FAA-7B1DCDF2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ＭＳ Ｐゴシック" pitchFamily="-2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2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24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2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36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2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0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2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11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60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51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47C8C39-31A5-BB46-9991-A41ACE8D4E18}" type="slidenum">
              <a:rPr lang="en-US" sz="1300">
                <a:latin typeface="Calibri" charset="0"/>
              </a:rPr>
              <a:pPr eaLnBrk="1" hangingPunct="1"/>
              <a:t>5</a:t>
            </a:fld>
            <a:endParaRPr lang="en-US" sz="13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2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36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969550-FBCF-404B-9FAA-7B1DCDF2C4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0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3" name="Picture 7" descr="bioinformatics.ca-logo-white-tex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2775"/>
            <a:ext cx="11922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244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25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12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>
            <a:lvl1pPr>
              <a:defRPr sz="4000" b="1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0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rgbClr val="C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76200" y="6429375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RNA sequencing and analysis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6705600" y="6396038"/>
            <a:ext cx="2362200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b="1" smtClean="0">
                <a:cs typeface="Arial" charset="0"/>
              </a:rPr>
              <a:t>bio</a:t>
            </a:r>
            <a:r>
              <a:rPr lang="en-US" smtClean="0">
                <a:cs typeface="Arial" charset="0"/>
              </a:rPr>
              <a:t>informatics</a:t>
            </a:r>
            <a:r>
              <a:rPr lang="en-US" sz="1400" smtClean="0">
                <a:cs typeface="Arial" charset="0"/>
              </a:rPr>
              <a:t>.ca</a:t>
            </a:r>
            <a:endParaRPr lang="en-US" smtClean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172200"/>
          </a:xfrm>
        </p:spPr>
        <p:txBody>
          <a:bodyPr/>
          <a:lstStyle>
            <a:lvl1pPr>
              <a:defRPr sz="2800">
                <a:latin typeface="Calibri"/>
                <a:cs typeface="Calibri"/>
              </a:defRPr>
            </a:lvl1pPr>
            <a:lvl2pPr>
              <a:defRPr sz="2400">
                <a:latin typeface="Calibri"/>
                <a:cs typeface="Calibri"/>
              </a:defRPr>
            </a:lvl2pPr>
            <a:lvl3pPr>
              <a:defRPr sz="2000">
                <a:latin typeface="Calibri"/>
                <a:cs typeface="Calibri"/>
              </a:defRPr>
            </a:lvl3pPr>
            <a:lvl4pPr>
              <a:defRPr sz="1800">
                <a:latin typeface="Calibri"/>
                <a:cs typeface="Calibri"/>
              </a:defRPr>
            </a:lvl4pPr>
            <a:lvl5pPr>
              <a:defRPr sz="1800">
                <a:latin typeface="Calibri"/>
                <a:cs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1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FECFAEAF-3726-E641-9B5B-3F8EA05B09A3}" type="datetime1">
              <a:rPr lang="en-US"/>
              <a:pPr>
                <a:defRPr/>
              </a:pPr>
              <a:t>7/11/17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Segoe UI" charset="0"/>
              </a:defRPr>
            </a:lvl1pPr>
          </a:lstStyle>
          <a:p>
            <a:pPr>
              <a:defRPr/>
            </a:pPr>
            <a:fld id="{18C1412E-69E1-864D-A0DF-94DDC7C80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charset="0"/>
          <a:ea typeface="ＭＳ Ｐゴシック" pitchFamily="-28" charset="-128"/>
          <a:cs typeface="ＭＳ Ｐゴシック" pitchFamily="-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ea typeface="ＭＳ Ｐゴシック" pitchFamily="-28" charset="-128"/>
          <a:cs typeface="ＭＳ Ｐゴシック" pitchFamily="-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Calibri"/>
          <a:ea typeface="ＭＳ Ｐゴシック" pitchFamily="-28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rna-seqblog.com/data-analysis/splicing-junction/methods-to-study-splicing-from-rna-seq/" TargetMode="External"/><Relationship Id="rId5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stars.org/p/68966/" TargetMode="External"/><Relationship Id="rId4" Type="http://schemas.openxmlformats.org/officeDocument/2006/relationships/hyperlink" Target="http://www.biostars.org/p/62728/" TargetMode="External"/><Relationship Id="rId5" Type="http://schemas.openxmlformats.org/officeDocument/2006/relationships/hyperlink" Target="http://www.biostars.org/p/65617/" TargetMode="External"/><Relationship Id="rId6" Type="http://schemas.openxmlformats.org/officeDocument/2006/relationships/hyperlink" Target="http://www.biostars.org/p/11695/" TargetMode="External"/><Relationship Id="rId7" Type="http://schemas.openxmlformats.org/officeDocument/2006/relationships/hyperlink" Target="http://www.biostars.org/p/50365/" TargetMode="External"/><Relationship Id="rId8" Type="http://schemas.openxmlformats.org/officeDocument/2006/relationships/hyperlink" Target="http://www.biostars.org/p/13525/" TargetMode="External"/><Relationship Id="rId9" Type="http://schemas.openxmlformats.org/officeDocument/2006/relationships/hyperlink" Target="http://www.biostars.org/p/8979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rna-seqblog.com/data-analysis/splicing-junction/methods-to-study-splicing-from-rna-seq/" TargetMode="External"/><Relationship Id="rId5" Type="http://schemas.openxmlformats.org/officeDocument/2006/relationships/hyperlink" Target="http://arxiv.org/ftp/arxiv/papers/1304/1304.595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286000"/>
            <a:ext cx="7772400" cy="1447800"/>
          </a:xfrm>
        </p:spPr>
        <p:txBody>
          <a:bodyPr/>
          <a:lstStyle/>
          <a:p>
            <a:pPr eaLnBrk="1" hangingPunct="1"/>
            <a:r>
              <a:rPr lang="en-US" b="0">
                <a:solidFill>
                  <a:srgbClr val="CA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Canadian Bioinformatics Workshops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82688" y="3695700"/>
            <a:ext cx="6778625" cy="192722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www.bioinformatics.ca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27650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4612" r="51976" b="53220"/>
          <a:stretch>
            <a:fillRect/>
          </a:stretch>
        </p:blipFill>
        <p:spPr>
          <a:xfrm>
            <a:off x="395288" y="1412875"/>
            <a:ext cx="7777162" cy="4044950"/>
          </a:xfrm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66442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Useful resources and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41438"/>
            <a:ext cx="8839200" cy="4724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Best approach to predict novel and alternative splicing events from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http://www.biostars.org/p/68966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4"/>
              </a:rPr>
              <a:t>http://www.biostars.org/p/62728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Alternative splicing </a:t>
            </a:r>
            <a:r>
              <a:rPr lang="en-US" dirty="0" smtClean="0"/>
              <a:t>detection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http://www.biostars.org/p/65617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lvl="1">
              <a:defRPr/>
            </a:pPr>
            <a:r>
              <a:rPr lang="en-US" dirty="0">
                <a:hlinkClick r:id="rId6"/>
              </a:rPr>
              <a:t>http://www.biostars.org/p/11695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/>
              <a:t>Identifying genes that express different isoforms in cancer </a:t>
            </a:r>
            <a:r>
              <a:rPr lang="en-US" dirty="0" err="1"/>
              <a:t>vs</a:t>
            </a:r>
            <a:r>
              <a:rPr lang="en-US" dirty="0"/>
              <a:t> normal RNA-seq data</a:t>
            </a:r>
          </a:p>
          <a:p>
            <a:pPr lvl="1">
              <a:defRPr/>
            </a:pPr>
            <a:r>
              <a:rPr lang="en-US" dirty="0">
                <a:hlinkClick r:id="rId7"/>
              </a:rPr>
              <a:t>http://www.biostars.org/p/50365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Cufflinks </a:t>
            </a:r>
            <a:r>
              <a:rPr lang="en-US" dirty="0"/>
              <a:t>/ </a:t>
            </a:r>
            <a:r>
              <a:rPr lang="en-US" dirty="0" err="1"/>
              <a:t>Cuffdiff</a:t>
            </a:r>
            <a:r>
              <a:rPr lang="en-US" dirty="0"/>
              <a:t> Output - How are tests different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>
                <a:hlinkClick r:id="rId8"/>
              </a:rPr>
              <a:t>http://www.biostars.org/p/13525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Visualization </a:t>
            </a:r>
            <a:r>
              <a:rPr lang="en-US" dirty="0"/>
              <a:t>of </a:t>
            </a:r>
            <a:r>
              <a:rPr lang="en-US" dirty="0" smtClean="0"/>
              <a:t>alternative </a:t>
            </a:r>
            <a:r>
              <a:rPr lang="en-US" dirty="0"/>
              <a:t>splicing events using RNA-seq </a:t>
            </a:r>
            <a:r>
              <a:rPr lang="en-US" dirty="0" smtClean="0"/>
              <a:t>data</a:t>
            </a:r>
          </a:p>
          <a:p>
            <a:pPr lvl="1">
              <a:defRPr/>
            </a:pPr>
            <a:r>
              <a:rPr lang="en-US" dirty="0">
                <a:hlinkClick r:id="rId9"/>
              </a:rPr>
              <a:t>http://www.biostars.org/p/8979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028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Sequencing methods for studying alternative isoforms</a:t>
            </a:r>
          </a:p>
        </p:txBody>
      </p:sp>
      <p:pic>
        <p:nvPicPr>
          <p:cNvPr id="20482" name="Content Placeholder 3" descr="Figu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" r="-1291"/>
          <a:stretch>
            <a:fillRect/>
          </a:stretch>
        </p:blipFill>
        <p:spPr>
          <a:xfrm>
            <a:off x="2411413" y="1268413"/>
            <a:ext cx="4000500" cy="4911725"/>
          </a:xfrm>
        </p:spPr>
      </p:pic>
    </p:spTree>
    <p:extLst>
      <p:ext uri="{BB962C8B-B14F-4D97-AF65-F5344CB8AC3E}">
        <p14:creationId xmlns:p14="http://schemas.microsoft.com/office/powerpoint/2010/main" val="1957256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Introduction to tutorial </a:t>
            </a:r>
          </a:p>
          <a:p>
            <a:pPr algn="ctr">
              <a:buFont typeface="Arial" charset="0"/>
              <a:buNone/>
            </a:pPr>
            <a:r>
              <a:rPr lang="en-US" sz="4400" b="1" dirty="0">
                <a:latin typeface="Calibri" charset="0"/>
                <a:ea typeface="ＭＳ Ｐゴシック" charset="0"/>
              </a:rPr>
              <a:t>(Module </a:t>
            </a:r>
            <a:r>
              <a:rPr lang="en-US" sz="4400" b="1" dirty="0" smtClean="0">
                <a:latin typeface="Calibri" charset="0"/>
                <a:ea typeface="ＭＳ Ｐゴシック" charset="0"/>
              </a:rPr>
              <a:t>4)</a:t>
            </a:r>
            <a:endParaRPr lang="en-US" sz="4400" b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09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r>
              <a:rPr lang="en-US" dirty="0" err="1" smtClean="0">
                <a:latin typeface="Calibri" charset="0"/>
                <a:ea typeface="ＭＳ Ｐゴシック" charset="0"/>
              </a:rPr>
              <a:t>HiSat</a:t>
            </a:r>
            <a:r>
              <a:rPr lang="en-US" dirty="0" smtClean="0">
                <a:latin typeface="Calibri" charset="0"/>
                <a:ea typeface="ＭＳ Ｐゴシック" charset="0"/>
              </a:rPr>
              <a:t>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dirty="0" smtClean="0">
                <a:latin typeface="Calibri" charset="0"/>
                <a:ea typeface="ＭＳ Ｐゴシック" charset="0"/>
              </a:rPr>
              <a:t>/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Ballgown</a:t>
            </a:r>
            <a:r>
              <a:rPr lang="en-US" dirty="0" smtClean="0"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</a:rPr>
              <a:t/>
            </a:r>
            <a:br>
              <a:rPr lang="en-US" dirty="0">
                <a:latin typeface="Calibri" charset="0"/>
                <a:ea typeface="ＭＳ Ｐゴシック" charset="0"/>
              </a:rPr>
            </a:br>
            <a:r>
              <a:rPr lang="en-US" dirty="0">
                <a:latin typeface="Calibri" charset="0"/>
                <a:ea typeface="ＭＳ Ｐゴシック" charset="0"/>
              </a:rPr>
              <a:t>RNA-seq Pipeline</a:t>
            </a:r>
          </a:p>
        </p:txBody>
      </p:sp>
      <p:pic>
        <p:nvPicPr>
          <p:cNvPr id="2" name="Picture 1" descr="RNA-seq_Flowchart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4" y="1700808"/>
            <a:ext cx="8552688" cy="399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5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3"/>
          <p:cNvSpPr>
            <a:spLocks noGrp="1"/>
          </p:cNvSpPr>
          <p:nvPr>
            <p:ph idx="1"/>
          </p:nvPr>
        </p:nvSpPr>
        <p:spPr>
          <a:xfrm>
            <a:off x="152400" y="2667000"/>
            <a:ext cx="8839200" cy="1600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4400">
                <a:latin typeface="Calibri" charset="0"/>
                <a:ea typeface="ＭＳ Ｐゴシック" charset="0"/>
              </a:rPr>
              <a:t>We are on a Coffee Break &amp; Networking Session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Number Placeholder 1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6D23BA9-5070-0648-A3DA-E6039966856F}" type="slidenum">
              <a:rPr lang="en-US" sz="1200"/>
              <a:pPr algn="r"/>
              <a:t>2</a:t>
            </a:fld>
            <a:endParaRPr lang="en-US" sz="1200"/>
          </a:p>
        </p:txBody>
      </p:sp>
      <p:sp>
        <p:nvSpPr>
          <p:cNvPr id="10242" name="Date Placeholder 2"/>
          <p:cNvSpPr txBox="1">
            <a:spLocks noGrp="1"/>
          </p:cNvSpPr>
          <p:nvPr/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/>
              <a:t>Module #: Title of Module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44" name="Content Placeholder 9" descr="Picture 1.pn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73025"/>
            <a:ext cx="6858000" cy="6734175"/>
          </a:xfrm>
        </p:spPr>
      </p:pic>
      <p:sp>
        <p:nvSpPr>
          <p:cNvPr id="10245" name="Slide Number Placeholder 3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endParaRPr lang="en-US" sz="12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2514600"/>
            <a:ext cx="6172200" cy="43434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schemeClr val="tx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11266" name="Title 1"/>
          <p:cNvSpPr txBox="1">
            <a:spLocks/>
          </p:cNvSpPr>
          <p:nvPr/>
        </p:nvSpPr>
        <p:spPr bwMode="auto">
          <a:xfrm>
            <a:off x="60325" y="365125"/>
            <a:ext cx="601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RNA-</a:t>
            </a:r>
            <a:r>
              <a:rPr lang="en-US" dirty="0" err="1">
                <a:solidFill>
                  <a:schemeClr val="bg1"/>
                </a:solidFill>
                <a:latin typeface="Calibri" charset="0"/>
                <a:cs typeface="Segoe UI" charset="0"/>
              </a:rPr>
              <a:t>Seq</a:t>
            </a: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 Module 4</a:t>
            </a:r>
            <a:b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</a:br>
            <a:r>
              <a:rPr lang="en-US" dirty="0">
                <a:solidFill>
                  <a:schemeClr val="bg1"/>
                </a:solidFill>
                <a:latin typeface="Calibri" charset="0"/>
                <a:cs typeface="Segoe UI" charset="0"/>
              </a:rPr>
              <a:t>Discovery and Alternative Expression  (lecture)</a:t>
            </a:r>
            <a:endParaRPr lang="en-US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71600" y="1412776"/>
            <a:ext cx="5181599" cy="936104"/>
          </a:xfrm>
          <a:prstGeom prst="rect">
            <a:avLst/>
          </a:prstGeom>
        </p:spPr>
        <p:txBody>
          <a:bodyPr anchor="ctr"/>
          <a:lstStyle>
            <a:lvl1pPr algn="r">
              <a:defRPr sz="3200" baseline="0">
                <a:solidFill>
                  <a:schemeClr val="bg1"/>
                </a:solidFill>
                <a:latin typeface="Adobe Jenson Pro" pitchFamily="18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1600" dirty="0" smtClean="0">
                <a:latin typeface="Calibri"/>
                <a:ea typeface="+mj-ea"/>
                <a:cs typeface="Calibri"/>
              </a:rPr>
              <a:t>Malachi Griffith, Obi Griffith</a:t>
            </a:r>
            <a:r>
              <a:rPr lang="en-US" sz="1600" dirty="0">
                <a:latin typeface="Calibri"/>
                <a:ea typeface="+mj-ea"/>
                <a:cs typeface="Calibri"/>
              </a:rPr>
              <a:t>,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Fouad</a:t>
            </a:r>
            <a:r>
              <a:rPr lang="en-US" sz="1600" dirty="0">
                <a:latin typeface="Calibri"/>
                <a:ea typeface="+mj-ea"/>
                <a:cs typeface="Calibri"/>
              </a:rPr>
              <a:t> </a:t>
            </a:r>
            <a:r>
              <a:rPr lang="en-US" sz="1600" dirty="0" err="1">
                <a:latin typeface="Calibri"/>
                <a:ea typeface="+mj-ea"/>
                <a:cs typeface="Calibri"/>
              </a:rPr>
              <a:t>Yousif</a:t>
            </a:r>
            <a:endParaRPr lang="en-US" sz="1600" dirty="0" smtClean="0">
              <a:latin typeface="Calibri"/>
              <a:ea typeface="+mj-ea"/>
              <a:cs typeface="Calibri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600" dirty="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Informatics for RNA-</a:t>
            </a:r>
            <a:r>
              <a:rPr lang="en-US" sz="1600" dirty="0" err="1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seq</a:t>
            </a:r>
            <a:r>
              <a:rPr lang="en-US" sz="16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 Analysis</a:t>
            </a:r>
            <a:br>
              <a:rPr lang="en-US" sz="16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</a:br>
            <a:r>
              <a:rPr lang="en-US" sz="1400">
                <a:ln w="1270">
                  <a:solidFill>
                    <a:schemeClr val="tx1">
                      <a:alpha val="38000"/>
                    </a:schemeClr>
                  </a:solidFill>
                </a:ln>
                <a:latin typeface="Calibri"/>
                <a:cs typeface="Calibri"/>
              </a:rPr>
              <a:t>July 10-12, 2017</a:t>
            </a:r>
            <a:endParaRPr lang="en-US" sz="1400" dirty="0">
              <a:ln w="1270">
                <a:solidFill>
                  <a:schemeClr val="tx1">
                    <a:alpha val="38000"/>
                  </a:schemeClr>
                </a:solidFill>
              </a:ln>
              <a:latin typeface="Calibri"/>
              <a:cs typeface="Calibri"/>
            </a:endParaRPr>
          </a:p>
        </p:txBody>
      </p:sp>
      <p:pic>
        <p:nvPicPr>
          <p:cNvPr id="2" name="Picture 1" descr="CBW-CSHL-graphic-squa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60" y="2664296"/>
            <a:ext cx="4149080" cy="4149080"/>
          </a:xfrm>
          <a:prstGeom prst="rect">
            <a:avLst/>
          </a:prstGeom>
        </p:spPr>
      </p:pic>
      <p:pic>
        <p:nvPicPr>
          <p:cNvPr id="7" name="Picture 4" descr="TGI_logo_V_2color_bevel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t="30911" r="32492" b="27831"/>
          <a:stretch>
            <a:fillRect/>
          </a:stretch>
        </p:blipFill>
        <p:spPr bwMode="auto">
          <a:xfrm>
            <a:off x="6588125" y="3744913"/>
            <a:ext cx="21812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Learning objectives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Module 1: </a:t>
            </a:r>
            <a:r>
              <a:rPr lang="en-US" dirty="0"/>
              <a:t>Introduction to RNA </a:t>
            </a:r>
            <a:r>
              <a:rPr lang="en-US" dirty="0" smtClean="0"/>
              <a:t>Sequencing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2: </a:t>
            </a:r>
            <a:r>
              <a:rPr lang="en-US" dirty="0"/>
              <a:t>A</a:t>
            </a:r>
            <a:r>
              <a:rPr lang="en-US" dirty="0" smtClean="0"/>
              <a:t>lignment </a:t>
            </a:r>
            <a:r>
              <a:rPr lang="en-US" dirty="0"/>
              <a:t>and </a:t>
            </a:r>
            <a:r>
              <a:rPr lang="en-US" dirty="0" smtClean="0"/>
              <a:t>Visualization</a:t>
            </a:r>
            <a:endParaRPr lang="en-US" dirty="0"/>
          </a:p>
          <a:p>
            <a:pPr>
              <a:defRPr/>
            </a:pPr>
            <a:r>
              <a:rPr lang="en-US" dirty="0"/>
              <a:t>Module </a:t>
            </a:r>
            <a:r>
              <a:rPr lang="en-US" dirty="0" smtClean="0"/>
              <a:t>3: </a:t>
            </a:r>
            <a:r>
              <a:rPr lang="en-US" dirty="0"/>
              <a:t>Expression and Differential Expression</a:t>
            </a:r>
          </a:p>
          <a:p>
            <a:pPr>
              <a:defRPr/>
            </a:pPr>
            <a:r>
              <a:rPr lang="en-US" b="1" dirty="0"/>
              <a:t>Module </a:t>
            </a:r>
            <a:r>
              <a:rPr lang="en-US" b="1" dirty="0" smtClean="0"/>
              <a:t>4: </a:t>
            </a:r>
            <a:r>
              <a:rPr lang="en-US" b="1" dirty="0"/>
              <a:t>Isoform </a:t>
            </a:r>
            <a:r>
              <a:rPr lang="en-US" b="1" dirty="0" smtClean="0"/>
              <a:t>Discovery </a:t>
            </a:r>
            <a:r>
              <a:rPr lang="en-US" b="1" dirty="0"/>
              <a:t>and </a:t>
            </a:r>
            <a:r>
              <a:rPr lang="en-US" b="1" dirty="0" smtClean="0"/>
              <a:t>Alternative </a:t>
            </a:r>
            <a:r>
              <a:rPr lang="en-US" b="1" dirty="0"/>
              <a:t>E</a:t>
            </a:r>
            <a:r>
              <a:rPr lang="en-US" b="1" dirty="0" smtClean="0"/>
              <a:t>xpression</a:t>
            </a:r>
            <a:endParaRPr lang="en-US" b="1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Tutorials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Provide </a:t>
            </a:r>
            <a:r>
              <a:rPr lang="en-US" dirty="0">
                <a:latin typeface="Calibri" charset="0"/>
                <a:ea typeface="ＭＳ Ｐゴシック" charset="0"/>
              </a:rPr>
              <a:t>a working example of an RNA-</a:t>
            </a:r>
            <a:r>
              <a:rPr lang="en-US" dirty="0" err="1">
                <a:latin typeface="Calibri" charset="0"/>
                <a:ea typeface="ＭＳ Ｐゴシック" charset="0"/>
              </a:rPr>
              <a:t>seq</a:t>
            </a:r>
            <a:r>
              <a:rPr lang="en-US" dirty="0">
                <a:latin typeface="Calibri" charset="0"/>
                <a:ea typeface="ＭＳ Ｐゴシック" charset="0"/>
              </a:rPr>
              <a:t> analysis </a:t>
            </a:r>
            <a:r>
              <a:rPr lang="en-US" dirty="0" smtClean="0">
                <a:latin typeface="Calibri" charset="0"/>
                <a:ea typeface="ＭＳ Ｐゴシック" charset="0"/>
              </a:rPr>
              <a:t>pipeline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Run in a </a:t>
            </a:r>
            <a:r>
              <a:rPr lang="ja-JP" altLang="en-US" dirty="0">
                <a:latin typeface="Calibri" charset="0"/>
                <a:ea typeface="ＭＳ Ｐゴシック" charset="0"/>
              </a:rPr>
              <a:t>‘</a:t>
            </a:r>
            <a:r>
              <a:rPr lang="en-US" altLang="ja-JP" dirty="0">
                <a:latin typeface="Calibri" charset="0"/>
                <a:ea typeface="ＭＳ Ｐゴシック" charset="0"/>
              </a:rPr>
              <a:t>reasonable</a:t>
            </a:r>
            <a:r>
              <a:rPr lang="ja-JP" altLang="en-US" dirty="0">
                <a:latin typeface="Calibri" charset="0"/>
                <a:ea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</a:rPr>
              <a:t> amount of time with modest computer </a:t>
            </a:r>
            <a:r>
              <a:rPr lang="en-US" altLang="ja-JP" dirty="0" smtClean="0">
                <a:latin typeface="Calibri" charset="0"/>
                <a:ea typeface="ＭＳ Ｐゴシック" charset="0"/>
              </a:rPr>
              <a:t>resources</a:t>
            </a:r>
          </a:p>
          <a:p>
            <a:pPr lvl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Self contained, self explanatory, </a:t>
            </a:r>
            <a:r>
              <a:rPr lang="en-US" dirty="0" smtClean="0">
                <a:latin typeface="Calibri" charset="0"/>
                <a:ea typeface="ＭＳ Ｐゴシック" charset="0"/>
              </a:rPr>
              <a:t>portable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2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152400" y="115888"/>
            <a:ext cx="8839200" cy="11430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Learning </a:t>
            </a:r>
            <a:r>
              <a:rPr lang="en-US" dirty="0" smtClean="0">
                <a:latin typeface="Calibri" charset="0"/>
                <a:ea typeface="ＭＳ Ｐゴシック" charset="0"/>
              </a:rPr>
              <a:t>objectives </a:t>
            </a:r>
            <a:r>
              <a:rPr lang="en-US" dirty="0">
                <a:latin typeface="Calibri" charset="0"/>
                <a:ea typeface="ＭＳ Ｐゴシック" charset="0"/>
              </a:rPr>
              <a:t>of </a:t>
            </a:r>
            <a:r>
              <a:rPr lang="en-US" dirty="0" smtClean="0">
                <a:latin typeface="Calibri" charset="0"/>
                <a:ea typeface="ＭＳ Ｐゴシック" charset="0"/>
              </a:rPr>
              <a:t>module 4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Explore use of </a:t>
            </a:r>
            <a:r>
              <a:rPr lang="en-US" dirty="0" err="1" smtClean="0">
                <a:latin typeface="Calibri" charset="0"/>
                <a:ea typeface="ＭＳ Ｐゴシック" charset="0"/>
              </a:rPr>
              <a:t>StringTie</a:t>
            </a:r>
            <a:r>
              <a:rPr lang="en-US" dirty="0" smtClean="0">
                <a:latin typeface="Calibri" charset="0"/>
                <a:ea typeface="ＭＳ Ｐゴシック" charset="0"/>
              </a:rPr>
              <a:t> in modes that facilitate transcript/isoform discovery. 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This still requires </a:t>
            </a:r>
            <a:r>
              <a:rPr lang="en-US" dirty="0">
                <a:latin typeface="Calibri" charset="0"/>
                <a:ea typeface="ＭＳ Ｐゴシック" charset="0"/>
              </a:rPr>
              <a:t>a reference genome sequence...</a:t>
            </a:r>
          </a:p>
        </p:txBody>
      </p:sp>
    </p:spTree>
    <p:extLst>
      <p:ext uri="{BB962C8B-B14F-4D97-AF65-F5344CB8AC3E}">
        <p14:creationId xmlns:p14="http://schemas.microsoft.com/office/powerpoint/2010/main" val="179790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2400" y="116632"/>
            <a:ext cx="3411488" cy="1143001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</a:rPr>
              <a:t>Review of gene expression</a:t>
            </a:r>
          </a:p>
        </p:txBody>
      </p:sp>
      <p:pic>
        <p:nvPicPr>
          <p:cNvPr id="3" name="Picture 2" descr="Figure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44" y="116632"/>
            <a:ext cx="4880312" cy="61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2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- part 1</a:t>
            </a:r>
          </a:p>
        </p:txBody>
      </p:sp>
      <p:pic>
        <p:nvPicPr>
          <p:cNvPr id="18434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r="-1949" b="48083"/>
          <a:stretch>
            <a:fillRect/>
          </a:stretch>
        </p:blipFill>
        <p:spPr>
          <a:xfrm>
            <a:off x="1277938" y="1341438"/>
            <a:ext cx="7129462" cy="4611687"/>
          </a:xfrm>
        </p:spPr>
      </p:pic>
    </p:spTree>
    <p:extLst>
      <p:ext uri="{BB962C8B-B14F-4D97-AF65-F5344CB8AC3E}">
        <p14:creationId xmlns:p14="http://schemas.microsoft.com/office/powerpoint/2010/main" val="1621442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Types of alternative expression – part 2</a:t>
            </a:r>
          </a:p>
        </p:txBody>
      </p:sp>
      <p:pic>
        <p:nvPicPr>
          <p:cNvPr id="19458" name="Content Placeholder 3" descr="Figure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52509" r="-2956"/>
          <a:stretch>
            <a:fillRect/>
          </a:stretch>
        </p:blipFill>
        <p:spPr>
          <a:xfrm>
            <a:off x="900113" y="1341438"/>
            <a:ext cx="7654925" cy="4475162"/>
          </a:xfrm>
        </p:spPr>
      </p:pic>
    </p:spTree>
    <p:extLst>
      <p:ext uri="{BB962C8B-B14F-4D97-AF65-F5344CB8AC3E}">
        <p14:creationId xmlns:p14="http://schemas.microsoft.com/office/powerpoint/2010/main" val="242518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52400" y="-26988"/>
            <a:ext cx="8839200" cy="1143001"/>
          </a:xfrm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</a:rPr>
              <a:t>Methods to study splicing by RNA-seq</a:t>
            </a:r>
          </a:p>
        </p:txBody>
      </p:sp>
      <p:pic>
        <p:nvPicPr>
          <p:cNvPr id="16386" name="Content Placeholder 3" descr="RNAseqToolsForAlternativeSplicing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1907" r="5653" b="3806"/>
          <a:stretch>
            <a:fillRect/>
          </a:stretch>
        </p:blipFill>
        <p:spPr>
          <a:xfrm>
            <a:off x="2263775" y="981075"/>
            <a:ext cx="4608513" cy="4884738"/>
          </a:xfrm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533400" y="5876925"/>
            <a:ext cx="8070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hlinkClick r:id="rId4"/>
              </a:rPr>
              <a:t>http://www.rna-seqblog.com/data-analysis/splicing-junction/methods-to-study-splicing-from-rna-seq/</a:t>
            </a:r>
            <a:endParaRPr lang="en-US" sz="1400"/>
          </a:p>
          <a:p>
            <a:pPr eaLnBrk="1" hangingPunct="1"/>
            <a:r>
              <a:rPr lang="en-US" sz="1400">
                <a:hlinkClick r:id="rId5"/>
              </a:rPr>
              <a:t>http://arxiv.org/ftp/arxiv/papers/1304/1304.5952.pdf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260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10003</TotalTime>
  <Words>417</Words>
  <Application>Microsoft Macintosh PowerPoint</Application>
  <PresentationFormat>On-screen Show (4:3)</PresentationFormat>
  <Paragraphs>61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Canadian Bioinformatics Workshops</vt:lpstr>
      <vt:lpstr>PowerPoint Presentation</vt:lpstr>
      <vt:lpstr>PowerPoint Presentation</vt:lpstr>
      <vt:lpstr>Learning objectives of the course</vt:lpstr>
      <vt:lpstr>Learning objectives of module 4</vt:lpstr>
      <vt:lpstr>Review of gene expression</vt:lpstr>
      <vt:lpstr>Types of alternative expression - part 1</vt:lpstr>
      <vt:lpstr>Types of alternative expression – part 2</vt:lpstr>
      <vt:lpstr>Methods to study splicing by RNA-seq</vt:lpstr>
      <vt:lpstr>Methods to study splicing by RNA-seq</vt:lpstr>
      <vt:lpstr>Useful resources and discussion</vt:lpstr>
      <vt:lpstr>Sequencing methods for studying alternative isoforms</vt:lpstr>
      <vt:lpstr>PowerPoint Presentation</vt:lpstr>
      <vt:lpstr>HiSat/StringTie/Ballgown  RNA-seq Pipeline</vt:lpstr>
      <vt:lpstr>PowerPoint Presentation</vt:lpstr>
    </vt:vector>
  </TitlesOfParts>
  <Company>Boston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Stromberg</dc:creator>
  <cp:lastModifiedBy>Malachi Griffith</cp:lastModifiedBy>
  <cp:revision>662</cp:revision>
  <dcterms:created xsi:type="dcterms:W3CDTF">2010-04-21T18:53:51Z</dcterms:created>
  <dcterms:modified xsi:type="dcterms:W3CDTF">2017-07-11T21:21:22Z</dcterms:modified>
</cp:coreProperties>
</file>