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99" r:id="rId2"/>
  </p:sldMasterIdLst>
  <p:notesMasterIdLst>
    <p:notesMasterId r:id="rId31"/>
  </p:notesMasterIdLst>
  <p:handoutMasterIdLst>
    <p:handoutMasterId r:id="rId32"/>
  </p:handoutMasterIdLst>
  <p:sldIdLst>
    <p:sldId id="341" r:id="rId3"/>
    <p:sldId id="342" r:id="rId4"/>
    <p:sldId id="257" r:id="rId5"/>
    <p:sldId id="513" r:id="rId6"/>
    <p:sldId id="514" r:id="rId7"/>
    <p:sldId id="515" r:id="rId8"/>
    <p:sldId id="516" r:id="rId9"/>
    <p:sldId id="517" r:id="rId10"/>
    <p:sldId id="518" r:id="rId11"/>
    <p:sldId id="519" r:id="rId12"/>
    <p:sldId id="536" r:id="rId13"/>
    <p:sldId id="520" r:id="rId14"/>
    <p:sldId id="521" r:id="rId15"/>
    <p:sldId id="522" r:id="rId16"/>
    <p:sldId id="523" r:id="rId17"/>
    <p:sldId id="524" r:id="rId18"/>
    <p:sldId id="525" r:id="rId19"/>
    <p:sldId id="526" r:id="rId20"/>
    <p:sldId id="527" r:id="rId21"/>
    <p:sldId id="528" r:id="rId22"/>
    <p:sldId id="529" r:id="rId23"/>
    <p:sldId id="530" r:id="rId24"/>
    <p:sldId id="531" r:id="rId25"/>
    <p:sldId id="532" r:id="rId26"/>
    <p:sldId id="533" r:id="rId27"/>
    <p:sldId id="534" r:id="rId28"/>
    <p:sldId id="535" r:id="rId29"/>
    <p:sldId id="512" r:id="rId3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0" d="100"/>
          <a:sy n="100" d="100"/>
        </p:scale>
        <p:origin x="-960" y="-112"/>
      </p:cViewPr>
      <p:guideLst>
        <p:guide orient="horz" pos="2160"/>
        <p:guide pos="288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E87875E-BE80-9745-B369-4F4A7AB5E016}" type="datetime1">
              <a:rPr lang="en-US"/>
              <a:pPr>
                <a:defRPr/>
              </a:pPr>
              <a:t>7/6/17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4961A077-CBFC-8247-8C5F-B9A3C2BF590F}" type="slidenum">
              <a:rPr lang="en-US"/>
              <a:pPr>
                <a:defRPr/>
              </a:pPr>
              <a:t>‹#›</a:t>
            </a:fld>
            <a:endParaRPr lang="en-US"/>
          </a:p>
        </p:txBody>
      </p:sp>
    </p:spTree>
    <p:extLst>
      <p:ext uri="{BB962C8B-B14F-4D97-AF65-F5344CB8AC3E}">
        <p14:creationId xmlns:p14="http://schemas.microsoft.com/office/powerpoint/2010/main" val="163741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3D7B332-3177-764B-A596-DBF05F42396E}" type="datetime1">
              <a:rPr lang="en-US"/>
              <a:pPr>
                <a:defRPr/>
              </a:pPr>
              <a:t>7/6/17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F3969550-FBCF-404B-9FAA-7B1DCDF2C4FF}" type="slidenum">
              <a:rPr lang="en-US"/>
              <a:pPr>
                <a:defRPr/>
              </a:pPr>
              <a:t>‹#›</a:t>
            </a:fld>
            <a:endParaRPr lang="en-US"/>
          </a:p>
        </p:txBody>
      </p:sp>
    </p:spTree>
    <p:extLst>
      <p:ext uri="{BB962C8B-B14F-4D97-AF65-F5344CB8AC3E}">
        <p14:creationId xmlns:p14="http://schemas.microsoft.com/office/powerpoint/2010/main" val="575720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RNA-</a:t>
            </a:r>
            <a:r>
              <a:rPr lang="en-US" dirty="0" err="1" smtClean="0"/>
              <a:t>Seq</a:t>
            </a:r>
            <a:r>
              <a:rPr lang="en-US" dirty="0" smtClean="0"/>
              <a:t> data,</a:t>
            </a:r>
            <a:r>
              <a:rPr lang="en-US" baseline="0" dirty="0" smtClean="0"/>
              <a:t> we were able to reconstruct transcripts, and from the expression data, we might have clues as to what transcripts are likely to be important to certain processes such as different tissue types, environmental conditions, or responding to some experimental perturbation.</a:t>
            </a:r>
          </a:p>
          <a:p>
            <a:endParaRPr lang="en-US" baseline="0" dirty="0" smtClean="0"/>
          </a:p>
          <a:p>
            <a:r>
              <a:rPr lang="en-US" baseline="0" dirty="0" smtClean="0"/>
              <a:t>---</a:t>
            </a:r>
          </a:p>
          <a:p>
            <a:endParaRPr lang="en-US" baseline="0" dirty="0" smtClean="0"/>
          </a:p>
          <a:p>
            <a:r>
              <a:rPr lang="en-US" baseline="0" dirty="0" smtClean="0"/>
              <a:t>It would be useful to know what biological functions these transcripts represent.</a:t>
            </a:r>
          </a:p>
          <a:p>
            <a:endParaRPr lang="en-US" baseline="0" dirty="0" smtClean="0"/>
          </a:p>
          <a:p>
            <a:r>
              <a:rPr lang="en-US" baseline="0" dirty="0" smtClean="0"/>
              <a:t>For example do the transcripts code for proteins and can we glean what the function of those proteins might be based on properties of the sequence?</a:t>
            </a:r>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170405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look at the transcript sequence and find open reading frames,</a:t>
            </a:r>
            <a:r>
              <a:rPr lang="en-US" baseline="0" dirty="0" smtClean="0"/>
              <a:t> simply requiring a start codon and a downstream stop codon with some minimal length that could, in theory, be translated into a protein sequence.</a:t>
            </a:r>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1704052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useful tool for exploring potential open</a:t>
            </a:r>
            <a:r>
              <a:rPr lang="en-US" baseline="0" dirty="0" smtClean="0"/>
              <a:t> reading frames is </a:t>
            </a:r>
            <a:r>
              <a:rPr lang="en-US" baseline="0" dirty="0" err="1" smtClean="0"/>
              <a:t>ORFfinder</a:t>
            </a:r>
            <a:r>
              <a:rPr lang="en-US" baseline="0" dirty="0" smtClean="0"/>
              <a:t>, available at NCBI.</a:t>
            </a:r>
          </a:p>
          <a:p>
            <a:endParaRPr lang="en-US" baseline="0" dirty="0" smtClean="0"/>
          </a:p>
          <a:p>
            <a:r>
              <a:rPr lang="en-US" baseline="0" dirty="0" smtClean="0"/>
              <a:t>Here, we can paste in our transcript sequence</a:t>
            </a:r>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1334351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it will report all possible</a:t>
            </a:r>
            <a:r>
              <a:rPr lang="en-US" baseline="0" dirty="0" smtClean="0"/>
              <a:t> ORFs identified in each of the 6 possible reading frames that meet the minimum ORF length criteria specified.</a:t>
            </a:r>
          </a:p>
          <a:p>
            <a:endParaRPr lang="en-US" baseline="0" dirty="0" smtClean="0"/>
          </a:p>
          <a:p>
            <a:r>
              <a:rPr lang="en-US" baseline="0" dirty="0" smtClean="0"/>
              <a:t>In this example, we have 12 ORFs found, with one of them being fairly long and the range of this longest ORF is highlighted in the display.</a:t>
            </a:r>
          </a:p>
          <a:p>
            <a:endParaRPr lang="en-US" baseline="0" dirty="0" smtClean="0"/>
          </a:p>
          <a:p>
            <a:r>
              <a:rPr lang="en-US" dirty="0" smtClean="0"/>
              <a:t>Note, for</a:t>
            </a:r>
            <a:r>
              <a:rPr lang="en-US" baseline="0" dirty="0" smtClean="0"/>
              <a:t> the transcript to be protein-coding, we should find an ORF, as we know an ORF is required for translation of the corresponding polypeptide, but not all ORFs that we find are true protein-coding regions. </a:t>
            </a:r>
          </a:p>
          <a:p>
            <a:endParaRPr lang="en-US" baseline="0" dirty="0" smtClean="0"/>
          </a:p>
          <a:p>
            <a:r>
              <a:rPr lang="en-US" baseline="0" dirty="0" smtClean="0"/>
              <a:t>---</a:t>
            </a:r>
          </a:p>
          <a:p>
            <a:endParaRPr lang="en-US" baseline="0" dirty="0" smtClean="0"/>
          </a:p>
          <a:p>
            <a:r>
              <a:rPr lang="en-US" baseline="0" dirty="0" smtClean="0"/>
              <a:t>ORFs can appear in random sequences.  The longer the ORF, generally the less likely it would appear in random sequence and the more likely it is a true protein coding ORF, but this is also highly dependent on the composition of the nucleotide sequence, particularly the GC content.  </a:t>
            </a:r>
          </a:p>
          <a:p>
            <a:endParaRPr lang="en-US" baseline="0" dirty="0" smtClean="0"/>
          </a:p>
          <a:p>
            <a:r>
              <a:rPr lang="en-US" baseline="0" dirty="0" smtClean="0"/>
              <a:t>We can study these ORFs in more detail to see if they have characteristics that would further suggest that they are coding, such as considering codon usage bias and other sequence features.  </a:t>
            </a:r>
          </a:p>
          <a:p>
            <a:r>
              <a:rPr lang="en-US" baseline="0" dirty="0" smtClean="0"/>
              <a:t>---</a:t>
            </a:r>
          </a:p>
          <a:p>
            <a:endParaRPr lang="en-US" baseline="0" dirty="0" smtClean="0"/>
          </a:p>
          <a:p>
            <a:r>
              <a:rPr lang="en-US" baseline="0" dirty="0" smtClean="0"/>
              <a:t>We developed a tool called </a:t>
            </a:r>
            <a:r>
              <a:rPr lang="en-US" baseline="0" dirty="0" err="1" smtClean="0"/>
              <a:t>TransDecoder</a:t>
            </a:r>
            <a:r>
              <a:rPr lang="en-US" baseline="0" dirty="0" smtClean="0"/>
              <a:t> which does just this, examining each of the ORFs and examining the nucleotide composition of the sequence to predict whether it is a likely coding sequence.</a:t>
            </a:r>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158268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can further examine the predicted proteins</a:t>
            </a:r>
            <a:r>
              <a:rPr lang="en-US" baseline="0" dirty="0" smtClean="0"/>
              <a:t> to see if they contain sequence patterns that are consistent with certain types of functional domains that tend to show up in modular proteins and could provide hints at substrates bound by the protein or a catalytic activity.</a:t>
            </a:r>
            <a:endParaRPr lang="en-US" dirty="0" smtClean="0"/>
          </a:p>
          <a:p>
            <a:endParaRPr lang="en-US" dirty="0" smtClean="0"/>
          </a:p>
          <a:p>
            <a:r>
              <a:rPr lang="en-US" dirty="0" smtClean="0"/>
              <a:t>https://</a:t>
            </a:r>
            <a:r>
              <a:rPr lang="en-US" dirty="0" err="1" smtClean="0"/>
              <a:t>upload.wikimedia.org</a:t>
            </a:r>
            <a:r>
              <a:rPr lang="en-US" dirty="0" smtClean="0"/>
              <a:t>/</a:t>
            </a:r>
            <a:r>
              <a:rPr lang="en-US" dirty="0" err="1" smtClean="0"/>
              <a:t>wikipedia</a:t>
            </a:r>
            <a:r>
              <a:rPr lang="en-US" dirty="0" smtClean="0"/>
              <a:t>/commons/thumb/7/7a/</a:t>
            </a:r>
            <a:r>
              <a:rPr lang="en-US" dirty="0" err="1" smtClean="0"/>
              <a:t>Pyruvate_kinase_protein_domains.png</a:t>
            </a:r>
            <a:r>
              <a:rPr lang="en-US" dirty="0" smtClean="0"/>
              <a:t>/250px-Pyruvate_kinase_protein_domains.png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034560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eaLnBrk="1" fontAlgn="auto" hangingPunct="1">
              <a:spcBef>
                <a:spcPts val="0"/>
              </a:spcBef>
              <a:spcAft>
                <a:spcPts val="0"/>
              </a:spcAft>
              <a:defRPr/>
            </a:pPr>
            <a:r>
              <a:rPr lang="en-US" dirty="0" smtClean="0"/>
              <a:t>A useful way to search for functional domains is by</a:t>
            </a:r>
            <a:r>
              <a:rPr lang="en-US" baseline="0" dirty="0" smtClean="0"/>
              <a:t> searching your protein sequence through </a:t>
            </a:r>
            <a:r>
              <a:rPr lang="en-US" baseline="0" dirty="0" err="1" smtClean="0"/>
              <a:t>Pfam</a:t>
            </a:r>
            <a:r>
              <a:rPr lang="en-US" baseline="0" dirty="0" smtClean="0"/>
              <a:t>.</a:t>
            </a:r>
          </a:p>
          <a:p>
            <a:pPr defTabSz="483306" eaLnBrk="1" fontAlgn="auto" hangingPunct="1">
              <a:spcBef>
                <a:spcPts val="0"/>
              </a:spcBef>
              <a:spcAft>
                <a:spcPts val="0"/>
              </a:spcAft>
              <a:defRPr/>
            </a:pPr>
            <a:endParaRPr lang="en-US" baseline="0" dirty="0" smtClean="0"/>
          </a:p>
          <a:p>
            <a:pPr defTabSz="483306" eaLnBrk="1" fontAlgn="auto" hangingPunct="1">
              <a:spcBef>
                <a:spcPts val="0"/>
              </a:spcBef>
              <a:spcAft>
                <a:spcPts val="0"/>
              </a:spcAft>
              <a:defRPr/>
            </a:pPr>
            <a:r>
              <a:rPr lang="en-US" baseline="0" dirty="0" err="1" smtClean="0"/>
              <a:t>Pfam</a:t>
            </a:r>
            <a:r>
              <a:rPr lang="en-US" baseline="0" dirty="0" smtClean="0"/>
              <a:t> provides a collection of hidden </a:t>
            </a:r>
            <a:r>
              <a:rPr lang="en-US" baseline="0" dirty="0" err="1" smtClean="0"/>
              <a:t>markov</a:t>
            </a:r>
            <a:r>
              <a:rPr lang="en-US" baseline="0" dirty="0" smtClean="0"/>
              <a:t> models representing patterns of conservation across diverse sequences that represent functional domains.</a:t>
            </a:r>
          </a:p>
          <a:p>
            <a:pPr defTabSz="483306" eaLnBrk="1" fontAlgn="auto" hangingPunct="1">
              <a:spcBef>
                <a:spcPts val="0"/>
              </a:spcBef>
              <a:spcAft>
                <a:spcPts val="0"/>
              </a:spcAft>
              <a:defRPr/>
            </a:pPr>
            <a:endParaRPr lang="en-US" baseline="0" dirty="0" smtClean="0"/>
          </a:p>
          <a:p>
            <a:pPr defTabSz="483306" eaLnBrk="1" fontAlgn="auto" hangingPunct="1">
              <a:spcBef>
                <a:spcPts val="0"/>
              </a:spcBef>
              <a:spcAft>
                <a:spcPts val="0"/>
              </a:spcAft>
              <a:defRPr/>
            </a:pPr>
            <a:r>
              <a:rPr lang="en-US" baseline="0" dirty="0" smtClean="0"/>
              <a:t>At the </a:t>
            </a:r>
            <a:r>
              <a:rPr lang="en-US" baseline="0" dirty="0" err="1" smtClean="0"/>
              <a:t>Pfam</a:t>
            </a:r>
            <a:r>
              <a:rPr lang="en-US" baseline="0" dirty="0" smtClean="0"/>
              <a:t> website, you can submit a protein sequence derived from one of your ORFs …</a:t>
            </a:r>
            <a:endParaRPr lang="en-US" dirty="0" smtClean="0"/>
          </a:p>
          <a:p>
            <a:pPr defTabSz="483306" eaLnBrk="1" fontAlgn="auto" hangingPunct="1">
              <a:spcBef>
                <a:spcPts val="0"/>
              </a:spcBef>
              <a:spcAft>
                <a:spcPts val="0"/>
              </a:spcAft>
              <a:defRPr/>
            </a:pPr>
            <a:endParaRPr lang="en-US" dirty="0" smtClean="0"/>
          </a:p>
          <a:p>
            <a:pPr defTabSz="483306" eaLnBrk="1" fontAlgn="auto" hangingPunct="1">
              <a:spcBef>
                <a:spcPts val="0"/>
              </a:spcBef>
              <a:spcAft>
                <a:spcPts val="0"/>
              </a:spcAft>
              <a:defRPr/>
            </a:pPr>
            <a:endParaRPr lang="en-US" dirty="0" smtClean="0"/>
          </a:p>
          <a:p>
            <a:pPr defTabSz="483306" eaLnBrk="1" fontAlgn="auto" hangingPunct="1">
              <a:spcBef>
                <a:spcPts val="0"/>
              </a:spcBef>
              <a:spcAft>
                <a:spcPts val="0"/>
              </a:spcAft>
              <a:defRPr/>
            </a:pPr>
            <a:endParaRPr lang="en-US" dirty="0" smtClean="0"/>
          </a:p>
          <a:p>
            <a:pPr defTabSz="483306" eaLnBrk="1" fontAlgn="auto" hangingPunct="1">
              <a:spcBef>
                <a:spcPts val="0"/>
              </a:spcBef>
              <a:spcAft>
                <a:spcPts val="0"/>
              </a:spcAft>
              <a:defRPr/>
            </a:pPr>
            <a:endParaRPr lang="en-US" dirty="0" smtClean="0"/>
          </a:p>
          <a:p>
            <a:pPr defTabSz="483306" eaLnBrk="1" fontAlgn="auto" hangingPunct="1">
              <a:spcBef>
                <a:spcPts val="0"/>
              </a:spcBef>
              <a:spcAft>
                <a:spcPts val="0"/>
              </a:spcAft>
              <a:defRPr/>
            </a:pPr>
            <a:r>
              <a:rPr lang="en-US" dirty="0" smtClean="0"/>
              <a:t>ATRNL1 : https://</a:t>
            </a:r>
            <a:r>
              <a:rPr lang="en-US" dirty="0" err="1" smtClean="0"/>
              <a:t>en.wikipedia.org</a:t>
            </a:r>
            <a:r>
              <a:rPr lang="en-US" dirty="0" smtClean="0"/>
              <a:t>/wiki/</a:t>
            </a:r>
            <a:r>
              <a:rPr lang="en-US" dirty="0" err="1" smtClean="0"/>
              <a:t>Protein_domain</a:t>
            </a:r>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302073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it will report all the domains</a:t>
            </a:r>
            <a:r>
              <a:rPr lang="en-US" baseline="0" dirty="0" smtClean="0"/>
              <a:t> identified in the library that were found to occur with as significant score in your inputted protein sequence.</a:t>
            </a:r>
          </a:p>
          <a:p>
            <a:endParaRPr lang="en-US" baseline="0" dirty="0" smtClean="0"/>
          </a:p>
          <a:p>
            <a:r>
              <a:rPr lang="en-US" baseline="0" dirty="0" smtClean="0"/>
              <a:t>There’ll be a report indicating the motif type and a graphic at the top of the report showing the position of all the different domains that were found.</a:t>
            </a:r>
          </a:p>
          <a:p>
            <a:endParaRPr lang="en-US" baseline="0" dirty="0" smtClean="0"/>
          </a:p>
          <a:p>
            <a:r>
              <a:rPr lang="en-US" baseline="0" dirty="0" smtClean="0"/>
              <a:t>Based on the domain found or a combination of domains found, you may be able to infer biological functions encoded by your protein sequence.</a:t>
            </a:r>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3720254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analysis we can perform is to see if the protein sequence has characteristics of a </a:t>
            </a:r>
            <a:r>
              <a:rPr lang="en-US" dirty="0" err="1" smtClean="0"/>
              <a:t>transmembrane</a:t>
            </a:r>
            <a:r>
              <a:rPr lang="en-US" dirty="0" smtClean="0"/>
              <a:t> protein.</a:t>
            </a:r>
          </a:p>
          <a:p>
            <a:endParaRPr lang="en-US" dirty="0" smtClean="0"/>
          </a:p>
          <a:p>
            <a:r>
              <a:rPr lang="en-US" dirty="0" err="1" smtClean="0"/>
              <a:t>Transmembrane</a:t>
            </a:r>
            <a:r>
              <a:rPr lang="en-US" dirty="0" smtClean="0"/>
              <a:t> proteins contain one or more hydrophobic sequence regions that span</a:t>
            </a:r>
            <a:r>
              <a:rPr lang="en-US" baseline="0" dirty="0" smtClean="0"/>
              <a:t> across the membrane</a:t>
            </a:r>
            <a:r>
              <a:rPr lang="en-US" dirty="0" smtClean="0"/>
              <a:t> from the inside to the outside of the cell,</a:t>
            </a:r>
            <a:r>
              <a:rPr lang="en-US" baseline="0" dirty="0" smtClean="0"/>
              <a:t> and there are computational methods that we can apply to explore whether our protein sequence contains features that are consistent with these properties of </a:t>
            </a:r>
            <a:r>
              <a:rPr lang="en-US" baseline="0" dirty="0" err="1" smtClean="0"/>
              <a:t>transmembrane</a:t>
            </a:r>
            <a:r>
              <a:rPr lang="en-US" baseline="0" dirty="0" smtClean="0"/>
              <a:t> proteins.</a:t>
            </a:r>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3942763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tool called TMHMM made available</a:t>
            </a:r>
            <a:r>
              <a:rPr lang="en-US" baseline="0" dirty="0" smtClean="0"/>
              <a:t> by the Technical University of Denmark.  TMHMM uses a Hidden Markov Model to predict </a:t>
            </a:r>
            <a:r>
              <a:rPr lang="en-US" baseline="0" dirty="0" err="1" smtClean="0"/>
              <a:t>transmembrane</a:t>
            </a:r>
            <a:r>
              <a:rPr lang="en-US" baseline="0" dirty="0" smtClean="0"/>
              <a:t> spanning regions within proteins and the topology of the membrane spanning regions with respect to the inside and outside of the cell.</a:t>
            </a:r>
          </a:p>
          <a:p>
            <a:endParaRPr lang="en-US" baseline="0" dirty="0" smtClean="0"/>
          </a:p>
          <a:p>
            <a:r>
              <a:rPr lang="en-US" baseline="0" dirty="0" smtClean="0"/>
              <a:t>On their website, you can submit your protein sequence….</a:t>
            </a:r>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1047990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in</a:t>
            </a:r>
            <a:r>
              <a:rPr lang="en-US" baseline="0" dirty="0" smtClean="0"/>
              <a:t> the case you have a predicted </a:t>
            </a:r>
            <a:r>
              <a:rPr lang="en-US" baseline="0" dirty="0" err="1" smtClean="0"/>
              <a:t>transmembrane</a:t>
            </a:r>
            <a:r>
              <a:rPr lang="en-US" baseline="0" dirty="0" smtClean="0"/>
              <a:t> protein, it will return a graphic showing the position of the predicted </a:t>
            </a:r>
            <a:r>
              <a:rPr lang="en-US" baseline="0" dirty="0" err="1" smtClean="0"/>
              <a:t>transmembrane</a:t>
            </a:r>
            <a:r>
              <a:rPr lang="en-US" baseline="0" dirty="0" smtClean="0"/>
              <a:t> along with the overall topology including the intervening protein segments that are predicted to be inside or outside of the cell.  The graph provides the posterior probability of residues existing in each of the different states of the model, and there’s a graphic at top that provides a summary of the final prediction illustrating the predicted membrane topology.</a:t>
            </a:r>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581122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Another class of biological functions that can be predicted from sequence are secretion</a:t>
            </a:r>
            <a:r>
              <a:rPr lang="en-US" baseline="0" dirty="0" smtClean="0"/>
              <a:t> signals.</a:t>
            </a:r>
          </a:p>
          <a:p>
            <a:endParaRPr lang="en-US" baseline="0" dirty="0" smtClean="0"/>
          </a:p>
          <a:p>
            <a:r>
              <a:rPr lang="en-US" dirty="0" smtClean="0"/>
              <a:t>In</a:t>
            </a:r>
            <a:r>
              <a:rPr lang="en-US" baseline="0" dirty="0" smtClean="0"/>
              <a:t> eukaryotes, secreted proteins are translated by the ribosome and inserted into the endoplasmic reticulum where they are eventually packaged into secretory </a:t>
            </a:r>
            <a:r>
              <a:rPr lang="en-US" baseline="0" dirty="0" err="1" smtClean="0"/>
              <a:t>vessicles</a:t>
            </a:r>
            <a:r>
              <a:rPr lang="en-US" baseline="0" dirty="0" smtClean="0"/>
              <a:t> and released outside the cell.  </a:t>
            </a:r>
          </a:p>
          <a:p>
            <a:endParaRPr lang="en-US" baseline="0" dirty="0" smtClean="0"/>
          </a:p>
          <a:p>
            <a:r>
              <a:rPr lang="en-US" baseline="0" dirty="0" smtClean="0"/>
              <a:t>---</a:t>
            </a:r>
          </a:p>
          <a:p>
            <a:endParaRPr lang="en-US" baseline="0" dirty="0" smtClean="0"/>
          </a:p>
          <a:p>
            <a:r>
              <a:rPr lang="en-US" baseline="0" dirty="0" smtClean="0"/>
              <a:t>These proteins are targeted to the endoplasmic reticulum by a short 30 to 70 residue N-terminal peptide sequence which has certain sequence features including a hydrophobic core and a cleavage site where that signal peptide is eventually recognized and cleaved as it enters the endoplasmic reticulum.</a:t>
            </a:r>
          </a:p>
          <a:p>
            <a:endParaRPr lang="en-US" baseline="0" dirty="0" smtClean="0"/>
          </a:p>
          <a:p>
            <a:r>
              <a:rPr lang="en-US" baseline="0" dirty="0" smtClean="0"/>
              <a:t>Secreted proteins in bacteria also have similar N-terminal signal peptides that can be recognized, but, of course, the secretion systems works differently.</a:t>
            </a:r>
            <a:endParaRPr lang="en-US" dirty="0" smtClean="0"/>
          </a:p>
          <a:p>
            <a:endParaRPr lang="en-US" dirty="0" smtClean="0"/>
          </a:p>
          <a:p>
            <a:r>
              <a:rPr lang="en-US" dirty="0" err="1" smtClean="0"/>
              <a:t>Pics</a:t>
            </a:r>
            <a:r>
              <a:rPr lang="en-US" dirty="0" smtClean="0"/>
              <a:t> from:</a:t>
            </a:r>
            <a:r>
              <a:rPr lang="en-US" baseline="0" dirty="0" smtClean="0"/>
              <a:t> https://</a:t>
            </a:r>
            <a:r>
              <a:rPr lang="en-US" baseline="0" dirty="0" err="1" smtClean="0"/>
              <a:t>courses.washington.edu</a:t>
            </a:r>
            <a:r>
              <a:rPr lang="en-US" baseline="0" dirty="0" smtClean="0"/>
              <a:t>/</a:t>
            </a:r>
            <a:r>
              <a:rPr lang="en-US" baseline="0" dirty="0" err="1" smtClean="0"/>
              <a:t>conj</a:t>
            </a:r>
            <a:r>
              <a:rPr lang="en-US" baseline="0" dirty="0" smtClean="0"/>
              <a:t>/cell/</a:t>
            </a:r>
            <a:r>
              <a:rPr lang="en-US" baseline="0" dirty="0" err="1" smtClean="0"/>
              <a:t>secretion.htm</a:t>
            </a:r>
            <a:endParaRPr lang="en-US" baseline="0" dirty="0" smtClean="0"/>
          </a:p>
          <a:p>
            <a:r>
              <a:rPr lang="en-US" baseline="0" dirty="0" smtClean="0"/>
              <a:t>And</a:t>
            </a:r>
          </a:p>
          <a:p>
            <a:r>
              <a:rPr lang="en-US" baseline="0" dirty="0" smtClean="0"/>
              <a:t>https://</a:t>
            </a:r>
            <a:r>
              <a:rPr lang="en-US" baseline="0" dirty="0" err="1" smtClean="0"/>
              <a:t>www.researchgate.net</a:t>
            </a:r>
            <a:r>
              <a:rPr lang="en-US" baseline="0" dirty="0" smtClean="0"/>
              <a:t>/figure/7999886_fig3_Fig-3-Typical-tripartite-structure-of-the-N-terminal-signal-peptide-of-preproteins</a:t>
            </a:r>
          </a:p>
          <a:p>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133546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There are several methods available</a:t>
            </a:r>
            <a:r>
              <a:rPr lang="en-US" baseline="0" dirty="0" smtClean="0"/>
              <a:t> for predicting biological function from sequence data,</a:t>
            </a:r>
          </a:p>
          <a:p>
            <a:endParaRPr lang="en-US" baseline="0" dirty="0" smtClean="0"/>
          </a:p>
          <a:p>
            <a:r>
              <a:rPr lang="en-US" baseline="0" dirty="0" smtClean="0"/>
              <a:t>---</a:t>
            </a:r>
          </a:p>
          <a:p>
            <a:endParaRPr lang="en-US" baseline="0" dirty="0" smtClean="0"/>
          </a:p>
          <a:p>
            <a:r>
              <a:rPr lang="en-US" baseline="0" dirty="0" smtClean="0"/>
              <a:t>  including sequence homology based methods, involving searching databases of previously identified sequences and looking for patterns of sequence conservation that might indicate evolutionary relationships and possibly related biological functions.</a:t>
            </a:r>
            <a:endParaRPr lang="en-US" dirty="0" smtClean="0"/>
          </a:p>
          <a:p>
            <a:endParaRPr lang="en-US" dirty="0" smtClean="0"/>
          </a:p>
          <a:p>
            <a:r>
              <a:rPr lang="en-US" dirty="0" smtClean="0"/>
              <a:t>---</a:t>
            </a:r>
          </a:p>
          <a:p>
            <a:endParaRPr lang="en-US" dirty="0" smtClean="0"/>
          </a:p>
          <a:p>
            <a:r>
              <a:rPr lang="en-US" dirty="0" smtClean="0"/>
              <a:t>There</a:t>
            </a:r>
            <a:r>
              <a:rPr lang="en-US" baseline="0" dirty="0" smtClean="0"/>
              <a:t> are also prediction methods that use machine learning methods such as neural networks and hidden </a:t>
            </a:r>
            <a:r>
              <a:rPr lang="en-US" baseline="0" dirty="0" err="1" smtClean="0"/>
              <a:t>markov</a:t>
            </a:r>
            <a:r>
              <a:rPr lang="en-US" baseline="0" dirty="0" smtClean="0"/>
              <a:t> models to identify sequence patterns that would hint at biological functions, and we’ll see some examples of those methods that we routinely use here.</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1825070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Technical University</a:t>
            </a:r>
            <a:r>
              <a:rPr lang="en-US" baseline="0" dirty="0" smtClean="0"/>
              <a:t> of Denmark has another useful tool called </a:t>
            </a:r>
            <a:r>
              <a:rPr lang="en-US" baseline="0" dirty="0" err="1" smtClean="0"/>
              <a:t>SignalP</a:t>
            </a:r>
            <a:r>
              <a:rPr lang="en-US" baseline="0" dirty="0" smtClean="0"/>
              <a:t> that can be used to predict secreted proteins by analyzing the N-terminal region of your protein sequence.  This system uses a Neural Network to predict signal peptides.</a:t>
            </a:r>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3267107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output includes a graphic that summarizes</a:t>
            </a:r>
            <a:r>
              <a:rPr lang="en-US" baseline="0" dirty="0" smtClean="0"/>
              <a:t> scores for the signal peptide, including a scoring of residues for the signal peptide sequence and a separate score for the cleavage site itself.  </a:t>
            </a:r>
          </a:p>
          <a:p>
            <a:endParaRPr lang="en-US" baseline="0" smtClean="0"/>
          </a:p>
          <a:p>
            <a:r>
              <a:rPr lang="en-US" baseline="0" smtClean="0"/>
              <a:t>A </a:t>
            </a:r>
            <a:r>
              <a:rPr lang="en-US" baseline="0" dirty="0" smtClean="0"/>
              <a:t>combined score that takes into account both the signal peptide and cleavage site score is used to make the final determination of the signal peptide prediction.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298628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all of these web-based</a:t>
            </a:r>
            <a:r>
              <a:rPr lang="en-US" baseline="0" dirty="0" smtClean="0"/>
              <a:t> tools is fine for examining a small number of protein sequences, but it’s not something that scales well to studying more than that, and for studying a whole transcriptome, we’ll need to run these analyses for many thousands of sequences.</a:t>
            </a:r>
          </a:p>
          <a:p>
            <a:endParaRPr lang="en-US" baseline="0" dirty="0" smtClean="0"/>
          </a:p>
          <a:p>
            <a:r>
              <a:rPr lang="en-US" baseline="0" dirty="0" smtClean="0"/>
              <a:t>We developed a tool called </a:t>
            </a:r>
            <a:r>
              <a:rPr lang="en-US" baseline="0" dirty="0" err="1" smtClean="0"/>
              <a:t>Trinotate</a:t>
            </a:r>
            <a:r>
              <a:rPr lang="en-US" baseline="0" dirty="0" smtClean="0"/>
              <a:t> that automates running these different tools including predicting coding ORFs using </a:t>
            </a:r>
            <a:r>
              <a:rPr lang="en-US" baseline="0" dirty="0" err="1" smtClean="0"/>
              <a:t>TransDecoder</a:t>
            </a:r>
            <a:r>
              <a:rPr lang="en-US" baseline="0" dirty="0" smtClean="0"/>
              <a:t>, performing blast searches of transcripts and predicted ORFs against Swiss-</a:t>
            </a:r>
            <a:r>
              <a:rPr lang="en-US" baseline="0" dirty="0" err="1" smtClean="0"/>
              <a:t>Prot</a:t>
            </a:r>
            <a:r>
              <a:rPr lang="en-US" baseline="0" dirty="0" smtClean="0"/>
              <a:t>, extracting Gene Ontology assignments from the corresponding Swiss-</a:t>
            </a:r>
            <a:r>
              <a:rPr lang="en-US" baseline="0" dirty="0" err="1" smtClean="0"/>
              <a:t>Prot</a:t>
            </a:r>
            <a:r>
              <a:rPr lang="en-US" baseline="0" dirty="0" smtClean="0"/>
              <a:t> records, running </a:t>
            </a:r>
            <a:r>
              <a:rPr lang="en-US" baseline="0" dirty="0" err="1" smtClean="0"/>
              <a:t>Pfam</a:t>
            </a:r>
            <a:r>
              <a:rPr lang="en-US" baseline="0" dirty="0" smtClean="0"/>
              <a:t> to search for protein domains, TMHMM to identify putative membrane proteins, and </a:t>
            </a:r>
            <a:r>
              <a:rPr lang="en-US" baseline="0" dirty="0" err="1" smtClean="0"/>
              <a:t>signalP</a:t>
            </a:r>
            <a:r>
              <a:rPr lang="en-US" baseline="0" dirty="0" smtClean="0"/>
              <a:t> to identify putative secreted proteins.</a:t>
            </a:r>
          </a:p>
          <a:p>
            <a:endParaRPr lang="en-US" baseline="0" dirty="0" smtClean="0"/>
          </a:p>
          <a:p>
            <a:r>
              <a:rPr lang="en-US" baseline="0" dirty="0" smtClean="0"/>
              <a:t>The results are all stored into a database, and a tab-delimited report is generated to allow you to more easily explore the functional annotations across the many thousands of transcripts, and perform other analyses.</a:t>
            </a:r>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3295183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if you find a transcript that is fundamentally important to</a:t>
            </a:r>
            <a:r>
              <a:rPr lang="en-US" baseline="0" dirty="0" smtClean="0"/>
              <a:t> your biological investigations, there’s no substitute to experimentally validating or further exploring its potential function.</a:t>
            </a:r>
            <a:endParaRPr lang="en-US" dirty="0" smtClean="0"/>
          </a:p>
          <a:p>
            <a:endParaRPr lang="en-US" dirty="0" smtClean="0"/>
          </a:p>
          <a:p>
            <a:endParaRPr lang="en-US" dirty="0" smtClean="0"/>
          </a:p>
          <a:p>
            <a:r>
              <a:rPr lang="en-US" dirty="0" smtClean="0"/>
              <a:t>Pic from: http://</a:t>
            </a:r>
            <a:r>
              <a:rPr lang="en-US" dirty="0" err="1" smtClean="0"/>
              <a:t>www.transformleaders.tv</a:t>
            </a:r>
            <a:r>
              <a:rPr lang="en-US" dirty="0" smtClean="0"/>
              <a:t>/</a:t>
            </a:r>
            <a:r>
              <a:rPr lang="en-US" dirty="0" err="1" smtClean="0"/>
              <a:t>wp</a:t>
            </a:r>
            <a:r>
              <a:rPr lang="en-US" dirty="0" smtClean="0"/>
              <a:t>-content/uploads/2012/03/</a:t>
            </a:r>
            <a:r>
              <a:rPr lang="en-US" dirty="0" err="1" smtClean="0"/>
              <a:t>Experiment.jpg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205721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effective way to identify sequences</a:t>
            </a:r>
            <a:r>
              <a:rPr lang="en-US" baseline="0" dirty="0" smtClean="0"/>
              <a:t> that are similar to other known sequences is to search a sequence database using BLAST.</a:t>
            </a:r>
          </a:p>
          <a:p>
            <a:endParaRPr lang="en-US" baseline="0" dirty="0" smtClean="0"/>
          </a:p>
          <a:p>
            <a:r>
              <a:rPr lang="en-US" baseline="0" dirty="0" smtClean="0"/>
              <a:t>----</a:t>
            </a:r>
          </a:p>
          <a:p>
            <a:endParaRPr lang="en-US" baseline="0" dirty="0" smtClean="0"/>
          </a:p>
          <a:p>
            <a:r>
              <a:rPr lang="en-US" baseline="0" dirty="0" smtClean="0"/>
              <a:t>The </a:t>
            </a:r>
            <a:r>
              <a:rPr lang="en-US" baseline="0" dirty="0" err="1" smtClean="0"/>
              <a:t>blastx</a:t>
            </a:r>
            <a:r>
              <a:rPr lang="en-US" baseline="0" dirty="0" smtClean="0"/>
              <a:t> method searches translations of your transcript sequence in all 6 possible reading frames against a protein database and will report all significant sequence matches.</a:t>
            </a:r>
          </a:p>
          <a:p>
            <a:endParaRPr lang="en-US" baseline="0" dirty="0" smtClean="0"/>
          </a:p>
          <a:p>
            <a:r>
              <a:rPr lang="en-US" baseline="0" dirty="0" smtClean="0"/>
              <a:t>If you find a highly significant match to a protein of known function, this could provide excellent clues towards possible shared functions.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64845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most valuable protein databases to search using BLAST is the Swiss-</a:t>
            </a:r>
            <a:r>
              <a:rPr lang="en-US" baseline="0" dirty="0" err="1" smtClean="0"/>
              <a:t>Prot</a:t>
            </a:r>
            <a:r>
              <a:rPr lang="en-US" baseline="0" dirty="0" smtClean="0"/>
              <a:t> database.</a:t>
            </a:r>
          </a:p>
          <a:p>
            <a:endParaRPr lang="en-US" baseline="0" dirty="0" smtClean="0"/>
          </a:p>
          <a:p>
            <a:r>
              <a:rPr lang="en-US" baseline="0" dirty="0" smtClean="0"/>
              <a:t>---</a:t>
            </a:r>
          </a:p>
          <a:p>
            <a:endParaRPr lang="en-US" baseline="0" dirty="0" smtClean="0"/>
          </a:p>
          <a:p>
            <a:r>
              <a:rPr lang="en-US" baseline="0" dirty="0" smtClean="0"/>
              <a:t>Swiss-</a:t>
            </a:r>
            <a:r>
              <a:rPr lang="en-US" baseline="0" dirty="0" err="1" smtClean="0"/>
              <a:t>Prot</a:t>
            </a:r>
            <a:r>
              <a:rPr lang="en-US" baseline="0" dirty="0" smtClean="0"/>
              <a:t> is part of the larger European </a:t>
            </a:r>
            <a:r>
              <a:rPr lang="en-US" baseline="0" dirty="0" err="1" smtClean="0"/>
              <a:t>UniProt</a:t>
            </a:r>
            <a:r>
              <a:rPr lang="en-US" baseline="0" dirty="0" smtClean="0"/>
              <a:t> Knowledgebase, which is a comprehensive database of all known protein sequences. At the time of this recording, the </a:t>
            </a:r>
            <a:r>
              <a:rPr lang="en-US" baseline="0" dirty="0" err="1" smtClean="0"/>
              <a:t>Uniprot</a:t>
            </a:r>
            <a:r>
              <a:rPr lang="en-US" baseline="0" dirty="0" smtClean="0"/>
              <a:t> Knowledgebase has over 85 million protein sequences.  Annotations for the vast majority of these sequences are generated automatically have not been manually reviewed.  </a:t>
            </a:r>
          </a:p>
          <a:p>
            <a:endParaRPr lang="en-US" baseline="0" dirty="0" smtClean="0"/>
          </a:p>
          <a:p>
            <a:r>
              <a:rPr lang="en-US" baseline="0" dirty="0" smtClean="0"/>
              <a:t>The Swiss-</a:t>
            </a:r>
            <a:r>
              <a:rPr lang="en-US" baseline="0" dirty="0" err="1" smtClean="0"/>
              <a:t>Prot</a:t>
            </a:r>
            <a:r>
              <a:rPr lang="en-US" baseline="0" dirty="0" smtClean="0"/>
              <a:t> subset of the knowledgebase contains over half a million entries with high quality functional annotations that are in many cases based on experimental support, derived from published studies, and these functional annotations have been assigned and manually reviewed by expert </a:t>
            </a:r>
            <a:r>
              <a:rPr lang="en-US" baseline="0" dirty="0" err="1" smtClean="0"/>
              <a:t>bioinformaticians</a:t>
            </a:r>
            <a:r>
              <a:rPr lang="en-US" baseline="0" dirty="0" smtClean="0"/>
              <a:t>.</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96093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a record within </a:t>
            </a:r>
            <a:r>
              <a:rPr lang="en-US" dirty="0" err="1" smtClean="0"/>
              <a:t>swissprot</a:t>
            </a:r>
            <a:r>
              <a:rPr lang="en-US" dirty="0" smtClean="0"/>
              <a:t>,</a:t>
            </a:r>
            <a:r>
              <a:rPr lang="en-US" baseline="0" dirty="0" smtClean="0"/>
              <a:t> showing a report for a Fructosamine-3-kinase protein.</a:t>
            </a:r>
          </a:p>
          <a:p>
            <a:r>
              <a:rPr lang="en-US" baseline="0" dirty="0" smtClean="0"/>
              <a:t>---</a:t>
            </a:r>
          </a:p>
          <a:p>
            <a:endParaRPr lang="en-US" baseline="0" dirty="0" smtClean="0"/>
          </a:p>
          <a:p>
            <a:r>
              <a:rPr lang="en-US" baseline="0" dirty="0" smtClean="0"/>
              <a:t>The report contains rich information about the function of this protein, written in free-form text, which is very useful to investigators wanting to read about what’s known about the function of this protein.   </a:t>
            </a:r>
          </a:p>
          <a:p>
            <a:r>
              <a:rPr lang="en-US" baseline="0" dirty="0" smtClean="0"/>
              <a:t>---</a:t>
            </a:r>
          </a:p>
          <a:p>
            <a:endParaRPr lang="en-US" baseline="0" dirty="0" smtClean="0"/>
          </a:p>
          <a:p>
            <a:r>
              <a:rPr lang="en-US" baseline="0" dirty="0" smtClean="0"/>
              <a:t>In addition, many of these records include assignments of proteins to Gene Ontology terms.  Gene Ontology provides a structured vocabulary for defining molecular functions, biological processes, and cellular components. </a:t>
            </a:r>
          </a:p>
          <a:p>
            <a:endParaRPr lang="en-US" baseline="0" dirty="0" smtClean="0"/>
          </a:p>
          <a:p>
            <a:r>
              <a:rPr lang="en-US" baseline="0" dirty="0" smtClean="0"/>
              <a:t> If we click on one of the assigned terms, such as the molecular function ‘fructosamine-3-kinase activity’…</a:t>
            </a:r>
            <a:endParaRPr lang="en-US" dirty="0" smtClean="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43164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we can view the entire structure of the Gene Ontology centered at that GO term.</a:t>
            </a:r>
          </a:p>
          <a:p>
            <a:r>
              <a:rPr lang="en-US" baseline="0" dirty="0" smtClean="0"/>
              <a:t>---</a:t>
            </a:r>
          </a:p>
          <a:p>
            <a:endParaRPr lang="en-US" baseline="0" dirty="0" smtClean="0"/>
          </a:p>
          <a:p>
            <a:r>
              <a:rPr lang="en-US" baseline="0" dirty="0" smtClean="0"/>
              <a:t>Gene Ontology terms are organized into a directed graph structure, with individual terms assigned at nodes in the graph, and parental nodes representing more generalized functional descriptions and children terms representing more specific functions.</a:t>
            </a:r>
          </a:p>
          <a:p>
            <a:endParaRPr lang="en-US" baseline="0" dirty="0" smtClean="0"/>
          </a:p>
          <a:p>
            <a:r>
              <a:rPr lang="en-US" baseline="0" dirty="0" smtClean="0"/>
              <a:t>In this example, our assignment of ‘fructosamine-3-kinase activity’ has a more general parent term of ‘kinase activity’, and the assignment terms become more general as we further traverse the graph up to the root terms representing molecular function or biological process.</a:t>
            </a:r>
          </a:p>
          <a:p>
            <a:endParaRPr lang="en-US" baseline="0" dirty="0" smtClean="0"/>
          </a:p>
          <a:p>
            <a:r>
              <a:rPr lang="en-US" baseline="0" dirty="0" smtClean="0"/>
              <a:t>If we have a highly significant match of our transcript sequence to this protein, we might infer that it is evolutionarily related and may have the same function, and we might transitively assign these GO terms to our transcript of interest.   </a:t>
            </a:r>
          </a:p>
          <a:p>
            <a:r>
              <a:rPr lang="en-US" baseline="0" dirty="0" smtClean="0"/>
              <a:t>---</a:t>
            </a:r>
          </a:p>
          <a:p>
            <a:endParaRPr lang="en-US" baseline="0" dirty="0" smtClean="0"/>
          </a:p>
          <a:p>
            <a:r>
              <a:rPr lang="en-US" baseline="0" dirty="0" smtClean="0"/>
              <a:t>Having a comprehensive annotation of GO terms for our transcriptome will allow us to perform other downstream computations to examine which functions are represented by the expression data in our samples of interest. We can further examine sets of transcripts that are found to be differentially expressed among different conditions to see if they’re enriched for certain biological functions.</a:t>
            </a:r>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1808418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Fisher’s exact </a:t>
            </a:r>
            <a:r>
              <a:rPr lang="en-US" smtClean="0"/>
              <a:t>test: The </a:t>
            </a:r>
            <a:r>
              <a:rPr lang="en-US" dirty="0" smtClean="0"/>
              <a:t>test is useful for categorical data that result from classifying objects in two different ways; it is used to examine the significance of the association (contingency) between the two kinds of classification. </a:t>
            </a:r>
            <a:endParaRPr lang="en-US" dirty="0"/>
          </a:p>
        </p:txBody>
      </p:sp>
      <p:sp>
        <p:nvSpPr>
          <p:cNvPr id="4" name="Slide Number Placeholder 3"/>
          <p:cNvSpPr>
            <a:spLocks noGrp="1"/>
          </p:cNvSpPr>
          <p:nvPr>
            <p:ph type="sldNum" sz="quarter" idx="10"/>
          </p:nvPr>
        </p:nvSpPr>
        <p:spPr/>
        <p:txBody>
          <a:bodyPr/>
          <a:lstStyle/>
          <a:p>
            <a:fld id="{D12487D9-0883-C746-A7DF-866A9FA551F0}"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44886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often</a:t>
            </a:r>
            <a:r>
              <a:rPr lang="en-US" baseline="0" dirty="0" smtClean="0"/>
              <a:t> the case that we don’t find sequence similarity to proteins of known function.  What else can we do to potentially glean some hints into what the function might be?</a:t>
            </a:r>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1704052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might ask whether it</a:t>
            </a:r>
            <a:r>
              <a:rPr lang="en-US" baseline="0" dirty="0" smtClean="0"/>
              <a:t> looks like the transcript might encode a protein sequence.</a:t>
            </a:r>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170405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9144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3" name="Picture 7" descr="bioinformatics.ca-logo-white-tex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882775"/>
            <a:ext cx="11922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90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A1CD37-C071-5546-897E-CF31A710163B}"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5B26449-7628-FE46-8A14-6778FACA5FC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404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A1CD37-C071-5546-897E-CF31A710163B}"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5B26449-7628-FE46-8A14-6778FACA5FC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77768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1CD37-C071-5546-897E-CF31A710163B}"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5B26449-7628-FE46-8A14-6778FACA5FC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81146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1CD37-C071-5546-897E-CF31A710163B}"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5B26449-7628-FE46-8A14-6778FACA5FC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8430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1CD37-C071-5546-897E-CF31A710163B}"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5B26449-7628-FE46-8A14-6778FACA5FC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9473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1CD37-C071-5546-897E-CF31A710163B}"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5B26449-7628-FE46-8A14-6778FACA5FC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74195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1CD37-C071-5546-897E-CF31A710163B}"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5B26449-7628-FE46-8A14-6778FACA5FC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923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 </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88392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652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TextBox 3"/>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5" name="TextBox 4"/>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412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8" name="TextBox 7"/>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46482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690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3" name="Content Placeholder 2"/>
          <p:cNvSpPr>
            <a:spLocks noGrp="1"/>
          </p:cNvSpPr>
          <p:nvPr>
            <p:ph idx="1"/>
          </p:nvPr>
        </p:nvSpPr>
        <p:spPr>
          <a:xfrm>
            <a:off x="152400" y="152400"/>
            <a:ext cx="88392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915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A1CD37-C071-5546-897E-CF31A710163B}"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5B26449-7628-FE46-8A14-6778FACA5FC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1225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1CD37-C071-5546-897E-CF31A710163B}"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5B26449-7628-FE46-8A14-6778FACA5FC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183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A1CD37-C071-5546-897E-CF31A710163B}"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5B26449-7628-FE46-8A14-6778FACA5FC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0503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A1CD37-C071-5546-897E-CF31A710163B}"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5B26449-7628-FE46-8A14-6778FACA5FC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040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Segoe UI" charset="0"/>
              </a:defRPr>
            </a:lvl1pPr>
          </a:lstStyle>
          <a:p>
            <a:pPr>
              <a:defRPr/>
            </a:pPr>
            <a:fld id="{FECFAEAF-3726-E641-9B5B-3F8EA05B09A3}" type="datetime1">
              <a:rPr lang="en-US"/>
              <a:pPr>
                <a:defRPr/>
              </a:pPr>
              <a:t>7/6/17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Segoe UI" charset="0"/>
              </a:defRPr>
            </a:lvl1pPr>
          </a:lstStyle>
          <a:p>
            <a:pPr>
              <a:defRPr/>
            </a:pPr>
            <a:fld id="{18C1412E-69E1-864D-A0DF-94DDC7C800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E6A1CD37-C071-5546-897E-CF31A710163B}" type="datetimeFigureOut">
              <a:rPr lang="en-US" smtClean="0">
                <a:solidFill>
                  <a:prstClr val="black">
                    <a:tint val="75000"/>
                  </a:prstClr>
                </a:solidFill>
                <a:latin typeface="Calibri"/>
                <a:ea typeface="+mn-ea"/>
                <a:cs typeface="+mn-cs"/>
              </a:rPr>
              <a:pPr defTabSz="457200" fontAlgn="auto">
                <a:spcBef>
                  <a:spcPts val="0"/>
                </a:spcBef>
                <a:spcAft>
                  <a:spcPts val="0"/>
                </a:spcAft>
              </a:pPr>
              <a:t>7/6/17</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75B26449-7628-FE46-8A14-6778FACA5FC5}"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09005214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s://courses.washington.edu/conj/cell/secretion.htm" TargetMode="External"/><Relationship Id="rId5"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ctrTitle" idx="4294967295"/>
          </p:nvPr>
        </p:nvSpPr>
        <p:spPr>
          <a:xfrm>
            <a:off x="685800" y="2286000"/>
            <a:ext cx="7772400" cy="1447800"/>
          </a:xfrm>
        </p:spPr>
        <p:txBody>
          <a:bodyPr/>
          <a:lstStyle/>
          <a:p>
            <a:pPr eaLnBrk="1" hangingPunct="1"/>
            <a:r>
              <a:rPr lang="en-US" b="0">
                <a:solidFill>
                  <a:srgbClr val="CA0000"/>
                </a:solidFill>
                <a:latin typeface="Calibri" charset="0"/>
                <a:ea typeface="ＭＳ Ｐゴシック" charset="0"/>
                <a:cs typeface="ＭＳ Ｐゴシック" charset="0"/>
              </a:rPr>
              <a:t>Canadian Bioinformatics Workshops</a:t>
            </a:r>
          </a:p>
        </p:txBody>
      </p:sp>
      <p:sp>
        <p:nvSpPr>
          <p:cNvPr id="9218" name="Rectangle 3"/>
          <p:cNvSpPr>
            <a:spLocks noGrp="1" noChangeArrowheads="1"/>
          </p:cNvSpPr>
          <p:nvPr>
            <p:ph type="subTitle" idx="4294967295"/>
          </p:nvPr>
        </p:nvSpPr>
        <p:spPr>
          <a:xfrm>
            <a:off x="1182688" y="3695700"/>
            <a:ext cx="6778625" cy="1927225"/>
          </a:xfrm>
        </p:spPr>
        <p:txBody>
          <a:bodyPr/>
          <a:lstStyle/>
          <a:p>
            <a:pPr marL="0" indent="0" algn="ctr" eaLnBrk="1" hangingPunct="1">
              <a:buFont typeface="Arial" charset="0"/>
              <a:buNone/>
            </a:pPr>
            <a:r>
              <a:rPr lang="en-US">
                <a:latin typeface="Calibri" charset="0"/>
                <a:ea typeface="ＭＳ Ｐゴシック" charset="0"/>
                <a:cs typeface="ＭＳ Ｐゴシック" charset="0"/>
              </a:rPr>
              <a:t>www.bioinformatics.ca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4-26 at 9.24.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22" y="404664"/>
            <a:ext cx="7082326" cy="6353139"/>
          </a:xfrm>
          <a:prstGeom prst="rect">
            <a:avLst/>
          </a:prstGeom>
        </p:spPr>
      </p:pic>
      <p:sp>
        <p:nvSpPr>
          <p:cNvPr id="2" name="TextBox 1"/>
          <p:cNvSpPr txBox="1"/>
          <p:nvPr/>
        </p:nvSpPr>
        <p:spPr>
          <a:xfrm>
            <a:off x="35496" y="-27384"/>
            <a:ext cx="9165991" cy="400110"/>
          </a:xfrm>
          <a:prstGeom prst="rect">
            <a:avLst/>
          </a:prstGeom>
          <a:noFill/>
        </p:spPr>
        <p:txBody>
          <a:bodyPr wrap="none" rtlCol="0">
            <a:spAutoFit/>
          </a:bodyPr>
          <a:lstStyle/>
          <a:p>
            <a:pPr defTabSz="457200" fontAlgn="auto">
              <a:spcBef>
                <a:spcPts val="0"/>
              </a:spcBef>
              <a:spcAft>
                <a:spcPts val="0"/>
              </a:spcAft>
            </a:pPr>
            <a:r>
              <a:rPr lang="en-US" sz="2000" b="1" dirty="0" smtClean="0">
                <a:solidFill>
                  <a:prstClr val="black"/>
                </a:solidFill>
                <a:latin typeface="Calibri"/>
                <a:ea typeface="+mn-ea"/>
                <a:cs typeface="+mn-cs"/>
              </a:rPr>
              <a:t>Gene Ontology: a structured relational vocabulary for describing biological functions</a:t>
            </a:r>
            <a:endParaRPr lang="en-US" sz="2000" b="1" dirty="0">
              <a:solidFill>
                <a:prstClr val="black"/>
              </a:solidFill>
              <a:latin typeface="Calibri"/>
              <a:ea typeface="+mn-ea"/>
              <a:cs typeface="+mn-cs"/>
            </a:endParaRPr>
          </a:p>
        </p:txBody>
      </p:sp>
      <p:sp>
        <p:nvSpPr>
          <p:cNvPr id="3" name="TextBox 2"/>
          <p:cNvSpPr txBox="1"/>
          <p:nvPr/>
        </p:nvSpPr>
        <p:spPr>
          <a:xfrm>
            <a:off x="3944663" y="4005064"/>
            <a:ext cx="4029706" cy="1477328"/>
          </a:xfrm>
          <a:prstGeom prst="rect">
            <a:avLst/>
          </a:prstGeom>
          <a:noFill/>
        </p:spPr>
        <p:txBody>
          <a:bodyPr wrap="squar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Gene Ontology terms are organized into a directed acyclic graph.  Terms are organized from general (top) to more specific (bottom).</a:t>
            </a:r>
          </a:p>
          <a:p>
            <a:pPr defTabSz="457200" fontAlgn="auto">
              <a:spcBef>
                <a:spcPts val="0"/>
              </a:spcBef>
              <a:spcAft>
                <a:spcPts val="0"/>
              </a:spcAft>
            </a:pPr>
            <a:endParaRPr lang="en-US" sz="1800" dirty="0">
              <a:solidFill>
                <a:prstClr val="black"/>
              </a:solidFill>
              <a:latin typeface="Calibri"/>
              <a:ea typeface="+mn-ea"/>
              <a:cs typeface="+mn-cs"/>
            </a:endParaRPr>
          </a:p>
        </p:txBody>
      </p:sp>
      <p:sp>
        <p:nvSpPr>
          <p:cNvPr id="5" name="TextBox 4"/>
          <p:cNvSpPr txBox="1"/>
          <p:nvPr/>
        </p:nvSpPr>
        <p:spPr>
          <a:xfrm>
            <a:off x="3923928" y="5373216"/>
            <a:ext cx="4142250" cy="1200329"/>
          </a:xfrm>
          <a:prstGeom prst="rect">
            <a:avLst/>
          </a:prstGeom>
          <a:noFill/>
        </p:spPr>
        <p:txBody>
          <a:bodyPr wrap="square" rtlCol="0">
            <a:spAutoFit/>
          </a:bodyPr>
          <a:lstStyle/>
          <a:p>
            <a:pPr defTabSz="457200" fontAlgn="auto">
              <a:spcBef>
                <a:spcPts val="0"/>
              </a:spcBef>
              <a:spcAft>
                <a:spcPts val="0"/>
              </a:spcAft>
            </a:pPr>
            <a:r>
              <a:rPr lang="en-US" sz="1800" dirty="0">
                <a:solidFill>
                  <a:prstClr val="black"/>
                </a:solidFill>
                <a:latin typeface="Calibri"/>
                <a:ea typeface="+mn-ea"/>
                <a:cs typeface="+mn-cs"/>
              </a:rPr>
              <a:t>The GO structure enables computations such as exploring function enrichment among sets of transcripts.</a:t>
            </a:r>
          </a:p>
          <a:p>
            <a:pPr defTabSz="457200" fontAlgn="auto">
              <a:spcBef>
                <a:spcPts val="0"/>
              </a:spcBef>
              <a:spcAft>
                <a:spcPts val="0"/>
              </a:spcAft>
            </a:pPr>
            <a:endParaRPr lang="en-US" sz="1800" dirty="0">
              <a:solidFill>
                <a:prstClr val="black"/>
              </a:solidFill>
              <a:latin typeface="Calibri"/>
              <a:ea typeface="+mn-ea"/>
              <a:cs typeface="+mn-cs"/>
            </a:endParaRPr>
          </a:p>
        </p:txBody>
      </p:sp>
      <p:grpSp>
        <p:nvGrpSpPr>
          <p:cNvPr id="6" name="Group 5"/>
          <p:cNvGrpSpPr/>
          <p:nvPr/>
        </p:nvGrpSpPr>
        <p:grpSpPr>
          <a:xfrm>
            <a:off x="0" y="6396038"/>
            <a:ext cx="9144000" cy="461962"/>
            <a:chOff x="0" y="6396038"/>
            <a:chExt cx="9144000" cy="461962"/>
          </a:xfrm>
        </p:grpSpPr>
        <p:sp>
          <p:nvSpPr>
            <p:cNvPr id="7" name="Rectangle 6"/>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TextBox 7"/>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9" name="TextBox 8"/>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3437683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0846" y="287020"/>
            <a:ext cx="4971133" cy="461665"/>
          </a:xfrm>
          <a:prstGeom prst="rect">
            <a:avLst/>
          </a:prstGeom>
          <a:noFill/>
        </p:spPr>
        <p:txBody>
          <a:bodyPr wrap="none" rtlCol="0">
            <a:spAutoFit/>
          </a:bodyPr>
          <a:lstStyle/>
          <a:p>
            <a:pPr defTabSz="457200" fontAlgn="auto">
              <a:spcBef>
                <a:spcPts val="0"/>
              </a:spcBef>
              <a:spcAft>
                <a:spcPts val="0"/>
              </a:spcAft>
            </a:pPr>
            <a:r>
              <a:rPr lang="en-US" b="1" dirty="0" smtClean="0">
                <a:solidFill>
                  <a:prstClr val="black"/>
                </a:solidFill>
                <a:latin typeface="Calibri"/>
                <a:ea typeface="+mn-ea"/>
                <a:cs typeface="+mn-cs"/>
              </a:rPr>
              <a:t>Gene ontology functional enrichment</a:t>
            </a:r>
            <a:endParaRPr lang="en-US" b="1" dirty="0">
              <a:solidFill>
                <a:prstClr val="black"/>
              </a:solidFill>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507075653"/>
              </p:ext>
            </p:extLst>
          </p:nvPr>
        </p:nvGraphicFramePr>
        <p:xfrm>
          <a:off x="1206832" y="950384"/>
          <a:ext cx="6768768" cy="2026919"/>
        </p:xfrm>
        <a:graphic>
          <a:graphicData uri="http://schemas.openxmlformats.org/drawingml/2006/table">
            <a:tbl>
              <a:tblPr firstRow="1" bandRow="1">
                <a:tableStyleId>{5C22544A-7EE6-4342-B048-85BDC9FD1C3A}</a:tableStyleId>
              </a:tblPr>
              <a:tblGrid>
                <a:gridCol w="1878119"/>
                <a:gridCol w="1648419"/>
                <a:gridCol w="1550038"/>
                <a:gridCol w="1692192"/>
              </a:tblGrid>
              <a:tr h="370840">
                <a:tc>
                  <a:txBody>
                    <a:bodyPr/>
                    <a:lstStyle/>
                    <a:p>
                      <a:endParaRPr lang="en-US"/>
                    </a:p>
                  </a:txBody>
                  <a:tcPr/>
                </a:tc>
                <a:tc>
                  <a:txBody>
                    <a:bodyPr/>
                    <a:lstStyle/>
                    <a:p>
                      <a:r>
                        <a:rPr lang="en-US" dirty="0" smtClean="0"/>
                        <a:t>(+) Differentially</a:t>
                      </a:r>
                      <a:r>
                        <a:rPr lang="en-US" baseline="0" dirty="0" smtClean="0"/>
                        <a:t> Expressed</a:t>
                      </a:r>
                      <a:endParaRPr lang="en-US" dirty="0"/>
                    </a:p>
                  </a:txBody>
                  <a:tcPr/>
                </a:tc>
                <a:tc>
                  <a:txBody>
                    <a:bodyPr/>
                    <a:lstStyle/>
                    <a:p>
                      <a:r>
                        <a:rPr lang="en-US" dirty="0" smtClean="0"/>
                        <a:t>(-) Not Differentially Expressed</a:t>
                      </a:r>
                      <a:endParaRPr lang="en-US" dirty="0"/>
                    </a:p>
                  </a:txBody>
                  <a:tcPr/>
                </a:tc>
                <a:tc>
                  <a:txBody>
                    <a:bodyPr/>
                    <a:lstStyle/>
                    <a:p>
                      <a:r>
                        <a:rPr lang="en-US" dirty="0" smtClean="0"/>
                        <a:t>Totals</a:t>
                      </a:r>
                      <a:endParaRPr lang="en-US" dirty="0"/>
                    </a:p>
                  </a:txBody>
                  <a:tcPr/>
                </a:tc>
              </a:tr>
              <a:tr h="370840">
                <a:tc>
                  <a:txBody>
                    <a:bodyPr/>
                    <a:lstStyle/>
                    <a:p>
                      <a:r>
                        <a:rPr lang="en-US" baseline="0" dirty="0" smtClean="0"/>
                        <a:t>+ Gene Ontology</a:t>
                      </a:r>
                      <a:endParaRPr lang="en-US" dirty="0"/>
                    </a:p>
                  </a:txBody>
                  <a:tcPr/>
                </a:tc>
                <a:tc>
                  <a:txBody>
                    <a:bodyPr/>
                    <a:lstStyle/>
                    <a:p>
                      <a:r>
                        <a:rPr lang="en-US" dirty="0" smtClean="0"/>
                        <a:t>50</a:t>
                      </a:r>
                      <a:endParaRPr lang="en-US" dirty="0"/>
                    </a:p>
                  </a:txBody>
                  <a:tcPr/>
                </a:tc>
                <a:tc>
                  <a:txBody>
                    <a:bodyPr/>
                    <a:lstStyle/>
                    <a:p>
                      <a:r>
                        <a:rPr lang="en-US" dirty="0" smtClean="0"/>
                        <a:t>200</a:t>
                      </a:r>
                      <a:endParaRPr lang="en-US" dirty="0"/>
                    </a:p>
                  </a:txBody>
                  <a:tcPr/>
                </a:tc>
                <a:tc>
                  <a:txBody>
                    <a:bodyPr/>
                    <a:lstStyle/>
                    <a:p>
                      <a:r>
                        <a:rPr lang="en-US" dirty="0" smtClean="0"/>
                        <a:t>250</a:t>
                      </a:r>
                      <a:endParaRPr lang="en-US" dirty="0"/>
                    </a:p>
                  </a:txBody>
                  <a:tcPr/>
                </a:tc>
              </a:tr>
              <a:tr h="370840">
                <a:tc>
                  <a:txBody>
                    <a:bodyPr/>
                    <a:lstStyle/>
                    <a:p>
                      <a:r>
                        <a:rPr lang="en-US" dirty="0" smtClean="0"/>
                        <a:t>-  Gene</a:t>
                      </a:r>
                      <a:r>
                        <a:rPr lang="en-US" baseline="0" dirty="0" smtClean="0"/>
                        <a:t> Ontology</a:t>
                      </a:r>
                      <a:endParaRPr lang="en-US" dirty="0"/>
                    </a:p>
                  </a:txBody>
                  <a:tcPr/>
                </a:tc>
                <a:tc>
                  <a:txBody>
                    <a:bodyPr/>
                    <a:lstStyle/>
                    <a:p>
                      <a:r>
                        <a:rPr lang="en-US" dirty="0" smtClean="0"/>
                        <a:t>1950</a:t>
                      </a:r>
                      <a:endParaRPr lang="en-US" dirty="0"/>
                    </a:p>
                  </a:txBody>
                  <a:tcPr/>
                </a:tc>
                <a:tc>
                  <a:txBody>
                    <a:bodyPr/>
                    <a:lstStyle/>
                    <a:p>
                      <a:r>
                        <a:rPr lang="en-US" dirty="0" smtClean="0"/>
                        <a:t>17800</a:t>
                      </a:r>
                      <a:endParaRPr lang="en-US" dirty="0"/>
                    </a:p>
                  </a:txBody>
                  <a:tcPr/>
                </a:tc>
                <a:tc>
                  <a:txBody>
                    <a:bodyPr/>
                    <a:lstStyle/>
                    <a:p>
                      <a:r>
                        <a:rPr lang="en-US" dirty="0" smtClean="0"/>
                        <a:t>19750</a:t>
                      </a:r>
                      <a:endParaRPr lang="en-US" dirty="0"/>
                    </a:p>
                  </a:txBody>
                  <a:tcPr/>
                </a:tc>
              </a:tr>
              <a:tr h="370840">
                <a:tc>
                  <a:txBody>
                    <a:bodyPr/>
                    <a:lstStyle/>
                    <a:p>
                      <a:r>
                        <a:rPr lang="en-US" dirty="0" smtClean="0"/>
                        <a:t>Totals</a:t>
                      </a:r>
                      <a:endParaRPr lang="en-US" dirty="0"/>
                    </a:p>
                  </a:txBody>
                  <a:tcPr/>
                </a:tc>
                <a:tc>
                  <a:txBody>
                    <a:bodyPr/>
                    <a:lstStyle/>
                    <a:p>
                      <a:r>
                        <a:rPr lang="en-US" dirty="0" smtClean="0"/>
                        <a:t>2000</a:t>
                      </a:r>
                      <a:endParaRPr lang="en-US" dirty="0"/>
                    </a:p>
                  </a:txBody>
                  <a:tcPr/>
                </a:tc>
                <a:tc>
                  <a:txBody>
                    <a:bodyPr/>
                    <a:lstStyle/>
                    <a:p>
                      <a:r>
                        <a:rPr lang="en-US" dirty="0" smtClean="0"/>
                        <a:t>18000</a:t>
                      </a:r>
                      <a:endParaRPr lang="en-US" dirty="0"/>
                    </a:p>
                  </a:txBody>
                  <a:tcPr/>
                </a:tc>
                <a:tc>
                  <a:txBody>
                    <a:bodyPr/>
                    <a:lstStyle/>
                    <a:p>
                      <a:r>
                        <a:rPr lang="en-US" dirty="0" smtClean="0"/>
                        <a:t>20000</a:t>
                      </a:r>
                      <a:endParaRPr lang="en-US" dirty="0"/>
                    </a:p>
                  </a:txBody>
                  <a:tcPr/>
                </a:tc>
              </a:tr>
            </a:tbl>
          </a:graphicData>
        </a:graphic>
      </p:graphicFrame>
      <p:grpSp>
        <p:nvGrpSpPr>
          <p:cNvPr id="2" name="Group 1"/>
          <p:cNvGrpSpPr/>
          <p:nvPr/>
        </p:nvGrpSpPr>
        <p:grpSpPr>
          <a:xfrm>
            <a:off x="1363770" y="2977303"/>
            <a:ext cx="6807200" cy="3009900"/>
            <a:chOff x="1363770" y="2977303"/>
            <a:chExt cx="6807200" cy="3009900"/>
          </a:xfrm>
        </p:grpSpPr>
        <p:pic>
          <p:nvPicPr>
            <p:cNvPr id="7" name="Picture 6" descr="Screen Shot 2016-06-03 at 6.53.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979" y="2977303"/>
              <a:ext cx="4318000" cy="1765300"/>
            </a:xfrm>
            <a:prstGeom prst="rect">
              <a:avLst/>
            </a:prstGeom>
          </p:spPr>
        </p:pic>
        <p:pic>
          <p:nvPicPr>
            <p:cNvPr id="8" name="Picture 7" descr="Screen Shot 2016-06-03 at 6.53.4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770" y="4742603"/>
              <a:ext cx="6807200" cy="1244600"/>
            </a:xfrm>
            <a:prstGeom prst="rect">
              <a:avLst/>
            </a:prstGeom>
          </p:spPr>
        </p:pic>
      </p:grpSp>
      <p:grpSp>
        <p:nvGrpSpPr>
          <p:cNvPr id="9" name="Group 8"/>
          <p:cNvGrpSpPr/>
          <p:nvPr/>
        </p:nvGrpSpPr>
        <p:grpSpPr>
          <a:xfrm>
            <a:off x="0" y="6396038"/>
            <a:ext cx="9144000" cy="461962"/>
            <a:chOff x="0" y="6396038"/>
            <a:chExt cx="9144000" cy="461962"/>
          </a:xfrm>
        </p:grpSpPr>
        <p:sp>
          <p:nvSpPr>
            <p:cNvPr id="10" name="Rectangle 9"/>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TextBox 10"/>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2" name="TextBox 11"/>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3551279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41" y="-192302"/>
            <a:ext cx="8229600" cy="1143000"/>
          </a:xfrm>
        </p:spPr>
        <p:txBody>
          <a:bodyPr>
            <a:noAutofit/>
          </a:bodyPr>
          <a:lstStyle/>
          <a:p>
            <a:r>
              <a:rPr lang="en-US" sz="3200" dirty="0" smtClean="0"/>
              <a:t>No significant sequence similarity…  What else?</a:t>
            </a:r>
            <a:endParaRPr lang="en-US" sz="3200" dirty="0"/>
          </a:p>
        </p:txBody>
      </p:sp>
      <p:sp>
        <p:nvSpPr>
          <p:cNvPr id="5" name="TextBox 4"/>
          <p:cNvSpPr txBox="1"/>
          <p:nvPr/>
        </p:nvSpPr>
        <p:spPr>
          <a:xfrm>
            <a:off x="335164" y="778508"/>
            <a:ext cx="8656918" cy="8402299"/>
          </a:xfrm>
          <a:prstGeom prst="rect">
            <a:avLst/>
          </a:prstGeom>
          <a:noFill/>
        </p:spPr>
        <p:txBody>
          <a:bodyPr wrap="square" rtlCol="0">
            <a:spAutoFit/>
          </a:bodyPr>
          <a:lstStyle/>
          <a:p>
            <a:pPr defTabSz="457200" fontAlgn="auto">
              <a:spcBef>
                <a:spcPts val="0"/>
              </a:spcBef>
              <a:spcAft>
                <a:spcPts val="0"/>
              </a:spcAft>
            </a:pPr>
            <a:r>
              <a:rPr lang="en-US" sz="1800" dirty="0">
                <a:solidFill>
                  <a:prstClr val="black"/>
                </a:solidFill>
                <a:latin typeface="Courier New"/>
                <a:ea typeface="+mn-ea"/>
                <a:cs typeface="Courier New"/>
              </a:rPr>
              <a:t>GGAGCTGGAGGCCCCCAGGCAACTACACCGTCCACGTACCCAGAGGGGCTGGGCCCTCCC</a:t>
            </a:r>
          </a:p>
          <a:p>
            <a:pPr defTabSz="457200" fontAlgn="auto">
              <a:spcBef>
                <a:spcPts val="0"/>
              </a:spcBef>
              <a:spcAft>
                <a:spcPts val="0"/>
              </a:spcAft>
            </a:pPr>
            <a:r>
              <a:rPr lang="en-US" sz="1800" dirty="0">
                <a:solidFill>
                  <a:prstClr val="black"/>
                </a:solidFill>
                <a:latin typeface="Courier New"/>
                <a:ea typeface="+mn-ea"/>
                <a:cs typeface="Courier New"/>
              </a:rPr>
              <a:t>ACCAGAGACCACGCCCTGGTGTGCCTTAGGGGCCCTGGTTTGTTAGTCTCTGAGTGTGCA</a:t>
            </a:r>
          </a:p>
          <a:p>
            <a:pPr defTabSz="457200" fontAlgn="auto">
              <a:spcBef>
                <a:spcPts val="0"/>
              </a:spcBef>
              <a:spcAft>
                <a:spcPts val="0"/>
              </a:spcAft>
            </a:pPr>
            <a:r>
              <a:rPr lang="en-US" sz="1800" dirty="0">
                <a:solidFill>
                  <a:prstClr val="black"/>
                </a:solidFill>
                <a:latin typeface="Courier New"/>
                <a:ea typeface="+mn-ea"/>
                <a:cs typeface="Courier New"/>
              </a:rPr>
              <a:t>GTTGCTGCACATGGGGCCCTGGCGCTTGCTGCACCAACTTCCTGTTGGGCCCGTGGTCCT</a:t>
            </a:r>
          </a:p>
          <a:p>
            <a:pPr defTabSz="457200" fontAlgn="auto">
              <a:spcBef>
                <a:spcPts val="0"/>
              </a:spcBef>
              <a:spcAft>
                <a:spcPts val="0"/>
              </a:spcAft>
            </a:pPr>
            <a:r>
              <a:rPr lang="en-US" sz="1800" dirty="0">
                <a:solidFill>
                  <a:prstClr val="black"/>
                </a:solidFill>
                <a:latin typeface="Courier New"/>
                <a:ea typeface="+mn-ea"/>
                <a:cs typeface="Courier New"/>
              </a:rPr>
              <a:t>TGGAGGCATGCAGTTCAGCAGACAGTGACTCAGCCATCCACCCAACATGCGGAACGTGTC</a:t>
            </a:r>
          </a:p>
          <a:p>
            <a:pPr defTabSz="457200" fontAlgn="auto">
              <a:spcBef>
                <a:spcPts val="0"/>
              </a:spcBef>
              <a:spcAft>
                <a:spcPts val="0"/>
              </a:spcAft>
            </a:pPr>
            <a:r>
              <a:rPr lang="en-US" sz="1800" dirty="0">
                <a:solidFill>
                  <a:prstClr val="black"/>
                </a:solidFill>
                <a:latin typeface="Courier New"/>
                <a:ea typeface="+mn-ea"/>
                <a:cs typeface="Courier New"/>
              </a:rPr>
              <a:t>TCTTCTGCAGGTCCCGGTCCACAGCAGGATTCCCCCTCTGTGAAAAGGCACGCTGATCTG</a:t>
            </a:r>
          </a:p>
          <a:p>
            <a:pPr defTabSz="457200" fontAlgn="auto">
              <a:spcBef>
                <a:spcPts val="0"/>
              </a:spcBef>
              <a:spcAft>
                <a:spcPts val="0"/>
              </a:spcAft>
            </a:pPr>
            <a:r>
              <a:rPr lang="en-US" sz="1800" dirty="0">
                <a:solidFill>
                  <a:prstClr val="black"/>
                </a:solidFill>
                <a:latin typeface="Courier New"/>
                <a:ea typeface="+mn-ea"/>
                <a:cs typeface="Courier New"/>
              </a:rPr>
              <a:t>TCTGGATAAGTGTGGCCGGCCCCATGTATCCGGAATCAACCACGGGGTCCCCAGCTCGAC</a:t>
            </a:r>
          </a:p>
          <a:p>
            <a:pPr defTabSz="457200" fontAlgn="auto">
              <a:spcBef>
                <a:spcPts val="0"/>
              </a:spcBef>
              <a:spcAft>
                <a:spcPts val="0"/>
              </a:spcAft>
            </a:pPr>
            <a:r>
              <a:rPr lang="en-US" sz="1800" dirty="0">
                <a:solidFill>
                  <a:prstClr val="black"/>
                </a:solidFill>
                <a:latin typeface="Courier New"/>
                <a:ea typeface="+mn-ea"/>
                <a:cs typeface="Courier New"/>
              </a:rPr>
              <a:t>TCTCCCTGCGGCAGACAGGCTCCCCCGGGATGATCTACAGTACTCGTTATGGGAGTCCCA</a:t>
            </a:r>
          </a:p>
          <a:p>
            <a:pPr defTabSz="457200" fontAlgn="auto">
              <a:spcBef>
                <a:spcPts val="0"/>
              </a:spcBef>
              <a:spcAft>
                <a:spcPts val="0"/>
              </a:spcAft>
            </a:pPr>
            <a:r>
              <a:rPr lang="en-US" sz="1800" dirty="0">
                <a:solidFill>
                  <a:prstClr val="black"/>
                </a:solidFill>
                <a:latin typeface="Courier New"/>
                <a:ea typeface="+mn-ea"/>
                <a:cs typeface="Courier New"/>
              </a:rPr>
              <a:t>AAAGACAGCTCCAGTTTTACAGGAATCTGGGCAAATCTGGCCTTCGGGTCTCCTGCCTGG</a:t>
            </a:r>
          </a:p>
          <a:p>
            <a:pPr defTabSz="457200" fontAlgn="auto">
              <a:spcBef>
                <a:spcPts val="0"/>
              </a:spcBef>
              <a:spcAft>
                <a:spcPts val="0"/>
              </a:spcAft>
            </a:pPr>
            <a:r>
              <a:rPr lang="en-US" sz="1800" dirty="0">
                <a:solidFill>
                  <a:prstClr val="black"/>
                </a:solidFill>
                <a:latin typeface="Courier New"/>
                <a:ea typeface="+mn-ea"/>
                <a:cs typeface="Courier New"/>
              </a:rPr>
              <a:t>GGCTTGGAACATGGGTGACCTTCGGGGGCCAGATCACGGATGAGATGGCAGAGCACCTAA</a:t>
            </a:r>
          </a:p>
          <a:p>
            <a:pPr defTabSz="457200" fontAlgn="auto">
              <a:spcBef>
                <a:spcPts val="0"/>
              </a:spcBef>
              <a:spcAft>
                <a:spcPts val="0"/>
              </a:spcAft>
            </a:pPr>
            <a:r>
              <a:rPr lang="en-US" sz="1800" dirty="0">
                <a:solidFill>
                  <a:prstClr val="black"/>
                </a:solidFill>
                <a:latin typeface="Courier New"/>
                <a:ea typeface="+mn-ea"/>
                <a:cs typeface="Courier New"/>
              </a:rPr>
              <a:t>TGACCTTGGCCTACGATAATGGCATCAACCTGTTCGATACGGCGGAGGTCTACGCTGCTG</a:t>
            </a:r>
          </a:p>
          <a:p>
            <a:pPr defTabSz="457200" fontAlgn="auto">
              <a:spcBef>
                <a:spcPts val="0"/>
              </a:spcBef>
              <a:spcAft>
                <a:spcPts val="0"/>
              </a:spcAft>
            </a:pPr>
            <a:r>
              <a:rPr lang="en-US" sz="1800" dirty="0">
                <a:solidFill>
                  <a:prstClr val="black"/>
                </a:solidFill>
                <a:latin typeface="Courier New"/>
                <a:ea typeface="+mn-ea"/>
                <a:cs typeface="Courier New"/>
              </a:rPr>
              <a:t>GAAAAGCTGAAGTGGTATTAGGGAACATCATTAAGAAGAAGGGATGGAGACGGTCCAGCC</a:t>
            </a:r>
          </a:p>
          <a:p>
            <a:pPr defTabSz="457200" fontAlgn="auto">
              <a:spcBef>
                <a:spcPts val="0"/>
              </a:spcBef>
              <a:spcAft>
                <a:spcPts val="0"/>
              </a:spcAft>
            </a:pPr>
            <a:r>
              <a:rPr lang="en-US" sz="1800" dirty="0">
                <a:solidFill>
                  <a:prstClr val="black"/>
                </a:solidFill>
                <a:latin typeface="Courier New"/>
                <a:ea typeface="+mn-ea"/>
                <a:cs typeface="Courier New"/>
              </a:rPr>
              <a:t>TTGTCATCACCACCAAGATCTTCTGGGGTGGAAAAGCGGAGACTGAGAGAGGCCTTTCCA</a:t>
            </a:r>
          </a:p>
          <a:p>
            <a:pPr defTabSz="457200" fontAlgn="auto">
              <a:spcBef>
                <a:spcPts val="0"/>
              </a:spcBef>
              <a:spcAft>
                <a:spcPts val="0"/>
              </a:spcAft>
            </a:pPr>
            <a:r>
              <a:rPr lang="en-US" sz="1800" dirty="0">
                <a:solidFill>
                  <a:prstClr val="black"/>
                </a:solidFill>
                <a:latin typeface="Courier New"/>
                <a:ea typeface="+mn-ea"/>
                <a:cs typeface="Courier New"/>
              </a:rPr>
              <a:t>GGAAGCACATAATTGAAGGACTGAAAGCGTCCCTGGAGCGGCTGCAGCTGGAGTACGTGG</a:t>
            </a:r>
          </a:p>
          <a:p>
            <a:pPr defTabSz="457200" fontAlgn="auto">
              <a:spcBef>
                <a:spcPts val="0"/>
              </a:spcBef>
              <a:spcAft>
                <a:spcPts val="0"/>
              </a:spcAft>
            </a:pPr>
            <a:r>
              <a:rPr lang="en-US" sz="1800" dirty="0">
                <a:solidFill>
                  <a:prstClr val="black"/>
                </a:solidFill>
                <a:latin typeface="Courier New"/>
                <a:ea typeface="+mn-ea"/>
                <a:cs typeface="Courier New"/>
              </a:rPr>
              <a:t>ATGTGGTTTTTGCCAACCGCCCAGACCCCAACACGCCCATGGAAGAGACCGTGCGGGCCA</a:t>
            </a:r>
          </a:p>
          <a:p>
            <a:pPr defTabSz="457200" fontAlgn="auto">
              <a:spcBef>
                <a:spcPts val="0"/>
              </a:spcBef>
              <a:spcAft>
                <a:spcPts val="0"/>
              </a:spcAft>
            </a:pPr>
            <a:r>
              <a:rPr lang="en-US" sz="1800" dirty="0">
                <a:solidFill>
                  <a:prstClr val="black"/>
                </a:solidFill>
                <a:latin typeface="Courier New"/>
                <a:ea typeface="+mn-ea"/>
                <a:cs typeface="Courier New"/>
              </a:rPr>
              <a:t>TGACCCATGTCATCAACCAGGGGATGGCCATGTACTGGGGCACATCACGCTGGAGCTCCA</a:t>
            </a:r>
          </a:p>
          <a:p>
            <a:pPr defTabSz="457200" fontAlgn="auto">
              <a:spcBef>
                <a:spcPts val="0"/>
              </a:spcBef>
              <a:spcAft>
                <a:spcPts val="0"/>
              </a:spcAft>
            </a:pPr>
            <a:r>
              <a:rPr lang="en-US" sz="1800" dirty="0">
                <a:solidFill>
                  <a:prstClr val="black"/>
                </a:solidFill>
                <a:latin typeface="Courier New"/>
                <a:ea typeface="+mn-ea"/>
                <a:cs typeface="Courier New"/>
              </a:rPr>
              <a:t>TGGAGATCATGGAGGCCTACTCGGTGGCTCGGCAGTTCAACCTGATCCCGCCCATCTGCG</a:t>
            </a:r>
          </a:p>
          <a:p>
            <a:pPr defTabSz="457200" fontAlgn="auto">
              <a:spcBef>
                <a:spcPts val="0"/>
              </a:spcBef>
              <a:spcAft>
                <a:spcPts val="0"/>
              </a:spcAft>
            </a:pPr>
            <a:r>
              <a:rPr lang="en-US" sz="1800" dirty="0">
                <a:solidFill>
                  <a:prstClr val="black"/>
                </a:solidFill>
                <a:latin typeface="Courier New"/>
                <a:ea typeface="+mn-ea"/>
                <a:cs typeface="Courier New"/>
              </a:rPr>
              <a:t>AGCAAGCGGAATATCACATGTTCCAGAGGGAGAAGGTGGAGGTCCAGCTGCCAGAGCTGT</a:t>
            </a:r>
          </a:p>
          <a:p>
            <a:pPr defTabSz="457200" fontAlgn="auto">
              <a:spcBef>
                <a:spcPts val="0"/>
              </a:spcBef>
              <a:spcAft>
                <a:spcPts val="0"/>
              </a:spcAft>
            </a:pPr>
            <a:r>
              <a:rPr lang="en-US" sz="1800" dirty="0">
                <a:solidFill>
                  <a:prstClr val="black"/>
                </a:solidFill>
                <a:latin typeface="Courier New"/>
                <a:ea typeface="+mn-ea"/>
                <a:cs typeface="Courier New"/>
              </a:rPr>
              <a:t>TCCACAAGATAGGAGTAGGTGCCATGACCTGGTCCCCTCTGGCGTGCGGCATCGTCTCAG</a:t>
            </a:r>
          </a:p>
          <a:p>
            <a:pPr defTabSz="457200" fontAlgn="auto">
              <a:spcBef>
                <a:spcPts val="0"/>
              </a:spcBef>
              <a:spcAft>
                <a:spcPts val="0"/>
              </a:spcAft>
            </a:pPr>
            <a:r>
              <a:rPr lang="en-US" sz="1800" dirty="0">
                <a:solidFill>
                  <a:prstClr val="black"/>
                </a:solidFill>
                <a:latin typeface="Courier New"/>
                <a:ea typeface="+mn-ea"/>
                <a:cs typeface="Courier New"/>
              </a:rPr>
              <a:t>GGAAGTATGACAGCGGGATCCCACCCTACTCCAGAGCCTCCCTGAAGGGCTACCAGTGGT</a:t>
            </a:r>
          </a:p>
          <a:p>
            <a:pPr defTabSz="457200" fontAlgn="auto">
              <a:spcBef>
                <a:spcPts val="0"/>
              </a:spcBef>
              <a:spcAft>
                <a:spcPts val="0"/>
              </a:spcAft>
            </a:pPr>
            <a:r>
              <a:rPr lang="en-US" sz="1800" dirty="0">
                <a:solidFill>
                  <a:prstClr val="black"/>
                </a:solidFill>
                <a:latin typeface="Courier New"/>
                <a:ea typeface="+mn-ea"/>
                <a:cs typeface="Courier New"/>
              </a:rPr>
              <a:t>TGAAGGACAAGATCCTGAGTGAGGAGGGTCGCCGCCAGCAGGCCAAGCTGAAGGAACTGC</a:t>
            </a:r>
          </a:p>
          <a:p>
            <a:pPr defTabSz="457200" fontAlgn="auto">
              <a:spcBef>
                <a:spcPts val="0"/>
              </a:spcBef>
              <a:spcAft>
                <a:spcPts val="0"/>
              </a:spcAft>
            </a:pPr>
            <a:r>
              <a:rPr lang="en-US" sz="1800" dirty="0">
                <a:solidFill>
                  <a:prstClr val="black"/>
                </a:solidFill>
                <a:latin typeface="Courier New"/>
                <a:ea typeface="+mn-ea"/>
                <a:cs typeface="Courier New"/>
              </a:rPr>
              <a:t>AGGCCATTGCCGAACGCCTGGGCTGCACCCTACCCCAGCTGGCCATAGCCTGGTGCCTGA</a:t>
            </a:r>
          </a:p>
          <a:p>
            <a:pPr defTabSz="457200" fontAlgn="auto">
              <a:spcBef>
                <a:spcPts val="0"/>
              </a:spcBef>
              <a:spcAft>
                <a:spcPts val="0"/>
              </a:spcAft>
            </a:pPr>
            <a:r>
              <a:rPr lang="en-US" sz="1800" dirty="0">
                <a:solidFill>
                  <a:prstClr val="black"/>
                </a:solidFill>
                <a:latin typeface="Courier New"/>
                <a:ea typeface="+mn-ea"/>
                <a:cs typeface="Courier New"/>
              </a:rPr>
              <a:t>GGAATGAGGGTGTCAGCTCCGTGCTTCTGGGTGCTTCCAATGCAGAACAACTTATGGAGA</a:t>
            </a:r>
          </a:p>
          <a:p>
            <a:pPr defTabSz="457200" fontAlgn="auto">
              <a:spcBef>
                <a:spcPts val="0"/>
              </a:spcBef>
              <a:spcAft>
                <a:spcPts val="0"/>
              </a:spcAft>
            </a:pPr>
            <a:r>
              <a:rPr lang="en-US" sz="1800" dirty="0">
                <a:solidFill>
                  <a:prstClr val="black"/>
                </a:solidFill>
                <a:latin typeface="Courier New"/>
                <a:ea typeface="+mn-ea"/>
                <a:cs typeface="Courier New"/>
              </a:rPr>
              <a:t>ACATTGGAGCAATACAGGTCCTTCCAAAATTGTCGTCTTCCATCGTCCACGAGATCGACA</a:t>
            </a:r>
          </a:p>
          <a:p>
            <a:pPr defTabSz="457200" fontAlgn="auto">
              <a:spcBef>
                <a:spcPts val="0"/>
              </a:spcBef>
              <a:spcAft>
                <a:spcPts val="0"/>
              </a:spcAft>
            </a:pPr>
            <a:r>
              <a:rPr lang="en-US" sz="1800" dirty="0">
                <a:solidFill>
                  <a:prstClr val="black"/>
                </a:solidFill>
                <a:latin typeface="Courier New"/>
                <a:ea typeface="+mn-ea"/>
                <a:cs typeface="Courier New"/>
              </a:rPr>
              <a:t>GCATTCTGGGCAATAAACCCTACAGCAAAAAGGACTATAGATCCTAAGTCTACTCCCCAC</a:t>
            </a:r>
          </a:p>
          <a:p>
            <a:pPr defTabSz="457200" fontAlgn="auto">
              <a:spcBef>
                <a:spcPts val="0"/>
              </a:spcBef>
              <a:spcAft>
                <a:spcPts val="0"/>
              </a:spcAft>
            </a:pPr>
            <a:r>
              <a:rPr lang="en-US" sz="1800" dirty="0">
                <a:solidFill>
                  <a:prstClr val="black"/>
                </a:solidFill>
                <a:latin typeface="Courier New"/>
                <a:ea typeface="+mn-ea"/>
                <a:cs typeface="Courier New"/>
              </a:rPr>
              <a:t>CCCTCGTGCCCCACCCGGACAGTTCCCGGTTCCCTCCTCGTCTCTGTTCGCTCGCTTCTG</a:t>
            </a:r>
          </a:p>
          <a:p>
            <a:pPr defTabSz="457200" fontAlgn="auto">
              <a:spcBef>
                <a:spcPts val="0"/>
              </a:spcBef>
              <a:spcAft>
                <a:spcPts val="0"/>
              </a:spcAft>
            </a:pPr>
            <a:r>
              <a:rPr lang="en-US" sz="1800" dirty="0">
                <a:solidFill>
                  <a:prstClr val="black"/>
                </a:solidFill>
                <a:latin typeface="Courier New"/>
                <a:ea typeface="+mn-ea"/>
                <a:cs typeface="Courier New"/>
              </a:rPr>
              <a:t>CTGTTCCAAAGCCAAATGCAGAGTGTGGTTCACATCCAAAGGGAAATCACTATGCCCAGA</a:t>
            </a:r>
          </a:p>
          <a:p>
            <a:pPr defTabSz="457200" fontAlgn="auto">
              <a:spcBef>
                <a:spcPts val="0"/>
              </a:spcBef>
              <a:spcAft>
                <a:spcPts val="0"/>
              </a:spcAft>
            </a:pPr>
            <a:r>
              <a:rPr lang="en-US" sz="1800" dirty="0">
                <a:solidFill>
                  <a:prstClr val="black"/>
                </a:solidFill>
                <a:latin typeface="Courier New"/>
                <a:ea typeface="+mn-ea"/>
                <a:cs typeface="Courier New"/>
              </a:rPr>
              <a:t>CGTGACAGGGAATCGACCTCCAAAGTCACCGCCAGATGCCGCCTGCCGCTTCTTCACTGG</a:t>
            </a:r>
          </a:p>
          <a:p>
            <a:pPr defTabSz="457200" fontAlgn="auto">
              <a:spcBef>
                <a:spcPts val="0"/>
              </a:spcBef>
              <a:spcAft>
                <a:spcPts val="0"/>
              </a:spcAft>
            </a:pPr>
            <a:r>
              <a:rPr lang="en-US" sz="1800" dirty="0">
                <a:solidFill>
                  <a:prstClr val="black"/>
                </a:solidFill>
                <a:latin typeface="Courier New"/>
                <a:ea typeface="+mn-ea"/>
                <a:cs typeface="Courier New"/>
              </a:rPr>
              <a:t>ATACTGTCCGACAACGGATGCCAGGGGATGGCATCAGTTAGGGGGACATCCAGAGGCTCC</a:t>
            </a:r>
          </a:p>
          <a:p>
            <a:pPr defTabSz="457200" fontAlgn="auto">
              <a:spcBef>
                <a:spcPts val="0"/>
              </a:spcBef>
              <a:spcAft>
                <a:spcPts val="0"/>
              </a:spcAft>
            </a:pPr>
            <a:r>
              <a:rPr lang="en-US" sz="1800" dirty="0">
                <a:solidFill>
                  <a:prstClr val="black"/>
                </a:solidFill>
                <a:latin typeface="Courier New"/>
                <a:ea typeface="+mn-ea"/>
                <a:cs typeface="Courier New"/>
              </a:rPr>
              <a:t>CGCCCAAGCCCACCACCTCTGCTTATCCTTCAAGAAGAAACACTTGCCCCCAGCCATGGC</a:t>
            </a:r>
          </a:p>
          <a:p>
            <a:pPr defTabSz="457200" fontAlgn="auto">
              <a:spcBef>
                <a:spcPts val="0"/>
              </a:spcBef>
              <a:spcAft>
                <a:spcPts val="0"/>
              </a:spcAft>
            </a:pPr>
            <a:r>
              <a:rPr lang="en-US" sz="1800" dirty="0">
                <a:solidFill>
                  <a:prstClr val="black"/>
                </a:solidFill>
                <a:latin typeface="Courier New"/>
                <a:ea typeface="+mn-ea"/>
                <a:cs typeface="Courier New"/>
              </a:rPr>
              <a:t>CCTTCACGGAAATTCTAGAAGCCATGGCCGGGTGGAGGTCTCATCCTTAGAGCAGGAGGG</a:t>
            </a:r>
          </a:p>
        </p:txBody>
      </p:sp>
      <p:grpSp>
        <p:nvGrpSpPr>
          <p:cNvPr id="6" name="Group 5"/>
          <p:cNvGrpSpPr/>
          <p:nvPr/>
        </p:nvGrpSpPr>
        <p:grpSpPr>
          <a:xfrm>
            <a:off x="0" y="6396038"/>
            <a:ext cx="9144000" cy="461962"/>
            <a:chOff x="0" y="6396038"/>
            <a:chExt cx="9144000" cy="461962"/>
          </a:xfrm>
        </p:grpSpPr>
        <p:sp>
          <p:nvSpPr>
            <p:cNvPr id="7" name="Rectangle 6"/>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TextBox 7"/>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9" name="TextBox 8"/>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14595593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41" y="-192302"/>
            <a:ext cx="8229600" cy="1143000"/>
          </a:xfrm>
        </p:spPr>
        <p:txBody>
          <a:bodyPr>
            <a:noAutofit/>
          </a:bodyPr>
          <a:lstStyle/>
          <a:p>
            <a:r>
              <a:rPr lang="en-US" sz="3200" dirty="0" smtClean="0"/>
              <a:t>Is there an ORF for a potential Coding Region?</a:t>
            </a:r>
            <a:endParaRPr lang="en-US" sz="3200" dirty="0"/>
          </a:p>
        </p:txBody>
      </p:sp>
      <p:sp>
        <p:nvSpPr>
          <p:cNvPr id="5" name="TextBox 4"/>
          <p:cNvSpPr txBox="1"/>
          <p:nvPr/>
        </p:nvSpPr>
        <p:spPr>
          <a:xfrm>
            <a:off x="335164" y="778508"/>
            <a:ext cx="8656918" cy="8402299"/>
          </a:xfrm>
          <a:prstGeom prst="rect">
            <a:avLst/>
          </a:prstGeom>
          <a:noFill/>
        </p:spPr>
        <p:txBody>
          <a:bodyPr wrap="square" rtlCol="0">
            <a:spAutoFit/>
          </a:bodyPr>
          <a:lstStyle/>
          <a:p>
            <a:pPr defTabSz="457200" fontAlgn="auto">
              <a:spcBef>
                <a:spcPts val="0"/>
              </a:spcBef>
              <a:spcAft>
                <a:spcPts val="0"/>
              </a:spcAft>
            </a:pPr>
            <a:r>
              <a:rPr lang="en-US" sz="1800" dirty="0">
                <a:solidFill>
                  <a:prstClr val="black"/>
                </a:solidFill>
                <a:latin typeface="Courier New"/>
                <a:ea typeface="+mn-ea"/>
                <a:cs typeface="Courier New"/>
              </a:rPr>
              <a:t>GGAGCTGGAGGCCCCCAGGCAACTACACCGTCCACGTACCCAGAGGGGCTGGGCCCTCCC</a:t>
            </a:r>
          </a:p>
          <a:p>
            <a:pPr defTabSz="457200" fontAlgn="auto">
              <a:spcBef>
                <a:spcPts val="0"/>
              </a:spcBef>
              <a:spcAft>
                <a:spcPts val="0"/>
              </a:spcAft>
            </a:pPr>
            <a:r>
              <a:rPr lang="en-US" sz="1800" dirty="0">
                <a:solidFill>
                  <a:prstClr val="black"/>
                </a:solidFill>
                <a:latin typeface="Courier New"/>
                <a:ea typeface="+mn-ea"/>
                <a:cs typeface="Courier New"/>
              </a:rPr>
              <a:t>ACCAGAGACCACGCCCTGGTGTGCCTTAGGGGCCCTGGTTTGTTAGTCTCTGAGTGTGCA</a:t>
            </a:r>
          </a:p>
          <a:p>
            <a:pPr defTabSz="457200" fontAlgn="auto">
              <a:spcBef>
                <a:spcPts val="0"/>
              </a:spcBef>
              <a:spcAft>
                <a:spcPts val="0"/>
              </a:spcAft>
            </a:pPr>
            <a:r>
              <a:rPr lang="en-US" sz="1800" dirty="0">
                <a:solidFill>
                  <a:prstClr val="black"/>
                </a:solidFill>
                <a:latin typeface="Courier New"/>
                <a:ea typeface="+mn-ea"/>
                <a:cs typeface="Courier New"/>
              </a:rPr>
              <a:t>GTTGCTGCACATGGGGCCCTGGCGCTTGCTGCACCAACTTCCTGTTGGGCCCGTGGTCCT</a:t>
            </a:r>
          </a:p>
          <a:p>
            <a:pPr defTabSz="457200" fontAlgn="auto">
              <a:spcBef>
                <a:spcPts val="0"/>
              </a:spcBef>
              <a:spcAft>
                <a:spcPts val="0"/>
              </a:spcAft>
            </a:pPr>
            <a:r>
              <a:rPr lang="en-US" sz="1800" dirty="0">
                <a:solidFill>
                  <a:prstClr val="black"/>
                </a:solidFill>
                <a:latin typeface="Courier New"/>
                <a:ea typeface="+mn-ea"/>
                <a:cs typeface="Courier New"/>
              </a:rPr>
              <a:t>TGGAGGCATGCAGTTCAGCAGACAGTGACTCAGCCATCCACCCAACATGCGGAACGTGTC</a:t>
            </a:r>
          </a:p>
          <a:p>
            <a:pPr defTabSz="457200" fontAlgn="auto">
              <a:spcBef>
                <a:spcPts val="0"/>
              </a:spcBef>
              <a:spcAft>
                <a:spcPts val="0"/>
              </a:spcAft>
            </a:pPr>
            <a:r>
              <a:rPr lang="en-US" sz="1800" dirty="0">
                <a:solidFill>
                  <a:prstClr val="black"/>
                </a:solidFill>
                <a:latin typeface="Courier New"/>
                <a:ea typeface="+mn-ea"/>
                <a:cs typeface="Courier New"/>
              </a:rPr>
              <a:t>TCTTCTGCAGGTCCCGGTCCACAGCAGGATTCCCCCTCTGTGAAAAGGCACGCTGATCTG</a:t>
            </a:r>
          </a:p>
          <a:p>
            <a:pPr defTabSz="457200" fontAlgn="auto">
              <a:spcBef>
                <a:spcPts val="0"/>
              </a:spcBef>
              <a:spcAft>
                <a:spcPts val="0"/>
              </a:spcAft>
            </a:pPr>
            <a:r>
              <a:rPr lang="en-US" sz="1800" dirty="0">
                <a:solidFill>
                  <a:prstClr val="black"/>
                </a:solidFill>
                <a:latin typeface="Courier New"/>
                <a:ea typeface="+mn-ea"/>
                <a:cs typeface="Courier New"/>
              </a:rPr>
              <a:t>TCTGGATAAGTGTGGCCGGCCCCATGTATCCGGAATCAACCACGGGGTCCCCAGCTCGAC</a:t>
            </a:r>
          </a:p>
          <a:p>
            <a:pPr defTabSz="457200" fontAlgn="auto">
              <a:spcBef>
                <a:spcPts val="0"/>
              </a:spcBef>
              <a:spcAft>
                <a:spcPts val="0"/>
              </a:spcAft>
            </a:pPr>
            <a:r>
              <a:rPr lang="en-US" sz="1800" dirty="0">
                <a:solidFill>
                  <a:prstClr val="black"/>
                </a:solidFill>
                <a:latin typeface="Courier New"/>
                <a:ea typeface="+mn-ea"/>
                <a:cs typeface="Courier New"/>
              </a:rPr>
              <a:t>TCTCCCTGCGGCAGACAGGCTCCCCCGGGATGATCTACAGTACTCGTTATGGGAGTCCCA</a:t>
            </a:r>
          </a:p>
          <a:p>
            <a:pPr defTabSz="457200" fontAlgn="auto">
              <a:spcBef>
                <a:spcPts val="0"/>
              </a:spcBef>
              <a:spcAft>
                <a:spcPts val="0"/>
              </a:spcAft>
            </a:pPr>
            <a:r>
              <a:rPr lang="en-US" sz="1800" dirty="0">
                <a:solidFill>
                  <a:prstClr val="black"/>
                </a:solidFill>
                <a:latin typeface="Courier New"/>
                <a:ea typeface="+mn-ea"/>
                <a:cs typeface="Courier New"/>
              </a:rPr>
              <a:t>AAAGACAGCTCCAGTTTTACAGGAATCTGGGCAAATCTGGCCTTCGGGTCTCCTGCCTGG</a:t>
            </a:r>
          </a:p>
          <a:p>
            <a:pPr defTabSz="457200" fontAlgn="auto">
              <a:spcBef>
                <a:spcPts val="0"/>
              </a:spcBef>
              <a:spcAft>
                <a:spcPts val="0"/>
              </a:spcAft>
            </a:pPr>
            <a:r>
              <a:rPr lang="en-US" sz="1800" dirty="0">
                <a:solidFill>
                  <a:prstClr val="black"/>
                </a:solidFill>
                <a:latin typeface="Courier New"/>
                <a:ea typeface="+mn-ea"/>
                <a:cs typeface="Courier New"/>
              </a:rPr>
              <a:t>GGCTTGGAACATGGGTGACCTTCGGGGGCCAGATCACGGATGAGATGGCAGAGCACCTAA</a:t>
            </a:r>
          </a:p>
          <a:p>
            <a:pPr defTabSz="457200" fontAlgn="auto">
              <a:spcBef>
                <a:spcPts val="0"/>
              </a:spcBef>
              <a:spcAft>
                <a:spcPts val="0"/>
              </a:spcAft>
            </a:pPr>
            <a:r>
              <a:rPr lang="en-US" sz="1800" dirty="0">
                <a:solidFill>
                  <a:prstClr val="black"/>
                </a:solidFill>
                <a:latin typeface="Courier New"/>
                <a:ea typeface="+mn-ea"/>
                <a:cs typeface="Courier New"/>
              </a:rPr>
              <a:t>TGACCTTGGCCTACGATAATGGCATCAACCTGTTCGATACGGCGGAGGTCTACGCTGCTG</a:t>
            </a:r>
          </a:p>
          <a:p>
            <a:pPr defTabSz="457200" fontAlgn="auto">
              <a:spcBef>
                <a:spcPts val="0"/>
              </a:spcBef>
              <a:spcAft>
                <a:spcPts val="0"/>
              </a:spcAft>
            </a:pPr>
            <a:r>
              <a:rPr lang="en-US" sz="1800" dirty="0">
                <a:solidFill>
                  <a:prstClr val="black"/>
                </a:solidFill>
                <a:latin typeface="Courier New"/>
                <a:ea typeface="+mn-ea"/>
                <a:cs typeface="Courier New"/>
              </a:rPr>
              <a:t>GAAAAGCTGAAGTGGTATTAGGGAACATCATTAAGAAGAAGGGATGGAGACGGTCCAGCC</a:t>
            </a:r>
          </a:p>
          <a:p>
            <a:pPr defTabSz="457200" fontAlgn="auto">
              <a:spcBef>
                <a:spcPts val="0"/>
              </a:spcBef>
              <a:spcAft>
                <a:spcPts val="0"/>
              </a:spcAft>
            </a:pPr>
            <a:r>
              <a:rPr lang="en-US" sz="1800" dirty="0">
                <a:solidFill>
                  <a:prstClr val="black"/>
                </a:solidFill>
                <a:latin typeface="Courier New"/>
                <a:ea typeface="+mn-ea"/>
                <a:cs typeface="Courier New"/>
              </a:rPr>
              <a:t>TTGTCATCACCACCAAGATCTTCTGGGGTGGAAAAGCGGAGACTGAGAGAGGCCTTTCCA</a:t>
            </a:r>
          </a:p>
          <a:p>
            <a:pPr defTabSz="457200" fontAlgn="auto">
              <a:spcBef>
                <a:spcPts val="0"/>
              </a:spcBef>
              <a:spcAft>
                <a:spcPts val="0"/>
              </a:spcAft>
            </a:pPr>
            <a:r>
              <a:rPr lang="en-US" sz="1800" dirty="0">
                <a:solidFill>
                  <a:prstClr val="black"/>
                </a:solidFill>
                <a:latin typeface="Courier New"/>
                <a:ea typeface="+mn-ea"/>
                <a:cs typeface="Courier New"/>
              </a:rPr>
              <a:t>GGAAGCACATAATTGAAGGACTGAAAGCGTCCCTGGAGCGGCTGCAGCTGGAGTACGTGG</a:t>
            </a:r>
          </a:p>
          <a:p>
            <a:pPr defTabSz="457200" fontAlgn="auto">
              <a:spcBef>
                <a:spcPts val="0"/>
              </a:spcBef>
              <a:spcAft>
                <a:spcPts val="0"/>
              </a:spcAft>
            </a:pPr>
            <a:r>
              <a:rPr lang="en-US" sz="1800" dirty="0">
                <a:solidFill>
                  <a:prstClr val="black"/>
                </a:solidFill>
                <a:latin typeface="Courier New"/>
                <a:ea typeface="+mn-ea"/>
                <a:cs typeface="Courier New"/>
              </a:rPr>
              <a:t>ATGTGGTTTTTGCCAACCGCCCAGACCCCAACACGCCCATGGAAGAGACCGTGCGGGCCA</a:t>
            </a:r>
          </a:p>
          <a:p>
            <a:pPr defTabSz="457200" fontAlgn="auto">
              <a:spcBef>
                <a:spcPts val="0"/>
              </a:spcBef>
              <a:spcAft>
                <a:spcPts val="0"/>
              </a:spcAft>
            </a:pPr>
            <a:r>
              <a:rPr lang="en-US" sz="1800" dirty="0">
                <a:solidFill>
                  <a:prstClr val="black"/>
                </a:solidFill>
                <a:latin typeface="Courier New"/>
                <a:ea typeface="+mn-ea"/>
                <a:cs typeface="Courier New"/>
              </a:rPr>
              <a:t>TGACCCATGTCATCAACCAGGGGATGGCCATGTACTGGGGCACATCACGCTGGAGCTCCA</a:t>
            </a:r>
          </a:p>
          <a:p>
            <a:pPr defTabSz="457200" fontAlgn="auto">
              <a:spcBef>
                <a:spcPts val="0"/>
              </a:spcBef>
              <a:spcAft>
                <a:spcPts val="0"/>
              </a:spcAft>
            </a:pPr>
            <a:r>
              <a:rPr lang="en-US" sz="1800" dirty="0">
                <a:solidFill>
                  <a:prstClr val="black"/>
                </a:solidFill>
                <a:latin typeface="Courier New"/>
                <a:ea typeface="+mn-ea"/>
                <a:cs typeface="Courier New"/>
              </a:rPr>
              <a:t>TGGAGATCATGGAGGCCTACTCGGTGGCTCGGCAGTTCAACCTGATCCCGCCCATCTGCG</a:t>
            </a:r>
          </a:p>
          <a:p>
            <a:pPr defTabSz="457200" fontAlgn="auto">
              <a:spcBef>
                <a:spcPts val="0"/>
              </a:spcBef>
              <a:spcAft>
                <a:spcPts val="0"/>
              </a:spcAft>
            </a:pPr>
            <a:r>
              <a:rPr lang="en-US" sz="1800" dirty="0">
                <a:solidFill>
                  <a:prstClr val="black"/>
                </a:solidFill>
                <a:latin typeface="Courier New"/>
                <a:ea typeface="+mn-ea"/>
                <a:cs typeface="Courier New"/>
              </a:rPr>
              <a:t>AGCAAGCGGAATATCACATGTTCCAGAGGGAGAAGGTGGAGGTCCAGCTGCCAGAGCTGT</a:t>
            </a:r>
          </a:p>
          <a:p>
            <a:pPr defTabSz="457200" fontAlgn="auto">
              <a:spcBef>
                <a:spcPts val="0"/>
              </a:spcBef>
              <a:spcAft>
                <a:spcPts val="0"/>
              </a:spcAft>
            </a:pPr>
            <a:r>
              <a:rPr lang="en-US" sz="1800" dirty="0">
                <a:solidFill>
                  <a:prstClr val="black"/>
                </a:solidFill>
                <a:latin typeface="Courier New"/>
                <a:ea typeface="+mn-ea"/>
                <a:cs typeface="Courier New"/>
              </a:rPr>
              <a:t>TCCACAAGATAGGAGTAGGTGCCATGACCTGGTCCCCTCTGGCGTGCGGCATCGTCTCAG</a:t>
            </a:r>
          </a:p>
          <a:p>
            <a:pPr defTabSz="457200" fontAlgn="auto">
              <a:spcBef>
                <a:spcPts val="0"/>
              </a:spcBef>
              <a:spcAft>
                <a:spcPts val="0"/>
              </a:spcAft>
            </a:pPr>
            <a:r>
              <a:rPr lang="en-US" sz="1800" dirty="0">
                <a:solidFill>
                  <a:prstClr val="black"/>
                </a:solidFill>
                <a:latin typeface="Courier New"/>
                <a:ea typeface="+mn-ea"/>
                <a:cs typeface="Courier New"/>
              </a:rPr>
              <a:t>GGAAGTATGACAGCGGGATCCCACCCTACTCCAGAGCCTCCCTGAAGGGCTACCAGTGGT</a:t>
            </a:r>
          </a:p>
          <a:p>
            <a:pPr defTabSz="457200" fontAlgn="auto">
              <a:spcBef>
                <a:spcPts val="0"/>
              </a:spcBef>
              <a:spcAft>
                <a:spcPts val="0"/>
              </a:spcAft>
            </a:pPr>
            <a:r>
              <a:rPr lang="en-US" sz="1800" dirty="0">
                <a:solidFill>
                  <a:prstClr val="black"/>
                </a:solidFill>
                <a:latin typeface="Courier New"/>
                <a:ea typeface="+mn-ea"/>
                <a:cs typeface="Courier New"/>
              </a:rPr>
              <a:t>TGAAGGACAAGATCCTGAGTGAGGAGGGTCGCCGCCAGCAGGCCAAGCTGAAGGAACTGC</a:t>
            </a:r>
          </a:p>
          <a:p>
            <a:pPr defTabSz="457200" fontAlgn="auto">
              <a:spcBef>
                <a:spcPts val="0"/>
              </a:spcBef>
              <a:spcAft>
                <a:spcPts val="0"/>
              </a:spcAft>
            </a:pPr>
            <a:r>
              <a:rPr lang="en-US" sz="1800" dirty="0">
                <a:solidFill>
                  <a:prstClr val="black"/>
                </a:solidFill>
                <a:latin typeface="Courier New"/>
                <a:ea typeface="+mn-ea"/>
                <a:cs typeface="Courier New"/>
              </a:rPr>
              <a:t>AGGCCATTGCCGAACGCCTGGGCTGCACCCTACCCCAGCTGGCCATAGCCTGGTGCCTGA</a:t>
            </a:r>
          </a:p>
          <a:p>
            <a:pPr defTabSz="457200" fontAlgn="auto">
              <a:spcBef>
                <a:spcPts val="0"/>
              </a:spcBef>
              <a:spcAft>
                <a:spcPts val="0"/>
              </a:spcAft>
            </a:pPr>
            <a:r>
              <a:rPr lang="en-US" sz="1800" dirty="0">
                <a:solidFill>
                  <a:prstClr val="black"/>
                </a:solidFill>
                <a:latin typeface="Courier New"/>
                <a:ea typeface="+mn-ea"/>
                <a:cs typeface="Courier New"/>
              </a:rPr>
              <a:t>GGAATGAGGGTGTCAGCTCCGTGCTTCTGGGTGCTTCCAATGCAGAACAACTTATGGAGA</a:t>
            </a:r>
          </a:p>
          <a:p>
            <a:pPr defTabSz="457200" fontAlgn="auto">
              <a:spcBef>
                <a:spcPts val="0"/>
              </a:spcBef>
              <a:spcAft>
                <a:spcPts val="0"/>
              </a:spcAft>
            </a:pPr>
            <a:r>
              <a:rPr lang="en-US" sz="1800" dirty="0">
                <a:solidFill>
                  <a:prstClr val="black"/>
                </a:solidFill>
                <a:latin typeface="Courier New"/>
                <a:ea typeface="+mn-ea"/>
                <a:cs typeface="Courier New"/>
              </a:rPr>
              <a:t>ACATTGGAGCAATACAGGTCCTTCCAAAATTGTCGTCTTCCATCGTCCACGAGATCGACA</a:t>
            </a:r>
          </a:p>
          <a:p>
            <a:pPr defTabSz="457200" fontAlgn="auto">
              <a:spcBef>
                <a:spcPts val="0"/>
              </a:spcBef>
              <a:spcAft>
                <a:spcPts val="0"/>
              </a:spcAft>
            </a:pPr>
            <a:r>
              <a:rPr lang="en-US" sz="1800" dirty="0">
                <a:solidFill>
                  <a:prstClr val="black"/>
                </a:solidFill>
                <a:latin typeface="Courier New"/>
                <a:ea typeface="+mn-ea"/>
                <a:cs typeface="Courier New"/>
              </a:rPr>
              <a:t>GCATTCTGGGCAATAAACCCTACAGCAAAAAGGACTATAGATCCTAAGTCTACTCCCCAC</a:t>
            </a:r>
          </a:p>
          <a:p>
            <a:pPr defTabSz="457200" fontAlgn="auto">
              <a:spcBef>
                <a:spcPts val="0"/>
              </a:spcBef>
              <a:spcAft>
                <a:spcPts val="0"/>
              </a:spcAft>
            </a:pPr>
            <a:r>
              <a:rPr lang="en-US" sz="1800" dirty="0">
                <a:solidFill>
                  <a:prstClr val="black"/>
                </a:solidFill>
                <a:latin typeface="Courier New"/>
                <a:ea typeface="+mn-ea"/>
                <a:cs typeface="Courier New"/>
              </a:rPr>
              <a:t>CCCTCGTGCCCCACCCGGACAGTTCCCGGTTCCCTCCTCGTCTCTGTTCGCTCGCTTCTG</a:t>
            </a:r>
          </a:p>
          <a:p>
            <a:pPr defTabSz="457200" fontAlgn="auto">
              <a:spcBef>
                <a:spcPts val="0"/>
              </a:spcBef>
              <a:spcAft>
                <a:spcPts val="0"/>
              </a:spcAft>
            </a:pPr>
            <a:r>
              <a:rPr lang="en-US" sz="1800" dirty="0">
                <a:solidFill>
                  <a:prstClr val="black"/>
                </a:solidFill>
                <a:latin typeface="Courier New"/>
                <a:ea typeface="+mn-ea"/>
                <a:cs typeface="Courier New"/>
              </a:rPr>
              <a:t>CTGTTCCAAAGCCAAATGCAGAGTGTGGTTCACATCCAAAGGGAAATCACTATGCCCAGA</a:t>
            </a:r>
          </a:p>
          <a:p>
            <a:pPr defTabSz="457200" fontAlgn="auto">
              <a:spcBef>
                <a:spcPts val="0"/>
              </a:spcBef>
              <a:spcAft>
                <a:spcPts val="0"/>
              </a:spcAft>
            </a:pPr>
            <a:r>
              <a:rPr lang="en-US" sz="1800" dirty="0">
                <a:solidFill>
                  <a:prstClr val="black"/>
                </a:solidFill>
                <a:latin typeface="Courier New"/>
                <a:ea typeface="+mn-ea"/>
                <a:cs typeface="Courier New"/>
              </a:rPr>
              <a:t>CGTGACAGGGAATCGACCTCCAAAGTCACCGCCAGATGCCGCCTGCCGCTTCTTCACTGG</a:t>
            </a:r>
          </a:p>
          <a:p>
            <a:pPr defTabSz="457200" fontAlgn="auto">
              <a:spcBef>
                <a:spcPts val="0"/>
              </a:spcBef>
              <a:spcAft>
                <a:spcPts val="0"/>
              </a:spcAft>
            </a:pPr>
            <a:r>
              <a:rPr lang="en-US" sz="1800" dirty="0">
                <a:solidFill>
                  <a:prstClr val="black"/>
                </a:solidFill>
                <a:latin typeface="Courier New"/>
                <a:ea typeface="+mn-ea"/>
                <a:cs typeface="Courier New"/>
              </a:rPr>
              <a:t>ATACTGTCCGACAACGGATGCCAGGGGATGGCATCAGTTAGGGGGACATCCAGAGGCTCC</a:t>
            </a:r>
          </a:p>
          <a:p>
            <a:pPr defTabSz="457200" fontAlgn="auto">
              <a:spcBef>
                <a:spcPts val="0"/>
              </a:spcBef>
              <a:spcAft>
                <a:spcPts val="0"/>
              </a:spcAft>
            </a:pPr>
            <a:r>
              <a:rPr lang="en-US" sz="1800" dirty="0">
                <a:solidFill>
                  <a:prstClr val="black"/>
                </a:solidFill>
                <a:latin typeface="Courier New"/>
                <a:ea typeface="+mn-ea"/>
                <a:cs typeface="Courier New"/>
              </a:rPr>
              <a:t>CGCCCAAGCCCACCACCTCTGCTTATCCTTCAAGAAGAAACACTTGCCCCCAGCCATGGC</a:t>
            </a:r>
          </a:p>
          <a:p>
            <a:pPr defTabSz="457200" fontAlgn="auto">
              <a:spcBef>
                <a:spcPts val="0"/>
              </a:spcBef>
              <a:spcAft>
                <a:spcPts val="0"/>
              </a:spcAft>
            </a:pPr>
            <a:r>
              <a:rPr lang="en-US" sz="1800" dirty="0">
                <a:solidFill>
                  <a:prstClr val="black"/>
                </a:solidFill>
                <a:latin typeface="Courier New"/>
                <a:ea typeface="+mn-ea"/>
                <a:cs typeface="Courier New"/>
              </a:rPr>
              <a:t>CCTTCACGGAAATTCTAGAAGCCATGGCCGGGTGGAGGTCTCATCCTTAGAGCAGGAGGG</a:t>
            </a:r>
          </a:p>
        </p:txBody>
      </p:sp>
      <p:grpSp>
        <p:nvGrpSpPr>
          <p:cNvPr id="4" name="Group 3"/>
          <p:cNvGrpSpPr/>
          <p:nvPr/>
        </p:nvGrpSpPr>
        <p:grpSpPr>
          <a:xfrm>
            <a:off x="0" y="6396038"/>
            <a:ext cx="9144000" cy="461962"/>
            <a:chOff x="0" y="6396038"/>
            <a:chExt cx="9144000" cy="461962"/>
          </a:xfrm>
        </p:grpSpPr>
        <p:sp>
          <p:nvSpPr>
            <p:cNvPr id="6" name="Rectangle 5"/>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8" name="TextBox 7"/>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41949811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41" y="-192302"/>
            <a:ext cx="8229600" cy="1143000"/>
          </a:xfrm>
        </p:spPr>
        <p:txBody>
          <a:bodyPr>
            <a:noAutofit/>
          </a:bodyPr>
          <a:lstStyle/>
          <a:p>
            <a:r>
              <a:rPr lang="en-US" sz="3200" dirty="0" smtClean="0"/>
              <a:t>Is there an ORF for a potential Coding Region?</a:t>
            </a:r>
            <a:endParaRPr lang="en-US" sz="3200" dirty="0"/>
          </a:p>
        </p:txBody>
      </p:sp>
      <p:sp>
        <p:nvSpPr>
          <p:cNvPr id="5" name="TextBox 4"/>
          <p:cNvSpPr txBox="1"/>
          <p:nvPr/>
        </p:nvSpPr>
        <p:spPr>
          <a:xfrm>
            <a:off x="335164" y="778508"/>
            <a:ext cx="8656918" cy="8402299"/>
          </a:xfrm>
          <a:prstGeom prst="rect">
            <a:avLst/>
          </a:prstGeom>
          <a:noFill/>
        </p:spPr>
        <p:txBody>
          <a:bodyPr wrap="square" rtlCol="0">
            <a:spAutoFit/>
          </a:bodyPr>
          <a:lstStyle/>
          <a:p>
            <a:pPr defTabSz="457200" fontAlgn="auto">
              <a:spcBef>
                <a:spcPts val="0"/>
              </a:spcBef>
              <a:spcAft>
                <a:spcPts val="0"/>
              </a:spcAft>
            </a:pPr>
            <a:r>
              <a:rPr lang="en-US" sz="1800" dirty="0">
                <a:solidFill>
                  <a:prstClr val="black"/>
                </a:solidFill>
                <a:latin typeface="Courier New"/>
                <a:ea typeface="+mn-ea"/>
                <a:cs typeface="Courier New"/>
              </a:rPr>
              <a:t>GGAGCTGGAGGCCCCCAGGCAACTACACCGTCCACGTACCCAGAGGGGCTGGGCCCTCCC</a:t>
            </a:r>
          </a:p>
          <a:p>
            <a:pPr defTabSz="457200" fontAlgn="auto">
              <a:spcBef>
                <a:spcPts val="0"/>
              </a:spcBef>
              <a:spcAft>
                <a:spcPts val="0"/>
              </a:spcAft>
            </a:pPr>
            <a:r>
              <a:rPr lang="en-US" sz="1800" dirty="0">
                <a:solidFill>
                  <a:prstClr val="black"/>
                </a:solidFill>
                <a:latin typeface="Courier New"/>
                <a:ea typeface="+mn-ea"/>
                <a:cs typeface="Courier New"/>
              </a:rPr>
              <a:t>ACCAGAGACCACGCCCTGGTGTGCCTTAGGGGCCCTGGTTTGTTAGTCTCTGAGTGTGCA</a:t>
            </a:r>
          </a:p>
          <a:p>
            <a:pPr defTabSz="457200" fontAlgn="auto">
              <a:spcBef>
                <a:spcPts val="0"/>
              </a:spcBef>
              <a:spcAft>
                <a:spcPts val="0"/>
              </a:spcAft>
            </a:pPr>
            <a:r>
              <a:rPr lang="en-US" sz="1800" dirty="0">
                <a:solidFill>
                  <a:prstClr val="black"/>
                </a:solidFill>
                <a:latin typeface="Courier New"/>
                <a:ea typeface="+mn-ea"/>
                <a:cs typeface="Courier New"/>
              </a:rPr>
              <a:t>GTTGCTGCAC</a:t>
            </a:r>
            <a:r>
              <a:rPr lang="en-US" sz="1800" b="1" dirty="0">
                <a:solidFill>
                  <a:srgbClr val="000090"/>
                </a:solidFill>
                <a:latin typeface="Courier New"/>
                <a:ea typeface="+mn-ea"/>
                <a:cs typeface="Courier New"/>
              </a:rPr>
              <a:t>ATGGGGCCCTGGCGCTTGCTGCACCAACTTCCTGTTGGGCCCGTGGTCCT</a:t>
            </a:r>
          </a:p>
          <a:p>
            <a:pPr defTabSz="457200" fontAlgn="auto">
              <a:spcBef>
                <a:spcPts val="0"/>
              </a:spcBef>
              <a:spcAft>
                <a:spcPts val="0"/>
              </a:spcAft>
            </a:pPr>
            <a:r>
              <a:rPr lang="en-US" sz="1800" b="1" dirty="0">
                <a:solidFill>
                  <a:srgbClr val="000090"/>
                </a:solidFill>
                <a:latin typeface="Courier New"/>
                <a:ea typeface="+mn-ea"/>
                <a:cs typeface="Courier New"/>
              </a:rPr>
              <a:t>TGGAGGCATGCAGTTCAGCAGACAGTGA</a:t>
            </a:r>
            <a:r>
              <a:rPr lang="en-US" sz="1800" dirty="0">
                <a:solidFill>
                  <a:prstClr val="black"/>
                </a:solidFill>
                <a:latin typeface="Courier New"/>
                <a:ea typeface="+mn-ea"/>
                <a:cs typeface="Courier New"/>
              </a:rPr>
              <a:t>CTCAGCCATCCACCCAACATGCGGAACGTGTC</a:t>
            </a:r>
          </a:p>
          <a:p>
            <a:pPr defTabSz="457200" fontAlgn="auto">
              <a:spcBef>
                <a:spcPts val="0"/>
              </a:spcBef>
              <a:spcAft>
                <a:spcPts val="0"/>
              </a:spcAft>
            </a:pPr>
            <a:r>
              <a:rPr lang="en-US" sz="1800" dirty="0">
                <a:solidFill>
                  <a:prstClr val="black"/>
                </a:solidFill>
                <a:latin typeface="Courier New"/>
                <a:ea typeface="+mn-ea"/>
                <a:cs typeface="Courier New"/>
              </a:rPr>
              <a:t>TCTTCTGCAGGTCCCGGTCCACAGCAGGATTCCCCCTCTGTGAAAAGGCACGCTGATCTG</a:t>
            </a:r>
          </a:p>
          <a:p>
            <a:pPr defTabSz="457200" fontAlgn="auto">
              <a:spcBef>
                <a:spcPts val="0"/>
              </a:spcBef>
              <a:spcAft>
                <a:spcPts val="0"/>
              </a:spcAft>
            </a:pPr>
            <a:r>
              <a:rPr lang="en-US" sz="1800" dirty="0">
                <a:solidFill>
                  <a:prstClr val="black"/>
                </a:solidFill>
                <a:latin typeface="Courier New"/>
                <a:ea typeface="+mn-ea"/>
                <a:cs typeface="Courier New"/>
              </a:rPr>
              <a:t>TCTGGATAAGTGTGGCCGGCCCCATGTATCCGGAATCAACCACGGGGTCCCCAGCTCGAC</a:t>
            </a:r>
          </a:p>
          <a:p>
            <a:pPr defTabSz="457200" fontAlgn="auto">
              <a:spcBef>
                <a:spcPts val="0"/>
              </a:spcBef>
              <a:spcAft>
                <a:spcPts val="0"/>
              </a:spcAft>
            </a:pPr>
            <a:r>
              <a:rPr lang="en-US" sz="1800" dirty="0">
                <a:solidFill>
                  <a:prstClr val="black"/>
                </a:solidFill>
                <a:latin typeface="Courier New"/>
                <a:ea typeface="+mn-ea"/>
                <a:cs typeface="Courier New"/>
              </a:rPr>
              <a:t>TCTCCCTGCGGCAGACAGGCTCCCCCGGGATGATCTACAGTACTCGTTATGGGAGTCCCA</a:t>
            </a:r>
          </a:p>
          <a:p>
            <a:pPr defTabSz="457200" fontAlgn="auto">
              <a:spcBef>
                <a:spcPts val="0"/>
              </a:spcBef>
              <a:spcAft>
                <a:spcPts val="0"/>
              </a:spcAft>
            </a:pPr>
            <a:r>
              <a:rPr lang="en-US" sz="1800" dirty="0">
                <a:solidFill>
                  <a:prstClr val="black"/>
                </a:solidFill>
                <a:latin typeface="Courier New"/>
                <a:ea typeface="+mn-ea"/>
                <a:cs typeface="Courier New"/>
              </a:rPr>
              <a:t>AAAGACAGCTCCAGTTTTACAGGAATCTGGGCAAATCTGGCCTTCGGGTCTCCTGCCTGG</a:t>
            </a:r>
          </a:p>
          <a:p>
            <a:pPr defTabSz="457200" fontAlgn="auto">
              <a:spcBef>
                <a:spcPts val="0"/>
              </a:spcBef>
              <a:spcAft>
                <a:spcPts val="0"/>
              </a:spcAft>
            </a:pPr>
            <a:r>
              <a:rPr lang="en-US" sz="1800" dirty="0">
                <a:solidFill>
                  <a:prstClr val="black"/>
                </a:solidFill>
                <a:latin typeface="Courier New"/>
                <a:ea typeface="+mn-ea"/>
                <a:cs typeface="Courier New"/>
              </a:rPr>
              <a:t>GGCTTGGAACATGGGTGACCTTCGGGGGCCAGATCACGGATGAGATGGCAGAGCACCTAA</a:t>
            </a:r>
          </a:p>
          <a:p>
            <a:pPr defTabSz="457200" fontAlgn="auto">
              <a:spcBef>
                <a:spcPts val="0"/>
              </a:spcBef>
              <a:spcAft>
                <a:spcPts val="0"/>
              </a:spcAft>
            </a:pPr>
            <a:r>
              <a:rPr lang="en-US" sz="1800" dirty="0">
                <a:solidFill>
                  <a:prstClr val="black"/>
                </a:solidFill>
                <a:latin typeface="Courier New"/>
                <a:ea typeface="+mn-ea"/>
                <a:cs typeface="Courier New"/>
              </a:rPr>
              <a:t>TGACCTTGGCCTACGATAATGGCATCAACCTGTTCGATACGGCGGAGGTCTACGCTGCTG</a:t>
            </a:r>
          </a:p>
          <a:p>
            <a:pPr defTabSz="457200" fontAlgn="auto">
              <a:spcBef>
                <a:spcPts val="0"/>
              </a:spcBef>
              <a:spcAft>
                <a:spcPts val="0"/>
              </a:spcAft>
            </a:pPr>
            <a:r>
              <a:rPr lang="en-US" sz="1800" dirty="0">
                <a:solidFill>
                  <a:prstClr val="black"/>
                </a:solidFill>
                <a:latin typeface="Courier New"/>
                <a:ea typeface="+mn-ea"/>
                <a:cs typeface="Courier New"/>
              </a:rPr>
              <a:t>GAAAAGCTGAAGTGGTATTAGGGAACATCATTAAGAAGAAGGGATGGAGACGGTCCAGCC</a:t>
            </a:r>
          </a:p>
          <a:p>
            <a:pPr defTabSz="457200" fontAlgn="auto">
              <a:spcBef>
                <a:spcPts val="0"/>
              </a:spcBef>
              <a:spcAft>
                <a:spcPts val="0"/>
              </a:spcAft>
            </a:pPr>
            <a:r>
              <a:rPr lang="en-US" sz="1800" dirty="0">
                <a:solidFill>
                  <a:prstClr val="black"/>
                </a:solidFill>
                <a:latin typeface="Courier New"/>
                <a:ea typeface="+mn-ea"/>
                <a:cs typeface="Courier New"/>
              </a:rPr>
              <a:t>TTGTCATCACCACCAAGATCTTCTGGGGTGGAAAAGCGGAGACTGAGAGAGGCCTTTCCA</a:t>
            </a:r>
          </a:p>
          <a:p>
            <a:pPr defTabSz="457200" fontAlgn="auto">
              <a:spcBef>
                <a:spcPts val="0"/>
              </a:spcBef>
              <a:spcAft>
                <a:spcPts val="0"/>
              </a:spcAft>
            </a:pPr>
            <a:r>
              <a:rPr lang="en-US" sz="1800" dirty="0">
                <a:solidFill>
                  <a:prstClr val="black"/>
                </a:solidFill>
                <a:latin typeface="Courier New"/>
                <a:ea typeface="+mn-ea"/>
                <a:cs typeface="Courier New"/>
              </a:rPr>
              <a:t>GGAAGCACATAATTGAAGGACTGAAAGCGTCCCTGGAGCGGCTGCAGCTGGAGTACGTGG</a:t>
            </a:r>
          </a:p>
          <a:p>
            <a:pPr defTabSz="457200" fontAlgn="auto">
              <a:spcBef>
                <a:spcPts val="0"/>
              </a:spcBef>
              <a:spcAft>
                <a:spcPts val="0"/>
              </a:spcAft>
            </a:pPr>
            <a:r>
              <a:rPr lang="en-US" sz="1800" dirty="0">
                <a:solidFill>
                  <a:prstClr val="black"/>
                </a:solidFill>
                <a:latin typeface="Courier New"/>
                <a:ea typeface="+mn-ea"/>
                <a:cs typeface="Courier New"/>
              </a:rPr>
              <a:t>ATGTGGTTTTTGCCAACCGCCCAGACCCCAACACGCCCATGGAAGAGACCGTGCGGGCCA</a:t>
            </a:r>
          </a:p>
          <a:p>
            <a:pPr defTabSz="457200" fontAlgn="auto">
              <a:spcBef>
                <a:spcPts val="0"/>
              </a:spcBef>
              <a:spcAft>
                <a:spcPts val="0"/>
              </a:spcAft>
            </a:pPr>
            <a:r>
              <a:rPr lang="en-US" sz="1800" dirty="0">
                <a:solidFill>
                  <a:prstClr val="black"/>
                </a:solidFill>
                <a:latin typeface="Courier New"/>
                <a:ea typeface="+mn-ea"/>
                <a:cs typeface="Courier New"/>
              </a:rPr>
              <a:t>TGACCCATGTCATCAACCAGGGGATGGCCATGTACTGGGGCACATCACGCTGGAGCTCCA</a:t>
            </a:r>
          </a:p>
          <a:p>
            <a:pPr defTabSz="457200" fontAlgn="auto">
              <a:spcBef>
                <a:spcPts val="0"/>
              </a:spcBef>
              <a:spcAft>
                <a:spcPts val="0"/>
              </a:spcAft>
            </a:pPr>
            <a:r>
              <a:rPr lang="en-US" sz="1800" dirty="0">
                <a:solidFill>
                  <a:prstClr val="black"/>
                </a:solidFill>
                <a:latin typeface="Courier New"/>
                <a:ea typeface="+mn-ea"/>
                <a:cs typeface="Courier New"/>
              </a:rPr>
              <a:t>TGGAGATCATGGAGGCCTACTCGGTGGCTCGGCAGTTCAACCTGATCCCGCCCATCTGCG</a:t>
            </a:r>
          </a:p>
          <a:p>
            <a:pPr defTabSz="457200" fontAlgn="auto">
              <a:spcBef>
                <a:spcPts val="0"/>
              </a:spcBef>
              <a:spcAft>
                <a:spcPts val="0"/>
              </a:spcAft>
            </a:pPr>
            <a:r>
              <a:rPr lang="en-US" sz="1800" dirty="0">
                <a:solidFill>
                  <a:prstClr val="black"/>
                </a:solidFill>
                <a:latin typeface="Courier New"/>
                <a:ea typeface="+mn-ea"/>
                <a:cs typeface="Courier New"/>
              </a:rPr>
              <a:t>AGCAAGCGGAATATCACATGTTCCAGAGGGAGAAGGTGGAGGTCCAGCTGCCAGAGCTGT</a:t>
            </a:r>
          </a:p>
          <a:p>
            <a:pPr defTabSz="457200" fontAlgn="auto">
              <a:spcBef>
                <a:spcPts val="0"/>
              </a:spcBef>
              <a:spcAft>
                <a:spcPts val="0"/>
              </a:spcAft>
            </a:pPr>
            <a:r>
              <a:rPr lang="en-US" sz="1800" dirty="0">
                <a:solidFill>
                  <a:prstClr val="black"/>
                </a:solidFill>
                <a:latin typeface="Courier New"/>
                <a:ea typeface="+mn-ea"/>
                <a:cs typeface="Courier New"/>
              </a:rPr>
              <a:t>TCCACAAGATAGGAGTAGGTGCCATGACCTGGTCCCCTCTGGCGTGCGGCATCGTCTCAG</a:t>
            </a:r>
          </a:p>
          <a:p>
            <a:pPr defTabSz="457200" fontAlgn="auto">
              <a:spcBef>
                <a:spcPts val="0"/>
              </a:spcBef>
              <a:spcAft>
                <a:spcPts val="0"/>
              </a:spcAft>
            </a:pPr>
            <a:r>
              <a:rPr lang="en-US" sz="1800" dirty="0">
                <a:solidFill>
                  <a:prstClr val="black"/>
                </a:solidFill>
                <a:latin typeface="Courier New"/>
                <a:ea typeface="+mn-ea"/>
                <a:cs typeface="Courier New"/>
              </a:rPr>
              <a:t>GGAAGTATGACAGCGGGATCCCACCCTACTCCAGAGCCTCCCTGAAGGGCTACCAGTGGT</a:t>
            </a:r>
          </a:p>
          <a:p>
            <a:pPr defTabSz="457200" fontAlgn="auto">
              <a:spcBef>
                <a:spcPts val="0"/>
              </a:spcBef>
              <a:spcAft>
                <a:spcPts val="0"/>
              </a:spcAft>
            </a:pPr>
            <a:r>
              <a:rPr lang="en-US" sz="1800" dirty="0">
                <a:solidFill>
                  <a:prstClr val="black"/>
                </a:solidFill>
                <a:latin typeface="Courier New"/>
                <a:ea typeface="+mn-ea"/>
                <a:cs typeface="Courier New"/>
              </a:rPr>
              <a:t>TGAAGGACAAGATCCTGAGTGAGGAGGGTCGCCGCCAGCAGGCCAAGCTGAAGGAACTGC</a:t>
            </a:r>
          </a:p>
          <a:p>
            <a:pPr defTabSz="457200" fontAlgn="auto">
              <a:spcBef>
                <a:spcPts val="0"/>
              </a:spcBef>
              <a:spcAft>
                <a:spcPts val="0"/>
              </a:spcAft>
            </a:pPr>
            <a:r>
              <a:rPr lang="en-US" sz="1800" dirty="0">
                <a:solidFill>
                  <a:prstClr val="black"/>
                </a:solidFill>
                <a:latin typeface="Courier New"/>
                <a:ea typeface="+mn-ea"/>
                <a:cs typeface="Courier New"/>
              </a:rPr>
              <a:t>AGGCCATTGCCGAACGCCTGGGCTGCACCCTACCCCAGCTGGCCATAGCCTGGTGCCTGA</a:t>
            </a:r>
          </a:p>
          <a:p>
            <a:pPr defTabSz="457200" fontAlgn="auto">
              <a:spcBef>
                <a:spcPts val="0"/>
              </a:spcBef>
              <a:spcAft>
                <a:spcPts val="0"/>
              </a:spcAft>
            </a:pPr>
            <a:r>
              <a:rPr lang="en-US" sz="1800" dirty="0">
                <a:solidFill>
                  <a:prstClr val="black"/>
                </a:solidFill>
                <a:latin typeface="Courier New"/>
                <a:ea typeface="+mn-ea"/>
                <a:cs typeface="Courier New"/>
              </a:rPr>
              <a:t>GGAATGAGGGTGTCAGCTCCGTGCTTCTGGGTGCTTCCAATGCAGAACAACTTATGGAGA</a:t>
            </a:r>
          </a:p>
          <a:p>
            <a:pPr defTabSz="457200" fontAlgn="auto">
              <a:spcBef>
                <a:spcPts val="0"/>
              </a:spcBef>
              <a:spcAft>
                <a:spcPts val="0"/>
              </a:spcAft>
            </a:pPr>
            <a:r>
              <a:rPr lang="en-US" sz="1800" dirty="0">
                <a:solidFill>
                  <a:prstClr val="black"/>
                </a:solidFill>
                <a:latin typeface="Courier New"/>
                <a:ea typeface="+mn-ea"/>
                <a:cs typeface="Courier New"/>
              </a:rPr>
              <a:t>ACATTGGAGCAATACAGGTCCTTCCAAAATTGTCGTCTTCCATCGTCCACGAGATCGACA</a:t>
            </a:r>
          </a:p>
          <a:p>
            <a:pPr defTabSz="457200" fontAlgn="auto">
              <a:spcBef>
                <a:spcPts val="0"/>
              </a:spcBef>
              <a:spcAft>
                <a:spcPts val="0"/>
              </a:spcAft>
            </a:pPr>
            <a:r>
              <a:rPr lang="en-US" sz="1800" dirty="0">
                <a:solidFill>
                  <a:prstClr val="black"/>
                </a:solidFill>
                <a:latin typeface="Courier New"/>
                <a:ea typeface="+mn-ea"/>
                <a:cs typeface="Courier New"/>
              </a:rPr>
              <a:t>GCATTCTGGGCAATAAACCCTACAGCAAAAAGGACTATAGATCCTAAGTCTACTCCCCAC</a:t>
            </a:r>
          </a:p>
          <a:p>
            <a:pPr defTabSz="457200" fontAlgn="auto">
              <a:spcBef>
                <a:spcPts val="0"/>
              </a:spcBef>
              <a:spcAft>
                <a:spcPts val="0"/>
              </a:spcAft>
            </a:pPr>
            <a:r>
              <a:rPr lang="en-US" sz="1800" dirty="0">
                <a:solidFill>
                  <a:prstClr val="black"/>
                </a:solidFill>
                <a:latin typeface="Courier New"/>
                <a:ea typeface="+mn-ea"/>
                <a:cs typeface="Courier New"/>
              </a:rPr>
              <a:t>CCCTCGTGCCCCACCCGGACAGTTCCCGGTTCCCTCCTCGTCTCTGTTCGCTCGCTTCTG</a:t>
            </a:r>
          </a:p>
          <a:p>
            <a:pPr defTabSz="457200" fontAlgn="auto">
              <a:spcBef>
                <a:spcPts val="0"/>
              </a:spcBef>
              <a:spcAft>
                <a:spcPts val="0"/>
              </a:spcAft>
            </a:pPr>
            <a:r>
              <a:rPr lang="en-US" sz="1800" dirty="0">
                <a:solidFill>
                  <a:prstClr val="black"/>
                </a:solidFill>
                <a:latin typeface="Courier New"/>
                <a:ea typeface="+mn-ea"/>
                <a:cs typeface="Courier New"/>
              </a:rPr>
              <a:t>CTGTTCCAAAGCCAAATGCAGAGTGTGGTTCACATCCAAAGGGAAATCACTATGCCCAGA</a:t>
            </a:r>
          </a:p>
          <a:p>
            <a:pPr defTabSz="457200" fontAlgn="auto">
              <a:spcBef>
                <a:spcPts val="0"/>
              </a:spcBef>
              <a:spcAft>
                <a:spcPts val="0"/>
              </a:spcAft>
            </a:pPr>
            <a:r>
              <a:rPr lang="en-US" sz="1800" dirty="0">
                <a:solidFill>
                  <a:prstClr val="black"/>
                </a:solidFill>
                <a:latin typeface="Courier New"/>
                <a:ea typeface="+mn-ea"/>
                <a:cs typeface="Courier New"/>
              </a:rPr>
              <a:t>CGTGACAGGGAATCGACCTCCAAAGTCACCGCCAGATGCCGCCTGCCGCTTCTTCACTGG</a:t>
            </a:r>
          </a:p>
          <a:p>
            <a:pPr defTabSz="457200" fontAlgn="auto">
              <a:spcBef>
                <a:spcPts val="0"/>
              </a:spcBef>
              <a:spcAft>
                <a:spcPts val="0"/>
              </a:spcAft>
            </a:pPr>
            <a:r>
              <a:rPr lang="en-US" sz="1800" dirty="0">
                <a:solidFill>
                  <a:prstClr val="black"/>
                </a:solidFill>
                <a:latin typeface="Courier New"/>
                <a:ea typeface="+mn-ea"/>
                <a:cs typeface="Courier New"/>
              </a:rPr>
              <a:t>ATACTGTCCGACAACGGATGCCAGGGGATGGCATCAGTTAGGGGGACATCCAGAGGCTCC</a:t>
            </a:r>
          </a:p>
          <a:p>
            <a:pPr defTabSz="457200" fontAlgn="auto">
              <a:spcBef>
                <a:spcPts val="0"/>
              </a:spcBef>
              <a:spcAft>
                <a:spcPts val="0"/>
              </a:spcAft>
            </a:pPr>
            <a:r>
              <a:rPr lang="en-US" sz="1800" dirty="0">
                <a:solidFill>
                  <a:prstClr val="black"/>
                </a:solidFill>
                <a:latin typeface="Courier New"/>
                <a:ea typeface="+mn-ea"/>
                <a:cs typeface="Courier New"/>
              </a:rPr>
              <a:t>CGCCCAAGCCCACCACCTCTGCTTATCCTTCAAGAAGAAACACTTGCCCCCAGCCATGGC</a:t>
            </a:r>
          </a:p>
          <a:p>
            <a:pPr defTabSz="457200" fontAlgn="auto">
              <a:spcBef>
                <a:spcPts val="0"/>
              </a:spcBef>
              <a:spcAft>
                <a:spcPts val="0"/>
              </a:spcAft>
            </a:pPr>
            <a:r>
              <a:rPr lang="en-US" sz="1800" dirty="0">
                <a:solidFill>
                  <a:prstClr val="black"/>
                </a:solidFill>
                <a:latin typeface="Courier New"/>
                <a:ea typeface="+mn-ea"/>
                <a:cs typeface="Courier New"/>
              </a:rPr>
              <a:t>CCTTCACGGAAATTCTAGAAGCCATGGCCGGGTGGAGGTCTCATCCTTAGAGCAGGAGGG</a:t>
            </a:r>
          </a:p>
        </p:txBody>
      </p:sp>
      <p:grpSp>
        <p:nvGrpSpPr>
          <p:cNvPr id="4" name="Group 3"/>
          <p:cNvGrpSpPr/>
          <p:nvPr/>
        </p:nvGrpSpPr>
        <p:grpSpPr>
          <a:xfrm>
            <a:off x="0" y="6396038"/>
            <a:ext cx="9144000" cy="461962"/>
            <a:chOff x="0" y="6396038"/>
            <a:chExt cx="9144000" cy="461962"/>
          </a:xfrm>
        </p:grpSpPr>
        <p:sp>
          <p:nvSpPr>
            <p:cNvPr id="6" name="Rectangle 5"/>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8" name="TextBox 7"/>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40437161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4-25 at 8.31.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1" y="673100"/>
            <a:ext cx="7736710" cy="6083300"/>
          </a:xfrm>
          <a:prstGeom prst="rect">
            <a:avLst/>
          </a:prstGeom>
        </p:spPr>
      </p:pic>
      <p:sp>
        <p:nvSpPr>
          <p:cNvPr id="2" name="TextBox 1"/>
          <p:cNvSpPr txBox="1"/>
          <p:nvPr/>
        </p:nvSpPr>
        <p:spPr>
          <a:xfrm>
            <a:off x="2573101" y="107493"/>
            <a:ext cx="3921266" cy="461665"/>
          </a:xfrm>
          <a:prstGeom prst="rect">
            <a:avLst/>
          </a:prstGeom>
          <a:noFill/>
        </p:spPr>
        <p:txBody>
          <a:bodyPr wrap="none" rtlCol="0">
            <a:spAutoFit/>
          </a:bodyPr>
          <a:lstStyle/>
          <a:p>
            <a:pPr defTabSz="457200" fontAlgn="auto">
              <a:spcBef>
                <a:spcPts val="0"/>
              </a:spcBef>
              <a:spcAft>
                <a:spcPts val="0"/>
              </a:spcAft>
            </a:pPr>
            <a:r>
              <a:rPr lang="en-US" b="1" dirty="0" smtClean="0">
                <a:solidFill>
                  <a:prstClr val="black"/>
                </a:solidFill>
                <a:latin typeface="Calibri"/>
                <a:ea typeface="+mn-ea"/>
                <a:cs typeface="+mn-cs"/>
              </a:rPr>
              <a:t>Find all ORFs using </a:t>
            </a:r>
            <a:r>
              <a:rPr lang="en-US" b="1" dirty="0" err="1" smtClean="0">
                <a:solidFill>
                  <a:prstClr val="black"/>
                </a:solidFill>
                <a:latin typeface="Calibri"/>
                <a:ea typeface="+mn-ea"/>
                <a:cs typeface="+mn-cs"/>
              </a:rPr>
              <a:t>ORFfinder</a:t>
            </a:r>
            <a:endParaRPr lang="en-US" b="1" dirty="0">
              <a:solidFill>
                <a:prstClr val="black"/>
              </a:solidFill>
              <a:latin typeface="Calibri"/>
              <a:ea typeface="+mn-ea"/>
              <a:cs typeface="+mn-cs"/>
            </a:endParaRPr>
          </a:p>
        </p:txBody>
      </p:sp>
      <p:grpSp>
        <p:nvGrpSpPr>
          <p:cNvPr id="4" name="Group 3"/>
          <p:cNvGrpSpPr/>
          <p:nvPr/>
        </p:nvGrpSpPr>
        <p:grpSpPr>
          <a:xfrm>
            <a:off x="0" y="6396038"/>
            <a:ext cx="9144000" cy="461962"/>
            <a:chOff x="0" y="6396038"/>
            <a:chExt cx="9144000" cy="461962"/>
          </a:xfrm>
        </p:grpSpPr>
        <p:sp>
          <p:nvSpPr>
            <p:cNvPr id="6" name="Rectangle 5"/>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8" name="TextBox 7"/>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31358201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4-25 at 8.29.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 y="508000"/>
            <a:ext cx="8157281" cy="6146800"/>
          </a:xfrm>
          <a:prstGeom prst="rect">
            <a:avLst/>
          </a:prstGeom>
        </p:spPr>
      </p:pic>
      <p:sp>
        <p:nvSpPr>
          <p:cNvPr id="2" name="TextBox 1"/>
          <p:cNvSpPr txBox="1"/>
          <p:nvPr/>
        </p:nvSpPr>
        <p:spPr>
          <a:xfrm>
            <a:off x="1105853" y="37068"/>
            <a:ext cx="7173759" cy="400110"/>
          </a:xfrm>
          <a:prstGeom prst="rect">
            <a:avLst/>
          </a:prstGeom>
          <a:noFill/>
        </p:spPr>
        <p:txBody>
          <a:bodyPr wrap="none" rtlCol="0">
            <a:spAutoFit/>
          </a:bodyPr>
          <a:lstStyle/>
          <a:p>
            <a:pPr defTabSz="457200" fontAlgn="auto">
              <a:spcBef>
                <a:spcPts val="0"/>
              </a:spcBef>
              <a:spcAft>
                <a:spcPts val="0"/>
              </a:spcAft>
            </a:pPr>
            <a:r>
              <a:rPr lang="en-US" sz="2000" b="1" dirty="0" err="1" smtClean="0">
                <a:solidFill>
                  <a:prstClr val="black"/>
                </a:solidFill>
                <a:latin typeface="Calibri"/>
                <a:ea typeface="+mn-ea"/>
                <a:cs typeface="+mn-cs"/>
              </a:rPr>
              <a:t>ORFfinder</a:t>
            </a:r>
            <a:r>
              <a:rPr lang="en-US" sz="2000" b="1" dirty="0" smtClean="0">
                <a:solidFill>
                  <a:prstClr val="black"/>
                </a:solidFill>
                <a:latin typeface="Calibri"/>
                <a:ea typeface="+mn-ea"/>
                <a:cs typeface="+mn-cs"/>
              </a:rPr>
              <a:t> finds all open reading frames and provides translations</a:t>
            </a:r>
            <a:endParaRPr lang="en-US" sz="2000" b="1" dirty="0">
              <a:solidFill>
                <a:prstClr val="black"/>
              </a:solidFill>
              <a:latin typeface="Calibri"/>
              <a:ea typeface="+mn-ea"/>
              <a:cs typeface="+mn-cs"/>
            </a:endParaRPr>
          </a:p>
        </p:txBody>
      </p:sp>
      <p:sp>
        <p:nvSpPr>
          <p:cNvPr id="3" name="TextBox 2"/>
          <p:cNvSpPr txBox="1"/>
          <p:nvPr/>
        </p:nvSpPr>
        <p:spPr>
          <a:xfrm>
            <a:off x="1321105" y="1828800"/>
            <a:ext cx="6709176" cy="369332"/>
          </a:xfrm>
          <a:prstGeom prst="rect">
            <a:avLst/>
          </a:prstGeom>
          <a:solidFill>
            <a:schemeClr val="bg1">
              <a:lumMod val="95000"/>
            </a:schemeClr>
          </a:solidFill>
          <a:ln w="28575" cmpd="sng">
            <a:solidFill>
              <a:schemeClr val="tx1"/>
            </a:solidFill>
          </a:ln>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ORFs can appear in random sequence – so further analysis is required</a:t>
            </a:r>
            <a:endParaRPr lang="en-US" sz="1800" dirty="0">
              <a:solidFill>
                <a:prstClr val="black"/>
              </a:solidFill>
              <a:latin typeface="Calibri"/>
              <a:ea typeface="+mn-ea"/>
              <a:cs typeface="+mn-cs"/>
            </a:endParaRPr>
          </a:p>
        </p:txBody>
      </p:sp>
      <p:sp>
        <p:nvSpPr>
          <p:cNvPr id="4" name="TextBox 3"/>
          <p:cNvSpPr txBox="1"/>
          <p:nvPr/>
        </p:nvSpPr>
        <p:spPr>
          <a:xfrm>
            <a:off x="1389853" y="3874470"/>
            <a:ext cx="6463578" cy="369332"/>
          </a:xfrm>
          <a:prstGeom prst="rect">
            <a:avLst/>
          </a:prstGeom>
          <a:solidFill>
            <a:schemeClr val="bg1">
              <a:lumMod val="95000"/>
            </a:schemeClr>
          </a:solidFill>
          <a:ln w="28575" cmpd="sng">
            <a:solidFill>
              <a:schemeClr val="tx1"/>
            </a:solidFill>
          </a:ln>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Predict coding vs. non-coding ORFs:  http://</a:t>
            </a:r>
            <a:r>
              <a:rPr lang="en-US" sz="1800" dirty="0" err="1" smtClean="0">
                <a:solidFill>
                  <a:prstClr val="black"/>
                </a:solidFill>
                <a:latin typeface="Calibri"/>
                <a:ea typeface="+mn-ea"/>
                <a:cs typeface="+mn-cs"/>
              </a:rPr>
              <a:t>TransDecoder.github.io</a:t>
            </a:r>
            <a:endParaRPr lang="en-US" sz="1800" dirty="0">
              <a:solidFill>
                <a:prstClr val="black"/>
              </a:solidFill>
              <a:latin typeface="Calibri"/>
              <a:ea typeface="+mn-ea"/>
              <a:cs typeface="+mn-cs"/>
            </a:endParaRPr>
          </a:p>
        </p:txBody>
      </p:sp>
      <p:grpSp>
        <p:nvGrpSpPr>
          <p:cNvPr id="6" name="Group 5"/>
          <p:cNvGrpSpPr/>
          <p:nvPr/>
        </p:nvGrpSpPr>
        <p:grpSpPr>
          <a:xfrm>
            <a:off x="0" y="6396038"/>
            <a:ext cx="9144000" cy="461962"/>
            <a:chOff x="0" y="6396038"/>
            <a:chExt cx="9144000" cy="461962"/>
          </a:xfrm>
        </p:grpSpPr>
        <p:sp>
          <p:nvSpPr>
            <p:cNvPr id="7" name="Rectangle 6"/>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TextBox 7"/>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9" name="TextBox 8"/>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4220662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US" dirty="0" smtClean="0"/>
              <a:t>Can we recognize functional domains in putative coding regions?</a:t>
            </a:r>
            <a:endParaRPr lang="en-US" dirty="0"/>
          </a:p>
        </p:txBody>
      </p:sp>
      <p:pic>
        <p:nvPicPr>
          <p:cNvPr id="4" name="Picture 3"/>
          <p:cNvPicPr>
            <a:picLocks noChangeAspect="1"/>
          </p:cNvPicPr>
          <p:nvPr/>
        </p:nvPicPr>
        <p:blipFill>
          <a:blip r:embed="rId3"/>
          <a:stretch>
            <a:fillRect/>
          </a:stretch>
        </p:blipFill>
        <p:spPr>
          <a:xfrm rot="16200000">
            <a:off x="2866440" y="356897"/>
            <a:ext cx="3620064" cy="5299774"/>
          </a:xfrm>
          <a:prstGeom prst="rect">
            <a:avLst/>
          </a:prstGeom>
        </p:spPr>
      </p:pic>
      <p:sp>
        <p:nvSpPr>
          <p:cNvPr id="11" name="TextBox 10"/>
          <p:cNvSpPr txBox="1"/>
          <p:nvPr/>
        </p:nvSpPr>
        <p:spPr>
          <a:xfrm>
            <a:off x="1209851" y="4908773"/>
            <a:ext cx="5891356" cy="461665"/>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Calibri"/>
                <a:ea typeface="+mn-ea"/>
                <a:cs typeface="+mn-cs"/>
              </a:rPr>
              <a:t>Hints at </a:t>
            </a:r>
            <a:r>
              <a:rPr lang="en-US" u="sng" dirty="0" smtClean="0">
                <a:solidFill>
                  <a:prstClr val="black"/>
                </a:solidFill>
                <a:latin typeface="Calibri"/>
                <a:ea typeface="+mn-ea"/>
                <a:cs typeface="+mn-cs"/>
              </a:rPr>
              <a:t>substrate binding </a:t>
            </a:r>
            <a:r>
              <a:rPr lang="en-US" dirty="0" smtClean="0">
                <a:solidFill>
                  <a:prstClr val="black"/>
                </a:solidFill>
                <a:latin typeface="Calibri"/>
                <a:ea typeface="+mn-ea"/>
                <a:cs typeface="+mn-cs"/>
              </a:rPr>
              <a:t>or </a:t>
            </a:r>
            <a:r>
              <a:rPr lang="en-US" u="sng" dirty="0" smtClean="0">
                <a:solidFill>
                  <a:prstClr val="black"/>
                </a:solidFill>
                <a:latin typeface="Calibri"/>
                <a:ea typeface="+mn-ea"/>
                <a:cs typeface="+mn-cs"/>
              </a:rPr>
              <a:t>catalytic activity</a:t>
            </a:r>
            <a:endParaRPr lang="en-US" u="sng" dirty="0">
              <a:solidFill>
                <a:prstClr val="black"/>
              </a:solidFill>
              <a:latin typeface="Calibri"/>
              <a:ea typeface="+mn-ea"/>
              <a:cs typeface="+mn-cs"/>
            </a:endParaRPr>
          </a:p>
        </p:txBody>
      </p:sp>
      <p:sp>
        <p:nvSpPr>
          <p:cNvPr id="12" name="TextBox 11"/>
          <p:cNvSpPr txBox="1"/>
          <p:nvPr/>
        </p:nvSpPr>
        <p:spPr>
          <a:xfrm>
            <a:off x="1467086" y="5536971"/>
            <a:ext cx="2122213" cy="646331"/>
          </a:xfrm>
          <a:prstGeom prst="rect">
            <a:avLst/>
          </a:prstGeom>
          <a:noFill/>
          <a:ln>
            <a:solidFill>
              <a:srgbClr val="000000"/>
            </a:solidFill>
          </a:ln>
        </p:spPr>
        <p:txBody>
          <a:bodyPr wrap="squar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DNA, RNA, calcium, </a:t>
            </a:r>
            <a:r>
              <a:rPr lang="en-US" sz="1800" dirty="0" err="1" smtClean="0">
                <a:solidFill>
                  <a:prstClr val="black"/>
                </a:solidFill>
                <a:latin typeface="Calibri"/>
                <a:ea typeface="+mn-ea"/>
                <a:cs typeface="+mn-cs"/>
              </a:rPr>
              <a:t>phoshate</a:t>
            </a:r>
            <a:r>
              <a:rPr lang="en-US" sz="1800" dirty="0" smtClean="0">
                <a:solidFill>
                  <a:prstClr val="black"/>
                </a:solidFill>
                <a:latin typeface="Calibri"/>
                <a:ea typeface="+mn-ea"/>
                <a:cs typeface="+mn-cs"/>
              </a:rPr>
              <a:t>, etc.</a:t>
            </a:r>
            <a:endParaRPr lang="en-US" sz="1800" dirty="0">
              <a:solidFill>
                <a:prstClr val="black"/>
              </a:solidFill>
              <a:latin typeface="Calibri"/>
              <a:ea typeface="+mn-ea"/>
              <a:cs typeface="+mn-cs"/>
            </a:endParaRPr>
          </a:p>
        </p:txBody>
      </p:sp>
      <p:sp>
        <p:nvSpPr>
          <p:cNvPr id="13" name="TextBox 12"/>
          <p:cNvSpPr txBox="1"/>
          <p:nvPr/>
        </p:nvSpPr>
        <p:spPr>
          <a:xfrm>
            <a:off x="4517746" y="5547867"/>
            <a:ext cx="4099728" cy="646331"/>
          </a:xfrm>
          <a:prstGeom prst="rect">
            <a:avLst/>
          </a:prstGeom>
          <a:noFill/>
          <a:ln>
            <a:solidFill>
              <a:srgbClr val="000000"/>
            </a:solidFill>
          </a:ln>
        </p:spPr>
        <p:txBody>
          <a:bodyPr wrap="square" rtlCol="0">
            <a:spAutoFit/>
          </a:bodyPr>
          <a:lstStyle/>
          <a:p>
            <a:pPr defTabSz="457200" fontAlgn="auto">
              <a:spcBef>
                <a:spcPts val="0"/>
              </a:spcBef>
              <a:spcAft>
                <a:spcPts val="0"/>
              </a:spcAft>
            </a:pPr>
            <a:r>
              <a:rPr lang="en-US" sz="1800" dirty="0" err="1" smtClean="0">
                <a:solidFill>
                  <a:prstClr val="black"/>
                </a:solidFill>
                <a:latin typeface="Calibri"/>
                <a:ea typeface="+mn-ea"/>
                <a:cs typeface="+mn-cs"/>
              </a:rPr>
              <a:t>Glycoslase</a:t>
            </a:r>
            <a:r>
              <a:rPr lang="en-US" sz="1800" dirty="0" smtClean="0">
                <a:solidFill>
                  <a:prstClr val="black"/>
                </a:solidFill>
                <a:latin typeface="Calibri"/>
                <a:ea typeface="+mn-ea"/>
                <a:cs typeface="+mn-cs"/>
              </a:rPr>
              <a:t>, </a:t>
            </a:r>
            <a:r>
              <a:rPr lang="en-US" sz="1800" dirty="0" err="1" smtClean="0">
                <a:solidFill>
                  <a:prstClr val="black"/>
                </a:solidFill>
                <a:latin typeface="Calibri"/>
                <a:ea typeface="+mn-ea"/>
                <a:cs typeface="+mn-cs"/>
              </a:rPr>
              <a:t>methylase</a:t>
            </a:r>
            <a:r>
              <a:rPr lang="en-US" sz="1800" dirty="0" smtClean="0">
                <a:solidFill>
                  <a:prstClr val="black"/>
                </a:solidFill>
                <a:latin typeface="Calibri"/>
                <a:ea typeface="+mn-ea"/>
                <a:cs typeface="+mn-cs"/>
              </a:rPr>
              <a:t>, kinase, nuclease, lipase, protease, etc.</a:t>
            </a:r>
            <a:endParaRPr lang="en-US" sz="1800" dirty="0">
              <a:solidFill>
                <a:prstClr val="black"/>
              </a:solidFill>
              <a:latin typeface="Calibri"/>
              <a:ea typeface="+mn-ea"/>
              <a:cs typeface="+mn-cs"/>
            </a:endParaRPr>
          </a:p>
        </p:txBody>
      </p:sp>
      <p:cxnSp>
        <p:nvCxnSpPr>
          <p:cNvPr id="15" name="Straight Connector 14"/>
          <p:cNvCxnSpPr>
            <a:endCxn id="12" idx="0"/>
          </p:cNvCxnSpPr>
          <p:nvPr/>
        </p:nvCxnSpPr>
        <p:spPr>
          <a:xfrm flipH="1">
            <a:off x="2528193" y="5311949"/>
            <a:ext cx="975722" cy="22502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937086" y="5311949"/>
            <a:ext cx="456794" cy="23591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0" y="6396038"/>
            <a:ext cx="9144000" cy="461962"/>
            <a:chOff x="0" y="6396038"/>
            <a:chExt cx="9144000" cy="461962"/>
          </a:xfrm>
        </p:grpSpPr>
        <p:sp>
          <p:nvSpPr>
            <p:cNvPr id="10" name="Rectangle 9"/>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TextBox 13"/>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6" name="TextBox 15"/>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9242352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4-25 at 9.37.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32" y="716247"/>
            <a:ext cx="8593788" cy="5841529"/>
          </a:xfrm>
          <a:prstGeom prst="rect">
            <a:avLst/>
          </a:prstGeom>
        </p:spPr>
      </p:pic>
      <p:sp>
        <p:nvSpPr>
          <p:cNvPr id="2" name="TextBox 1"/>
          <p:cNvSpPr txBox="1"/>
          <p:nvPr/>
        </p:nvSpPr>
        <p:spPr>
          <a:xfrm>
            <a:off x="707402" y="64300"/>
            <a:ext cx="8022349" cy="400110"/>
          </a:xfrm>
          <a:prstGeom prst="rect">
            <a:avLst/>
          </a:prstGeom>
          <a:noFill/>
        </p:spPr>
        <p:txBody>
          <a:bodyPr wrap="none" rtlCol="0">
            <a:spAutoFit/>
          </a:bodyPr>
          <a:lstStyle/>
          <a:p>
            <a:pPr defTabSz="457200" fontAlgn="auto">
              <a:spcBef>
                <a:spcPts val="0"/>
              </a:spcBef>
              <a:spcAft>
                <a:spcPts val="0"/>
              </a:spcAft>
            </a:pPr>
            <a:r>
              <a:rPr lang="en-US" sz="2000" b="1" dirty="0" smtClean="0">
                <a:solidFill>
                  <a:prstClr val="black"/>
                </a:solidFill>
                <a:latin typeface="Calibri"/>
                <a:ea typeface="+mn-ea"/>
                <a:cs typeface="+mn-cs"/>
              </a:rPr>
              <a:t>Search the </a:t>
            </a:r>
            <a:r>
              <a:rPr lang="en-US" sz="2000" b="1" dirty="0" err="1" smtClean="0">
                <a:solidFill>
                  <a:prstClr val="black"/>
                </a:solidFill>
                <a:latin typeface="Calibri"/>
                <a:ea typeface="+mn-ea"/>
                <a:cs typeface="+mn-cs"/>
              </a:rPr>
              <a:t>Pfam</a:t>
            </a:r>
            <a:r>
              <a:rPr lang="en-US" sz="2000" b="1" dirty="0" smtClean="0">
                <a:solidFill>
                  <a:prstClr val="black"/>
                </a:solidFill>
                <a:latin typeface="Calibri"/>
                <a:ea typeface="+mn-ea"/>
                <a:cs typeface="+mn-cs"/>
              </a:rPr>
              <a:t> library of HMMs to identify potential functional domains</a:t>
            </a:r>
            <a:endParaRPr lang="en-US" sz="2000" b="1" dirty="0">
              <a:solidFill>
                <a:prstClr val="black"/>
              </a:solidFill>
              <a:latin typeface="Calibri"/>
              <a:ea typeface="+mn-ea"/>
              <a:cs typeface="+mn-cs"/>
            </a:endParaRPr>
          </a:p>
        </p:txBody>
      </p:sp>
      <p:grpSp>
        <p:nvGrpSpPr>
          <p:cNvPr id="5" name="Group 4"/>
          <p:cNvGrpSpPr/>
          <p:nvPr/>
        </p:nvGrpSpPr>
        <p:grpSpPr>
          <a:xfrm>
            <a:off x="0" y="6396038"/>
            <a:ext cx="9144000" cy="461962"/>
            <a:chOff x="0" y="6396038"/>
            <a:chExt cx="9144000" cy="461962"/>
          </a:xfrm>
        </p:grpSpPr>
        <p:sp>
          <p:nvSpPr>
            <p:cNvPr id="6" name="Rectangle 5"/>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8" name="TextBox 7"/>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14033196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4-25 at 9.38.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2" y="767280"/>
            <a:ext cx="8729414" cy="5534925"/>
          </a:xfrm>
          <a:prstGeom prst="rect">
            <a:avLst/>
          </a:prstGeom>
        </p:spPr>
      </p:pic>
      <p:sp>
        <p:nvSpPr>
          <p:cNvPr id="2" name="TextBox 1"/>
          <p:cNvSpPr txBox="1"/>
          <p:nvPr/>
        </p:nvSpPr>
        <p:spPr>
          <a:xfrm>
            <a:off x="594865" y="160750"/>
            <a:ext cx="8154546" cy="461665"/>
          </a:xfrm>
          <a:prstGeom prst="rect">
            <a:avLst/>
          </a:prstGeom>
          <a:noFill/>
        </p:spPr>
        <p:txBody>
          <a:bodyPr wrap="none" rtlCol="0">
            <a:spAutoFit/>
          </a:bodyPr>
          <a:lstStyle/>
          <a:p>
            <a:pPr defTabSz="457200" fontAlgn="auto">
              <a:spcBef>
                <a:spcPts val="0"/>
              </a:spcBef>
              <a:spcAft>
                <a:spcPts val="0"/>
              </a:spcAft>
            </a:pPr>
            <a:r>
              <a:rPr lang="en-US" b="1" dirty="0" smtClean="0">
                <a:solidFill>
                  <a:prstClr val="black"/>
                </a:solidFill>
                <a:latin typeface="Calibri"/>
                <a:ea typeface="+mn-ea"/>
                <a:cs typeface="+mn-cs"/>
              </a:rPr>
              <a:t>Example </a:t>
            </a:r>
            <a:r>
              <a:rPr lang="en-US" b="1" dirty="0" err="1" smtClean="0">
                <a:solidFill>
                  <a:prstClr val="black"/>
                </a:solidFill>
                <a:latin typeface="Calibri"/>
                <a:ea typeface="+mn-ea"/>
                <a:cs typeface="+mn-cs"/>
              </a:rPr>
              <a:t>Pfam</a:t>
            </a:r>
            <a:r>
              <a:rPr lang="en-US" b="1" dirty="0" smtClean="0">
                <a:solidFill>
                  <a:prstClr val="black"/>
                </a:solidFill>
                <a:latin typeface="Calibri"/>
                <a:ea typeface="+mn-ea"/>
                <a:cs typeface="+mn-cs"/>
              </a:rPr>
              <a:t> report illustrating modular domain architecture</a:t>
            </a:r>
            <a:endParaRPr lang="en-US" b="1" dirty="0">
              <a:solidFill>
                <a:prstClr val="black"/>
              </a:solidFill>
              <a:latin typeface="Calibri"/>
              <a:ea typeface="+mn-ea"/>
              <a:cs typeface="+mn-cs"/>
            </a:endParaRPr>
          </a:p>
        </p:txBody>
      </p:sp>
      <p:grpSp>
        <p:nvGrpSpPr>
          <p:cNvPr id="5" name="Group 4"/>
          <p:cNvGrpSpPr/>
          <p:nvPr/>
        </p:nvGrpSpPr>
        <p:grpSpPr>
          <a:xfrm>
            <a:off x="0" y="6396038"/>
            <a:ext cx="9144000" cy="461962"/>
            <a:chOff x="0" y="6396038"/>
            <a:chExt cx="9144000" cy="461962"/>
          </a:xfrm>
        </p:grpSpPr>
        <p:sp>
          <p:nvSpPr>
            <p:cNvPr id="6" name="Rectangle 5"/>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8" name="TextBox 7"/>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8551297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1"/>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6D23BA9-5070-0648-A3DA-E6039966856F}" type="slidenum">
              <a:rPr lang="en-US" sz="1200"/>
              <a:pPr algn="r"/>
              <a:t>2</a:t>
            </a:fld>
            <a:endParaRPr lang="en-US" sz="1200"/>
          </a:p>
        </p:txBody>
      </p:sp>
      <p:sp>
        <p:nvSpPr>
          <p:cNvPr id="10242" name="Date Placeholder 2"/>
          <p:cNvSpPr txBox="1">
            <a:spLocks noGrp="1"/>
          </p:cNvSpPr>
          <p:nvPr/>
        </p:nvSpPr>
        <p:spPr bwMode="auto">
          <a:xfrm>
            <a:off x="7620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Module #: Title of Module</a:t>
            </a:r>
          </a:p>
        </p:txBody>
      </p:sp>
      <p:sp>
        <p:nvSpPr>
          <p:cNvPr id="10243" name="Rectangle 5"/>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eaLnBrk="0" hangingPunct="0"/>
            <a:endParaRPr lang="en-US"/>
          </a:p>
        </p:txBody>
      </p:sp>
      <p:pic>
        <p:nvPicPr>
          <p:cNvPr id="10244" name="Content Placeholder 9" descr="Picture 1.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14400" y="73025"/>
            <a:ext cx="6858000" cy="6734175"/>
          </a:xfrm>
        </p:spPr>
      </p:pic>
      <p:sp>
        <p:nvSpPr>
          <p:cNvPr id="1024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84300" y="571500"/>
            <a:ext cx="6362700" cy="4089400"/>
          </a:xfrm>
          <a:prstGeom prst="rect">
            <a:avLst/>
          </a:prstGeom>
        </p:spPr>
      </p:pic>
      <p:sp>
        <p:nvSpPr>
          <p:cNvPr id="4" name="TextBox 3"/>
          <p:cNvSpPr txBox="1"/>
          <p:nvPr/>
        </p:nvSpPr>
        <p:spPr>
          <a:xfrm>
            <a:off x="3009900" y="386834"/>
            <a:ext cx="3422031" cy="461665"/>
          </a:xfrm>
          <a:prstGeom prst="rect">
            <a:avLst/>
          </a:prstGeom>
          <a:noFill/>
        </p:spPr>
        <p:txBody>
          <a:bodyPr wrap="none" rtlCol="0">
            <a:spAutoFit/>
          </a:bodyPr>
          <a:lstStyle/>
          <a:p>
            <a:pPr defTabSz="457200" fontAlgn="auto">
              <a:spcBef>
                <a:spcPts val="0"/>
              </a:spcBef>
              <a:spcAft>
                <a:spcPts val="0"/>
              </a:spcAft>
            </a:pPr>
            <a:r>
              <a:rPr lang="en-US" b="1" dirty="0" err="1" smtClean="0">
                <a:solidFill>
                  <a:prstClr val="black"/>
                </a:solidFill>
                <a:latin typeface="Calibri"/>
                <a:ea typeface="+mn-ea"/>
                <a:cs typeface="+mn-cs"/>
              </a:rPr>
              <a:t>Transmembrane</a:t>
            </a:r>
            <a:r>
              <a:rPr lang="en-US" b="1" dirty="0" smtClean="0">
                <a:solidFill>
                  <a:prstClr val="black"/>
                </a:solidFill>
                <a:latin typeface="Calibri"/>
                <a:ea typeface="+mn-ea"/>
                <a:cs typeface="+mn-cs"/>
              </a:rPr>
              <a:t> Proteins</a:t>
            </a:r>
            <a:endParaRPr lang="en-US" b="1" dirty="0">
              <a:solidFill>
                <a:prstClr val="black"/>
              </a:solidFill>
              <a:latin typeface="Calibri"/>
              <a:ea typeface="+mn-ea"/>
              <a:cs typeface="+mn-cs"/>
            </a:endParaRPr>
          </a:p>
        </p:txBody>
      </p:sp>
      <p:sp>
        <p:nvSpPr>
          <p:cNvPr id="8" name="TextBox 7"/>
          <p:cNvSpPr txBox="1"/>
          <p:nvPr/>
        </p:nvSpPr>
        <p:spPr>
          <a:xfrm>
            <a:off x="1998370" y="6413500"/>
            <a:ext cx="5333611" cy="338554"/>
          </a:xfrm>
          <a:prstGeom prst="rect">
            <a:avLst/>
          </a:prstGeom>
          <a:noFill/>
        </p:spPr>
        <p:txBody>
          <a:bodyPr wrap="none" rtlCol="0">
            <a:spAutoFit/>
          </a:bodyPr>
          <a:lstStyle/>
          <a:p>
            <a:pPr defTabSz="457200" fontAlgn="auto">
              <a:spcBef>
                <a:spcPts val="0"/>
              </a:spcBef>
              <a:spcAft>
                <a:spcPts val="0"/>
              </a:spcAft>
            </a:pPr>
            <a:r>
              <a:rPr lang="en-US" sz="1600" dirty="0">
                <a:solidFill>
                  <a:prstClr val="black"/>
                </a:solidFill>
                <a:latin typeface="Calibri"/>
                <a:ea typeface="+mn-ea"/>
                <a:cs typeface="+mn-cs"/>
              </a:rPr>
              <a:t>From: https://</a:t>
            </a:r>
            <a:r>
              <a:rPr lang="en-US" sz="1600" dirty="0" err="1">
                <a:solidFill>
                  <a:prstClr val="black"/>
                </a:solidFill>
                <a:latin typeface="Calibri"/>
                <a:ea typeface="+mn-ea"/>
                <a:cs typeface="+mn-cs"/>
              </a:rPr>
              <a:t>en.wikipedia.org</a:t>
            </a:r>
            <a:r>
              <a:rPr lang="en-US" sz="1600" dirty="0">
                <a:solidFill>
                  <a:prstClr val="black"/>
                </a:solidFill>
                <a:latin typeface="Calibri"/>
                <a:ea typeface="+mn-ea"/>
                <a:cs typeface="+mn-cs"/>
              </a:rPr>
              <a:t>/wiki/</a:t>
            </a:r>
            <a:r>
              <a:rPr lang="en-US" sz="1600" dirty="0" err="1">
                <a:solidFill>
                  <a:prstClr val="black"/>
                </a:solidFill>
                <a:latin typeface="Calibri"/>
                <a:ea typeface="+mn-ea"/>
                <a:cs typeface="+mn-cs"/>
              </a:rPr>
              <a:t>Transmembrane_protein</a:t>
            </a:r>
            <a:endParaRPr lang="en-US" sz="1600" dirty="0">
              <a:solidFill>
                <a:prstClr val="black"/>
              </a:solidFill>
              <a:latin typeface="Calibri"/>
              <a:ea typeface="+mn-ea"/>
              <a:cs typeface="+mn-cs"/>
            </a:endParaRPr>
          </a:p>
        </p:txBody>
      </p:sp>
      <p:sp>
        <p:nvSpPr>
          <p:cNvPr id="9" name="TextBox 8"/>
          <p:cNvSpPr txBox="1"/>
          <p:nvPr/>
        </p:nvSpPr>
        <p:spPr>
          <a:xfrm>
            <a:off x="386811" y="4825999"/>
            <a:ext cx="3029489" cy="646331"/>
          </a:xfrm>
          <a:prstGeom prst="rect">
            <a:avLst/>
          </a:prstGeom>
          <a:noFill/>
        </p:spPr>
        <p:txBody>
          <a:bodyPr wrap="squar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Single </a:t>
            </a:r>
            <a:r>
              <a:rPr lang="en-US" sz="1800" dirty="0" err="1">
                <a:solidFill>
                  <a:prstClr val="black"/>
                </a:solidFill>
                <a:latin typeface="Calibri"/>
                <a:ea typeface="+mn-ea"/>
                <a:cs typeface="+mn-cs"/>
              </a:rPr>
              <a:t>transmembrane</a:t>
            </a:r>
            <a:r>
              <a:rPr lang="en-US" sz="1800" dirty="0">
                <a:solidFill>
                  <a:prstClr val="black"/>
                </a:solidFill>
                <a:latin typeface="Calibri"/>
                <a:ea typeface="+mn-ea"/>
                <a:cs typeface="+mn-cs"/>
              </a:rPr>
              <a:t> α-helix (</a:t>
            </a:r>
            <a:r>
              <a:rPr lang="en-US" sz="1800" dirty="0" err="1">
                <a:solidFill>
                  <a:prstClr val="black"/>
                </a:solidFill>
                <a:latin typeface="Calibri"/>
                <a:ea typeface="+mn-ea"/>
                <a:cs typeface="+mn-cs"/>
              </a:rPr>
              <a:t>bitopic</a:t>
            </a:r>
            <a:r>
              <a:rPr lang="en-US" sz="1800" dirty="0">
                <a:solidFill>
                  <a:prstClr val="black"/>
                </a:solidFill>
                <a:latin typeface="Calibri"/>
                <a:ea typeface="+mn-ea"/>
                <a:cs typeface="+mn-cs"/>
              </a:rPr>
              <a:t> membrane protein) </a:t>
            </a:r>
          </a:p>
        </p:txBody>
      </p:sp>
      <p:sp>
        <p:nvSpPr>
          <p:cNvPr id="10" name="TextBox 9"/>
          <p:cNvSpPr txBox="1"/>
          <p:nvPr/>
        </p:nvSpPr>
        <p:spPr>
          <a:xfrm>
            <a:off x="4122304" y="4688489"/>
            <a:ext cx="1727200" cy="923330"/>
          </a:xfrm>
          <a:prstGeom prst="rect">
            <a:avLst/>
          </a:prstGeom>
          <a:noFill/>
        </p:spPr>
        <p:txBody>
          <a:bodyPr wrap="square" rtlCol="0">
            <a:spAutoFit/>
          </a:bodyPr>
          <a:lstStyle/>
          <a:p>
            <a:pPr defTabSz="457200" fontAlgn="auto">
              <a:spcBef>
                <a:spcPts val="0"/>
              </a:spcBef>
              <a:spcAft>
                <a:spcPts val="0"/>
              </a:spcAft>
            </a:pPr>
            <a:r>
              <a:rPr lang="en-US" sz="1800" dirty="0" err="1">
                <a:solidFill>
                  <a:prstClr val="black"/>
                </a:solidFill>
                <a:latin typeface="Calibri"/>
                <a:ea typeface="+mn-ea"/>
                <a:cs typeface="+mn-cs"/>
              </a:rPr>
              <a:t>P</a:t>
            </a:r>
            <a:r>
              <a:rPr lang="en-US" sz="1800" dirty="0" err="1" smtClean="0">
                <a:solidFill>
                  <a:prstClr val="black"/>
                </a:solidFill>
                <a:latin typeface="Calibri"/>
                <a:ea typeface="+mn-ea"/>
                <a:cs typeface="+mn-cs"/>
              </a:rPr>
              <a:t>olytopic</a:t>
            </a:r>
            <a:r>
              <a:rPr lang="en-US" sz="1800" dirty="0" smtClean="0">
                <a:solidFill>
                  <a:prstClr val="black"/>
                </a:solidFill>
                <a:latin typeface="Calibri"/>
                <a:ea typeface="+mn-ea"/>
                <a:cs typeface="+mn-cs"/>
              </a:rPr>
              <a:t> </a:t>
            </a:r>
            <a:r>
              <a:rPr lang="en-US" sz="1800" dirty="0" err="1">
                <a:solidFill>
                  <a:prstClr val="black"/>
                </a:solidFill>
                <a:latin typeface="Calibri"/>
                <a:ea typeface="+mn-ea"/>
                <a:cs typeface="+mn-cs"/>
              </a:rPr>
              <a:t>transmembrane</a:t>
            </a:r>
            <a:r>
              <a:rPr lang="en-US" sz="1800" dirty="0">
                <a:solidFill>
                  <a:prstClr val="black"/>
                </a:solidFill>
                <a:latin typeface="Calibri"/>
                <a:ea typeface="+mn-ea"/>
                <a:cs typeface="+mn-cs"/>
              </a:rPr>
              <a:t> α-helical protein</a:t>
            </a:r>
          </a:p>
        </p:txBody>
      </p:sp>
      <p:sp>
        <p:nvSpPr>
          <p:cNvPr id="11" name="TextBox 10"/>
          <p:cNvSpPr txBox="1"/>
          <p:nvPr/>
        </p:nvSpPr>
        <p:spPr>
          <a:xfrm>
            <a:off x="6807200" y="4660900"/>
            <a:ext cx="1991774" cy="923330"/>
          </a:xfrm>
          <a:prstGeom prst="rect">
            <a:avLst/>
          </a:prstGeom>
          <a:noFill/>
        </p:spPr>
        <p:txBody>
          <a:bodyPr wrap="square" rtlCol="0">
            <a:spAutoFit/>
          </a:bodyPr>
          <a:lstStyle/>
          <a:p>
            <a:pPr defTabSz="457200" fontAlgn="auto">
              <a:spcBef>
                <a:spcPts val="0"/>
              </a:spcBef>
              <a:spcAft>
                <a:spcPts val="0"/>
              </a:spcAft>
            </a:pPr>
            <a:r>
              <a:rPr lang="en-US" sz="1800" dirty="0" err="1">
                <a:solidFill>
                  <a:prstClr val="black"/>
                </a:solidFill>
                <a:latin typeface="Calibri"/>
                <a:ea typeface="+mn-ea"/>
                <a:cs typeface="+mn-cs"/>
              </a:rPr>
              <a:t>P</a:t>
            </a:r>
            <a:r>
              <a:rPr lang="en-US" sz="1800" dirty="0" err="1" smtClean="0">
                <a:solidFill>
                  <a:prstClr val="black"/>
                </a:solidFill>
                <a:latin typeface="Calibri"/>
                <a:ea typeface="+mn-ea"/>
                <a:cs typeface="+mn-cs"/>
              </a:rPr>
              <a:t>olytopic</a:t>
            </a:r>
            <a:r>
              <a:rPr lang="en-US" sz="1800" dirty="0" smtClean="0">
                <a:solidFill>
                  <a:prstClr val="black"/>
                </a:solidFill>
                <a:latin typeface="Calibri"/>
                <a:ea typeface="+mn-ea"/>
                <a:cs typeface="+mn-cs"/>
              </a:rPr>
              <a:t> </a:t>
            </a:r>
            <a:r>
              <a:rPr lang="en-US" sz="1800" dirty="0" err="1">
                <a:solidFill>
                  <a:prstClr val="black"/>
                </a:solidFill>
                <a:latin typeface="Calibri"/>
                <a:ea typeface="+mn-ea"/>
                <a:cs typeface="+mn-cs"/>
              </a:rPr>
              <a:t>transmembrane</a:t>
            </a:r>
            <a:r>
              <a:rPr lang="en-US" sz="1800" dirty="0">
                <a:solidFill>
                  <a:prstClr val="black"/>
                </a:solidFill>
                <a:latin typeface="Calibri"/>
                <a:ea typeface="+mn-ea"/>
                <a:cs typeface="+mn-cs"/>
              </a:rPr>
              <a:t> β-sheet protein</a:t>
            </a:r>
          </a:p>
        </p:txBody>
      </p:sp>
      <p:sp>
        <p:nvSpPr>
          <p:cNvPr id="12" name="TextBox 11"/>
          <p:cNvSpPr txBox="1"/>
          <p:nvPr/>
        </p:nvSpPr>
        <p:spPr>
          <a:xfrm>
            <a:off x="386811" y="2350232"/>
            <a:ext cx="997489" cy="307777"/>
          </a:xfrm>
          <a:prstGeom prst="rect">
            <a:avLst/>
          </a:prstGeom>
          <a:noFill/>
        </p:spPr>
        <p:txBody>
          <a:bodyPr wrap="none" rtlCol="0">
            <a:spAutoFit/>
          </a:bodyPr>
          <a:lstStyle/>
          <a:p>
            <a:pPr defTabSz="457200" fontAlgn="auto">
              <a:spcBef>
                <a:spcPts val="0"/>
              </a:spcBef>
              <a:spcAft>
                <a:spcPts val="0"/>
              </a:spcAft>
            </a:pPr>
            <a:r>
              <a:rPr lang="en-US" sz="1400" dirty="0" smtClean="0">
                <a:solidFill>
                  <a:prstClr val="black"/>
                </a:solidFill>
                <a:latin typeface="Calibri"/>
                <a:ea typeface="+mn-ea"/>
                <a:cs typeface="+mn-cs"/>
              </a:rPr>
              <a:t>Membrane</a:t>
            </a:r>
            <a:endParaRPr lang="en-US" sz="1400" dirty="0">
              <a:solidFill>
                <a:prstClr val="black"/>
              </a:solidFill>
              <a:latin typeface="Calibri"/>
              <a:ea typeface="+mn-ea"/>
              <a:cs typeface="+mn-cs"/>
            </a:endParaRPr>
          </a:p>
        </p:txBody>
      </p:sp>
      <p:grpSp>
        <p:nvGrpSpPr>
          <p:cNvPr id="13" name="Group 12"/>
          <p:cNvGrpSpPr/>
          <p:nvPr/>
        </p:nvGrpSpPr>
        <p:grpSpPr>
          <a:xfrm>
            <a:off x="0" y="6396038"/>
            <a:ext cx="9144000" cy="461962"/>
            <a:chOff x="0" y="6396038"/>
            <a:chExt cx="9144000" cy="461962"/>
          </a:xfrm>
        </p:grpSpPr>
        <p:sp>
          <p:nvSpPr>
            <p:cNvPr id="14" name="Rectangle 13"/>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TextBox 14"/>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6" name="TextBox 15"/>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39840576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4-25 at 8.54.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698501"/>
            <a:ext cx="8686915" cy="5867400"/>
          </a:xfrm>
          <a:prstGeom prst="rect">
            <a:avLst/>
          </a:prstGeom>
        </p:spPr>
      </p:pic>
      <p:sp>
        <p:nvSpPr>
          <p:cNvPr id="2" name="TextBox 1"/>
          <p:cNvSpPr txBox="1"/>
          <p:nvPr/>
        </p:nvSpPr>
        <p:spPr>
          <a:xfrm>
            <a:off x="1575582" y="120759"/>
            <a:ext cx="6627109" cy="400110"/>
          </a:xfrm>
          <a:prstGeom prst="rect">
            <a:avLst/>
          </a:prstGeom>
          <a:noFill/>
        </p:spPr>
        <p:txBody>
          <a:bodyPr wrap="none" rtlCol="0">
            <a:spAutoFit/>
          </a:bodyPr>
          <a:lstStyle/>
          <a:p>
            <a:pPr defTabSz="457200" fontAlgn="auto">
              <a:spcBef>
                <a:spcPts val="0"/>
              </a:spcBef>
              <a:spcAft>
                <a:spcPts val="0"/>
              </a:spcAft>
            </a:pPr>
            <a:r>
              <a:rPr lang="en-US" sz="2000" b="1" dirty="0" smtClean="0">
                <a:solidFill>
                  <a:prstClr val="black"/>
                </a:solidFill>
                <a:latin typeface="Calibri"/>
                <a:ea typeface="+mn-ea"/>
                <a:cs typeface="+mn-cs"/>
              </a:rPr>
              <a:t>Using TMHMM to identify putative </a:t>
            </a:r>
            <a:r>
              <a:rPr lang="en-US" sz="2000" b="1" dirty="0" err="1" smtClean="0">
                <a:solidFill>
                  <a:prstClr val="black"/>
                </a:solidFill>
                <a:latin typeface="Calibri"/>
                <a:ea typeface="+mn-ea"/>
                <a:cs typeface="+mn-cs"/>
              </a:rPr>
              <a:t>transmembrane</a:t>
            </a:r>
            <a:r>
              <a:rPr lang="en-US" sz="2000" b="1" dirty="0" smtClean="0">
                <a:solidFill>
                  <a:prstClr val="black"/>
                </a:solidFill>
                <a:latin typeface="Calibri"/>
                <a:ea typeface="+mn-ea"/>
                <a:cs typeface="+mn-cs"/>
              </a:rPr>
              <a:t> proteins</a:t>
            </a:r>
            <a:endParaRPr lang="en-US" sz="2000" b="1" dirty="0">
              <a:solidFill>
                <a:prstClr val="black"/>
              </a:solidFill>
              <a:latin typeface="Calibri"/>
              <a:ea typeface="+mn-ea"/>
              <a:cs typeface="+mn-cs"/>
            </a:endParaRPr>
          </a:p>
        </p:txBody>
      </p:sp>
      <p:grpSp>
        <p:nvGrpSpPr>
          <p:cNvPr id="5" name="Group 4"/>
          <p:cNvGrpSpPr/>
          <p:nvPr/>
        </p:nvGrpSpPr>
        <p:grpSpPr>
          <a:xfrm>
            <a:off x="0" y="6396038"/>
            <a:ext cx="9144000" cy="461962"/>
            <a:chOff x="0" y="6396038"/>
            <a:chExt cx="9144000" cy="461962"/>
          </a:xfrm>
        </p:grpSpPr>
        <p:sp>
          <p:nvSpPr>
            <p:cNvPr id="6" name="Rectangle 5"/>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8" name="TextBox 7"/>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40970817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5877272"/>
            <a:ext cx="4200226" cy="369332"/>
          </a:xfrm>
          <a:prstGeom prst="rect">
            <a:avLst/>
          </a:prstGeom>
          <a:noFill/>
        </p:spPr>
        <p:txBody>
          <a:bodyPr wrap="none" rtlCol="0">
            <a:spAutoFit/>
          </a:bodyPr>
          <a:lstStyle/>
          <a:p>
            <a:pPr defTabSz="457200" fontAlgn="auto">
              <a:spcBef>
                <a:spcPts val="0"/>
              </a:spcBef>
              <a:spcAft>
                <a:spcPts val="0"/>
              </a:spcAft>
            </a:pPr>
            <a:r>
              <a:rPr lang="en-US" sz="1800" dirty="0">
                <a:solidFill>
                  <a:prstClr val="black"/>
                </a:solidFill>
                <a:latin typeface="Calibri"/>
                <a:ea typeface="+mn-ea"/>
                <a:cs typeface="+mn-cs"/>
              </a:rPr>
              <a:t>http://</a:t>
            </a:r>
            <a:r>
              <a:rPr lang="en-US" sz="1800" dirty="0" err="1">
                <a:solidFill>
                  <a:prstClr val="black"/>
                </a:solidFill>
                <a:latin typeface="Calibri"/>
                <a:ea typeface="+mn-ea"/>
                <a:cs typeface="+mn-cs"/>
              </a:rPr>
              <a:t>www.cbs.dtu.dk</a:t>
            </a:r>
            <a:r>
              <a:rPr lang="en-US" sz="1800" dirty="0">
                <a:solidFill>
                  <a:prstClr val="black"/>
                </a:solidFill>
                <a:latin typeface="Calibri"/>
                <a:ea typeface="+mn-ea"/>
                <a:cs typeface="+mn-cs"/>
              </a:rPr>
              <a:t>/services/TMHMM/</a:t>
            </a:r>
          </a:p>
        </p:txBody>
      </p:sp>
      <p:pic>
        <p:nvPicPr>
          <p:cNvPr id="5" name="Picture 4" descr="Screen Shot 2016-06-03 at 12.10.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2940"/>
            <a:ext cx="9144000" cy="4584630"/>
          </a:xfrm>
          <a:prstGeom prst="rect">
            <a:avLst/>
          </a:prstGeom>
        </p:spPr>
      </p:pic>
      <p:sp>
        <p:nvSpPr>
          <p:cNvPr id="6" name="TextBox 5"/>
          <p:cNvSpPr txBox="1"/>
          <p:nvPr/>
        </p:nvSpPr>
        <p:spPr>
          <a:xfrm>
            <a:off x="357819" y="5542775"/>
            <a:ext cx="8559668" cy="492443"/>
          </a:xfrm>
          <a:prstGeom prst="rect">
            <a:avLst/>
          </a:prstGeom>
          <a:noFill/>
        </p:spPr>
        <p:txBody>
          <a:bodyPr wrap="none" rtlCol="0">
            <a:spAutoFit/>
          </a:bodyPr>
          <a:lstStyle/>
          <a:p>
            <a:pPr defTabSz="457200" fontAlgn="auto">
              <a:spcBef>
                <a:spcPts val="0"/>
              </a:spcBef>
              <a:spcAft>
                <a:spcPts val="0"/>
              </a:spcAft>
            </a:pPr>
            <a:r>
              <a:rPr lang="en-US" sz="1400" dirty="0">
                <a:solidFill>
                  <a:prstClr val="black"/>
                </a:solidFill>
                <a:latin typeface="Calibri"/>
                <a:ea typeface="+mn-ea"/>
                <a:cs typeface="+mn-cs"/>
              </a:rPr>
              <a:t>Topology=i36-55o59-81i93-110o125-147i174-196o206-228i241-260o280-302i309-328o338-360i373-395o448-467i</a:t>
            </a:r>
          </a:p>
          <a:p>
            <a:pPr defTabSz="457200" fontAlgn="auto">
              <a:spcBef>
                <a:spcPts val="0"/>
              </a:spcBef>
              <a:spcAft>
                <a:spcPts val="0"/>
              </a:spcAft>
            </a:pPr>
            <a:endParaRPr lang="en-US" sz="1100" dirty="0">
              <a:solidFill>
                <a:prstClr val="black"/>
              </a:solidFill>
              <a:latin typeface="Calibri"/>
              <a:ea typeface="+mn-ea"/>
              <a:cs typeface="+mn-cs"/>
            </a:endParaRPr>
          </a:p>
        </p:txBody>
      </p:sp>
      <p:sp>
        <p:nvSpPr>
          <p:cNvPr id="7" name="TextBox 6"/>
          <p:cNvSpPr txBox="1"/>
          <p:nvPr/>
        </p:nvSpPr>
        <p:spPr>
          <a:xfrm>
            <a:off x="1360825" y="263046"/>
            <a:ext cx="6905056" cy="584776"/>
          </a:xfrm>
          <a:prstGeom prst="rect">
            <a:avLst/>
          </a:prstGeom>
          <a:solidFill>
            <a:schemeClr val="bg1"/>
          </a:solidFill>
          <a:ln w="28575" cmpd="sng">
            <a:solidFill>
              <a:srgbClr val="4F81BD"/>
            </a:solidFill>
          </a:ln>
        </p:spPr>
        <p:txBody>
          <a:bodyPr wrap="none" rtlCol="0">
            <a:spAutoFit/>
          </a:bodyPr>
          <a:lstStyle/>
          <a:p>
            <a:pPr defTabSz="457200" fontAlgn="auto">
              <a:spcBef>
                <a:spcPts val="0"/>
              </a:spcBef>
              <a:spcAft>
                <a:spcPts val="0"/>
              </a:spcAft>
            </a:pPr>
            <a:r>
              <a:rPr lang="en-US" sz="3200" b="1" dirty="0" smtClean="0">
                <a:solidFill>
                  <a:prstClr val="black"/>
                </a:solidFill>
                <a:latin typeface="Calibri"/>
                <a:ea typeface="+mn-ea"/>
                <a:cs typeface="+mn-cs"/>
              </a:rPr>
              <a:t>Trans-membrane Domains via </a:t>
            </a:r>
            <a:r>
              <a:rPr lang="en-US" sz="3200" b="1" dirty="0" err="1" smtClean="0">
                <a:solidFill>
                  <a:prstClr val="black"/>
                </a:solidFill>
                <a:latin typeface="Calibri"/>
                <a:ea typeface="+mn-ea"/>
                <a:cs typeface="+mn-cs"/>
              </a:rPr>
              <a:t>TmHMM</a:t>
            </a:r>
            <a:endParaRPr lang="en-US" sz="3200" b="1" dirty="0">
              <a:solidFill>
                <a:prstClr val="black"/>
              </a:solidFill>
              <a:latin typeface="Calibri"/>
              <a:ea typeface="+mn-ea"/>
              <a:cs typeface="+mn-cs"/>
            </a:endParaRPr>
          </a:p>
        </p:txBody>
      </p:sp>
      <p:grpSp>
        <p:nvGrpSpPr>
          <p:cNvPr id="8" name="Group 7"/>
          <p:cNvGrpSpPr/>
          <p:nvPr/>
        </p:nvGrpSpPr>
        <p:grpSpPr>
          <a:xfrm>
            <a:off x="0" y="6396038"/>
            <a:ext cx="9144000" cy="461962"/>
            <a:chOff x="0" y="6396038"/>
            <a:chExt cx="9144000" cy="461962"/>
          </a:xfrm>
        </p:grpSpPr>
        <p:sp>
          <p:nvSpPr>
            <p:cNvPr id="9" name="Rectangle 8"/>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TextBox 9"/>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1" name="TextBox 10"/>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24727096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2065" y="330550"/>
            <a:ext cx="4399036" cy="523220"/>
          </a:xfrm>
          <a:prstGeom prst="rect">
            <a:avLst/>
          </a:prstGeom>
          <a:noFill/>
        </p:spPr>
        <p:txBody>
          <a:bodyPr wrap="none" rtlCol="0">
            <a:spAutoFit/>
          </a:bodyPr>
          <a:lstStyle/>
          <a:p>
            <a:pPr defTabSz="457200" fontAlgn="auto">
              <a:spcBef>
                <a:spcPts val="0"/>
              </a:spcBef>
              <a:spcAft>
                <a:spcPts val="0"/>
              </a:spcAft>
            </a:pPr>
            <a:r>
              <a:rPr lang="en-US" sz="2800" b="1" dirty="0" smtClean="0">
                <a:solidFill>
                  <a:prstClr val="black"/>
                </a:solidFill>
                <a:latin typeface="Calibri"/>
                <a:ea typeface="+mn-ea"/>
                <a:cs typeface="+mn-cs"/>
              </a:rPr>
              <a:t>Predicting Secreted Proteins</a:t>
            </a:r>
            <a:endParaRPr lang="en-US" sz="2800" b="1" dirty="0">
              <a:solidFill>
                <a:prstClr val="black"/>
              </a:solidFill>
              <a:latin typeface="Calibri"/>
              <a:ea typeface="+mn-ea"/>
              <a:cs typeface="+mn-cs"/>
            </a:endParaRPr>
          </a:p>
        </p:txBody>
      </p:sp>
      <p:pic>
        <p:nvPicPr>
          <p:cNvPr id="2" name="Picture 1"/>
          <p:cNvPicPr>
            <a:picLocks noChangeAspect="1"/>
          </p:cNvPicPr>
          <p:nvPr/>
        </p:nvPicPr>
        <p:blipFill>
          <a:blip r:embed="rId3"/>
          <a:stretch>
            <a:fillRect/>
          </a:stretch>
        </p:blipFill>
        <p:spPr>
          <a:xfrm>
            <a:off x="107851" y="1498600"/>
            <a:ext cx="5254171" cy="4597400"/>
          </a:xfrm>
          <a:prstGeom prst="rect">
            <a:avLst/>
          </a:prstGeom>
        </p:spPr>
      </p:pic>
      <p:sp>
        <p:nvSpPr>
          <p:cNvPr id="5" name="TextBox 4"/>
          <p:cNvSpPr txBox="1"/>
          <p:nvPr/>
        </p:nvSpPr>
        <p:spPr>
          <a:xfrm>
            <a:off x="372234" y="5965195"/>
            <a:ext cx="4159349" cy="261610"/>
          </a:xfrm>
          <a:prstGeom prst="rect">
            <a:avLst/>
          </a:prstGeom>
          <a:noFill/>
        </p:spPr>
        <p:txBody>
          <a:bodyPr wrap="square" rtlCol="0">
            <a:spAutoFit/>
          </a:bodyPr>
          <a:lstStyle/>
          <a:p>
            <a:pPr defTabSz="457200" fontAlgn="auto">
              <a:spcBef>
                <a:spcPts val="0"/>
              </a:spcBef>
              <a:spcAft>
                <a:spcPts val="0"/>
              </a:spcAft>
            </a:pPr>
            <a:r>
              <a:rPr lang="en-US" sz="1100" dirty="0" smtClean="0">
                <a:solidFill>
                  <a:prstClr val="black"/>
                </a:solidFill>
                <a:latin typeface="Calibri"/>
                <a:ea typeface="+mn-ea"/>
                <a:cs typeface="+mn-cs"/>
              </a:rPr>
              <a:t>(from: </a:t>
            </a:r>
            <a:r>
              <a:rPr lang="en-US" sz="1100" dirty="0">
                <a:solidFill>
                  <a:prstClr val="black"/>
                </a:solidFill>
                <a:latin typeface="Calibri"/>
                <a:ea typeface="+mn-ea"/>
                <a:cs typeface="+mn-cs"/>
                <a:hlinkClick r:id="rId4"/>
              </a:rPr>
              <a:t>https://courses.washington.edu/conj/cell/</a:t>
            </a:r>
            <a:r>
              <a:rPr lang="en-US" sz="1100" dirty="0" smtClean="0">
                <a:solidFill>
                  <a:prstClr val="black"/>
                </a:solidFill>
                <a:latin typeface="Calibri"/>
                <a:ea typeface="+mn-ea"/>
                <a:cs typeface="+mn-cs"/>
                <a:hlinkClick r:id="rId4"/>
              </a:rPr>
              <a:t>secretion.htm</a:t>
            </a:r>
            <a:r>
              <a:rPr lang="en-US" sz="1100" dirty="0" smtClean="0">
                <a:solidFill>
                  <a:prstClr val="black"/>
                </a:solidFill>
                <a:latin typeface="Calibri"/>
                <a:ea typeface="+mn-ea"/>
                <a:cs typeface="+mn-cs"/>
              </a:rPr>
              <a:t>)</a:t>
            </a:r>
            <a:endParaRPr lang="en-US" sz="1100" dirty="0">
              <a:solidFill>
                <a:prstClr val="black"/>
              </a:solidFill>
              <a:latin typeface="Calibri"/>
              <a:ea typeface="+mn-ea"/>
              <a:cs typeface="+mn-cs"/>
            </a:endParaRPr>
          </a:p>
        </p:txBody>
      </p:sp>
      <p:grpSp>
        <p:nvGrpSpPr>
          <p:cNvPr id="7" name="Group 6"/>
          <p:cNvGrpSpPr/>
          <p:nvPr/>
        </p:nvGrpSpPr>
        <p:grpSpPr>
          <a:xfrm>
            <a:off x="4851714" y="1612899"/>
            <a:ext cx="4139886" cy="2680445"/>
            <a:chOff x="4851714" y="1612899"/>
            <a:chExt cx="4139886" cy="2680445"/>
          </a:xfrm>
        </p:grpSpPr>
        <p:pic>
          <p:nvPicPr>
            <p:cNvPr id="3" name="Picture 2" descr="Fig-3-Typical-tripartite-structure-of-the-N-terminal-signal-peptide-of-preprotein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1714" y="1612899"/>
              <a:ext cx="4139886" cy="2180779"/>
            </a:xfrm>
            <a:prstGeom prst="rect">
              <a:avLst/>
            </a:prstGeom>
          </p:spPr>
        </p:pic>
        <p:sp>
          <p:nvSpPr>
            <p:cNvPr id="6" name="TextBox 5"/>
            <p:cNvSpPr txBox="1"/>
            <p:nvPr/>
          </p:nvSpPr>
          <p:spPr>
            <a:xfrm>
              <a:off x="6200222" y="4031734"/>
              <a:ext cx="1904575" cy="261610"/>
            </a:xfrm>
            <a:prstGeom prst="rect">
              <a:avLst/>
            </a:prstGeom>
            <a:noFill/>
          </p:spPr>
          <p:txBody>
            <a:bodyPr wrap="none" rtlCol="0">
              <a:spAutoFit/>
            </a:bodyPr>
            <a:lstStyle/>
            <a:p>
              <a:pPr defTabSz="457200" fontAlgn="auto">
                <a:spcBef>
                  <a:spcPts val="0"/>
                </a:spcBef>
                <a:spcAft>
                  <a:spcPts val="0"/>
                </a:spcAft>
              </a:pPr>
              <a:r>
                <a:rPr lang="it-IT" sz="1100" dirty="0" smtClean="0">
                  <a:solidFill>
                    <a:prstClr val="black"/>
                  </a:solidFill>
                  <a:latin typeface="Calibri"/>
                  <a:ea typeface="+mn-ea"/>
                  <a:cs typeface="+mn-cs"/>
                </a:rPr>
                <a:t>(from: Vaccine </a:t>
              </a:r>
              <a:r>
                <a:rPr lang="it-IT" sz="1100" dirty="0">
                  <a:solidFill>
                    <a:prstClr val="black"/>
                  </a:solidFill>
                  <a:latin typeface="Calibri"/>
                  <a:ea typeface="+mn-ea"/>
                  <a:cs typeface="+mn-cs"/>
                </a:rPr>
                <a:t>23(15):1770-</a:t>
              </a:r>
              <a:r>
                <a:rPr lang="it-IT" sz="1100" dirty="0" smtClean="0">
                  <a:solidFill>
                    <a:prstClr val="black"/>
                  </a:solidFill>
                  <a:latin typeface="Calibri"/>
                  <a:ea typeface="+mn-ea"/>
                  <a:cs typeface="+mn-cs"/>
                </a:rPr>
                <a:t>8)</a:t>
              </a:r>
              <a:endParaRPr lang="en-US" sz="1100" dirty="0">
                <a:solidFill>
                  <a:prstClr val="black"/>
                </a:solidFill>
                <a:latin typeface="Calibri"/>
                <a:ea typeface="+mn-ea"/>
                <a:cs typeface="+mn-cs"/>
              </a:endParaRPr>
            </a:p>
          </p:txBody>
        </p:sp>
      </p:grpSp>
      <p:grpSp>
        <p:nvGrpSpPr>
          <p:cNvPr id="8" name="Group 7"/>
          <p:cNvGrpSpPr/>
          <p:nvPr/>
        </p:nvGrpSpPr>
        <p:grpSpPr>
          <a:xfrm>
            <a:off x="0" y="6396038"/>
            <a:ext cx="9144000" cy="461962"/>
            <a:chOff x="0" y="6396038"/>
            <a:chExt cx="9144000" cy="461962"/>
          </a:xfrm>
        </p:grpSpPr>
        <p:sp>
          <p:nvSpPr>
            <p:cNvPr id="9" name="Rectangle 8"/>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TextBox 9"/>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1" name="TextBox 10"/>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4248446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4-25 at 9.05.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620688"/>
            <a:ext cx="7869447" cy="5913242"/>
          </a:xfrm>
          <a:prstGeom prst="rect">
            <a:avLst/>
          </a:prstGeom>
        </p:spPr>
      </p:pic>
      <p:sp>
        <p:nvSpPr>
          <p:cNvPr id="3" name="TextBox 2"/>
          <p:cNvSpPr txBox="1"/>
          <p:nvPr/>
        </p:nvSpPr>
        <p:spPr>
          <a:xfrm>
            <a:off x="1641612" y="24368"/>
            <a:ext cx="5378395" cy="677108"/>
          </a:xfrm>
          <a:prstGeom prst="rect">
            <a:avLst/>
          </a:prstGeom>
          <a:noFill/>
        </p:spPr>
        <p:txBody>
          <a:bodyPr wrap="none" rtlCol="0">
            <a:spAutoFit/>
          </a:bodyPr>
          <a:lstStyle/>
          <a:p>
            <a:pPr algn="ctr" defTabSz="457200" fontAlgn="auto">
              <a:spcBef>
                <a:spcPts val="0"/>
              </a:spcBef>
              <a:spcAft>
                <a:spcPts val="0"/>
              </a:spcAft>
            </a:pPr>
            <a:r>
              <a:rPr lang="en-US" sz="2000" b="1" dirty="0" err="1" smtClean="0">
                <a:solidFill>
                  <a:prstClr val="black"/>
                </a:solidFill>
                <a:latin typeface="Calibri"/>
                <a:ea typeface="+mn-ea"/>
                <a:cs typeface="+mn-cs"/>
              </a:rPr>
              <a:t>SignalP</a:t>
            </a:r>
            <a:r>
              <a:rPr lang="en-US" sz="2000" b="1" dirty="0" smtClean="0">
                <a:solidFill>
                  <a:prstClr val="black"/>
                </a:solidFill>
                <a:latin typeface="Calibri"/>
                <a:ea typeface="+mn-ea"/>
                <a:cs typeface="+mn-cs"/>
              </a:rPr>
              <a:t>:  Prediction of N-terminal signal peptides</a:t>
            </a:r>
          </a:p>
          <a:p>
            <a:pPr algn="ctr" defTabSz="457200" fontAlgn="auto">
              <a:spcBef>
                <a:spcPts val="0"/>
              </a:spcBef>
              <a:spcAft>
                <a:spcPts val="0"/>
              </a:spcAft>
            </a:pPr>
            <a:r>
              <a:rPr lang="en-US" sz="1800" dirty="0" smtClean="0">
                <a:solidFill>
                  <a:prstClr val="black"/>
                </a:solidFill>
                <a:latin typeface="Calibri"/>
                <a:ea typeface="+mn-ea"/>
                <a:cs typeface="+mn-cs"/>
              </a:rPr>
              <a:t>(predict secreted proteins)</a:t>
            </a:r>
            <a:endParaRPr lang="en-US" sz="1800" dirty="0">
              <a:solidFill>
                <a:prstClr val="black"/>
              </a:solidFill>
              <a:latin typeface="Calibri"/>
              <a:ea typeface="+mn-ea"/>
              <a:cs typeface="+mn-cs"/>
            </a:endParaRPr>
          </a:p>
        </p:txBody>
      </p:sp>
      <p:grpSp>
        <p:nvGrpSpPr>
          <p:cNvPr id="5" name="Group 4"/>
          <p:cNvGrpSpPr/>
          <p:nvPr/>
        </p:nvGrpSpPr>
        <p:grpSpPr>
          <a:xfrm>
            <a:off x="0" y="6396038"/>
            <a:ext cx="9144000" cy="461962"/>
            <a:chOff x="0" y="6396038"/>
            <a:chExt cx="9144000" cy="461962"/>
          </a:xfrm>
        </p:grpSpPr>
        <p:sp>
          <p:nvSpPr>
            <p:cNvPr id="6" name="Rectangle 5"/>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8" name="TextBox 7"/>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15177863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4-25 at 9.06.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300" y="404664"/>
            <a:ext cx="5930900" cy="6204766"/>
          </a:xfrm>
          <a:prstGeom prst="rect">
            <a:avLst/>
          </a:prstGeom>
        </p:spPr>
      </p:pic>
      <p:sp>
        <p:nvSpPr>
          <p:cNvPr id="2" name="TextBox 1"/>
          <p:cNvSpPr txBox="1"/>
          <p:nvPr/>
        </p:nvSpPr>
        <p:spPr>
          <a:xfrm>
            <a:off x="2159000" y="-27384"/>
            <a:ext cx="5424382" cy="461665"/>
          </a:xfrm>
          <a:prstGeom prst="rect">
            <a:avLst/>
          </a:prstGeom>
          <a:noFill/>
        </p:spPr>
        <p:txBody>
          <a:bodyPr wrap="none" rtlCol="0">
            <a:spAutoFit/>
          </a:bodyPr>
          <a:lstStyle/>
          <a:p>
            <a:pPr defTabSz="457200" fontAlgn="auto">
              <a:spcBef>
                <a:spcPts val="0"/>
              </a:spcBef>
              <a:spcAft>
                <a:spcPts val="0"/>
              </a:spcAft>
            </a:pPr>
            <a:r>
              <a:rPr lang="en-US" b="1" dirty="0" smtClean="0">
                <a:solidFill>
                  <a:prstClr val="black"/>
                </a:solidFill>
                <a:latin typeface="Calibri"/>
                <a:ea typeface="+mn-ea"/>
                <a:cs typeface="+mn-cs"/>
              </a:rPr>
              <a:t>Example </a:t>
            </a:r>
            <a:r>
              <a:rPr lang="en-US" b="1" dirty="0" err="1" smtClean="0">
                <a:solidFill>
                  <a:prstClr val="black"/>
                </a:solidFill>
                <a:latin typeface="Calibri"/>
                <a:ea typeface="+mn-ea"/>
                <a:cs typeface="+mn-cs"/>
              </a:rPr>
              <a:t>SignalP</a:t>
            </a:r>
            <a:r>
              <a:rPr lang="en-US" b="1" dirty="0" smtClean="0">
                <a:solidFill>
                  <a:prstClr val="black"/>
                </a:solidFill>
                <a:latin typeface="Calibri"/>
                <a:ea typeface="+mn-ea"/>
                <a:cs typeface="+mn-cs"/>
              </a:rPr>
              <a:t> predicted signal peptide</a:t>
            </a:r>
            <a:endParaRPr lang="en-US" b="1" dirty="0">
              <a:solidFill>
                <a:prstClr val="black"/>
              </a:solidFill>
              <a:latin typeface="Calibri"/>
              <a:ea typeface="+mn-ea"/>
              <a:cs typeface="+mn-cs"/>
            </a:endParaRPr>
          </a:p>
        </p:txBody>
      </p:sp>
      <p:sp>
        <p:nvSpPr>
          <p:cNvPr id="3" name="TextBox 2"/>
          <p:cNvSpPr txBox="1"/>
          <p:nvPr/>
        </p:nvSpPr>
        <p:spPr>
          <a:xfrm>
            <a:off x="2020916" y="3649420"/>
            <a:ext cx="2068633"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srgbClr val="9DE89A"/>
                </a:solidFill>
                <a:latin typeface="Calibri"/>
                <a:ea typeface="+mn-ea"/>
                <a:cs typeface="+mn-cs"/>
              </a:rPr>
              <a:t>Signal peptide score</a:t>
            </a:r>
            <a:endParaRPr lang="en-US" sz="1800" dirty="0">
              <a:solidFill>
                <a:srgbClr val="9DE89A"/>
              </a:solidFill>
              <a:latin typeface="Calibri"/>
              <a:ea typeface="+mn-ea"/>
              <a:cs typeface="+mn-cs"/>
            </a:endParaRPr>
          </a:p>
        </p:txBody>
      </p:sp>
      <p:sp>
        <p:nvSpPr>
          <p:cNvPr id="4" name="TextBox 3"/>
          <p:cNvSpPr txBox="1"/>
          <p:nvPr/>
        </p:nvSpPr>
        <p:spPr>
          <a:xfrm>
            <a:off x="5870056" y="4645677"/>
            <a:ext cx="1969221"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srgbClr val="FF969A"/>
                </a:solidFill>
                <a:latin typeface="Calibri"/>
                <a:ea typeface="+mn-ea"/>
                <a:cs typeface="+mn-cs"/>
              </a:rPr>
              <a:t>Cleavage site score</a:t>
            </a:r>
            <a:endParaRPr lang="en-US" sz="1800" dirty="0">
              <a:solidFill>
                <a:srgbClr val="FF969A"/>
              </a:solidFill>
              <a:latin typeface="Calibri"/>
              <a:ea typeface="+mn-ea"/>
              <a:cs typeface="+mn-cs"/>
            </a:endParaRPr>
          </a:p>
        </p:txBody>
      </p:sp>
      <p:sp>
        <p:nvSpPr>
          <p:cNvPr id="6" name="TextBox 5"/>
          <p:cNvSpPr txBox="1"/>
          <p:nvPr/>
        </p:nvSpPr>
        <p:spPr>
          <a:xfrm>
            <a:off x="4742824" y="3970527"/>
            <a:ext cx="1702660"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srgbClr val="8FC1FF"/>
                </a:solidFill>
                <a:latin typeface="Calibri"/>
                <a:ea typeface="+mn-ea"/>
                <a:cs typeface="+mn-cs"/>
              </a:rPr>
              <a:t>Combined score</a:t>
            </a:r>
            <a:endParaRPr lang="en-US" sz="1800" dirty="0">
              <a:solidFill>
                <a:srgbClr val="8FC1FF"/>
              </a:solidFill>
              <a:latin typeface="Calibri"/>
              <a:ea typeface="+mn-ea"/>
              <a:cs typeface="+mn-cs"/>
            </a:endParaRPr>
          </a:p>
        </p:txBody>
      </p:sp>
      <p:grpSp>
        <p:nvGrpSpPr>
          <p:cNvPr id="7" name="Group 6"/>
          <p:cNvGrpSpPr/>
          <p:nvPr/>
        </p:nvGrpSpPr>
        <p:grpSpPr>
          <a:xfrm>
            <a:off x="0" y="6396038"/>
            <a:ext cx="9144000" cy="461962"/>
            <a:chOff x="0" y="6396038"/>
            <a:chExt cx="9144000" cy="461962"/>
          </a:xfrm>
        </p:grpSpPr>
        <p:sp>
          <p:nvSpPr>
            <p:cNvPr id="8" name="Rectangle 7"/>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TextBox 8"/>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0" name="TextBox 9"/>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22144367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4-25 at 9.57.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72" y="447531"/>
            <a:ext cx="7977749" cy="6005805"/>
          </a:xfrm>
          <a:prstGeom prst="rect">
            <a:avLst/>
          </a:prstGeom>
        </p:spPr>
      </p:pic>
      <p:sp>
        <p:nvSpPr>
          <p:cNvPr id="2" name="TextBox 1"/>
          <p:cNvSpPr txBox="1"/>
          <p:nvPr/>
        </p:nvSpPr>
        <p:spPr>
          <a:xfrm>
            <a:off x="948568" y="-99392"/>
            <a:ext cx="7624203" cy="461665"/>
          </a:xfrm>
          <a:prstGeom prst="rect">
            <a:avLst/>
          </a:prstGeom>
          <a:noFill/>
        </p:spPr>
        <p:txBody>
          <a:bodyPr wrap="none" rtlCol="0">
            <a:spAutoFit/>
          </a:bodyPr>
          <a:lstStyle/>
          <a:p>
            <a:pPr defTabSz="457200" fontAlgn="auto">
              <a:spcBef>
                <a:spcPts val="0"/>
              </a:spcBef>
              <a:spcAft>
                <a:spcPts val="0"/>
              </a:spcAft>
            </a:pPr>
            <a:r>
              <a:rPr lang="en-US" b="1" dirty="0" smtClean="0">
                <a:solidFill>
                  <a:prstClr val="black"/>
                </a:solidFill>
                <a:latin typeface="Calibri"/>
                <a:ea typeface="+mn-ea"/>
                <a:cs typeface="+mn-cs"/>
              </a:rPr>
              <a:t>Transcriptome-scale functional annotation using </a:t>
            </a:r>
            <a:r>
              <a:rPr lang="en-US" b="1" dirty="0" err="1" smtClean="0">
                <a:solidFill>
                  <a:prstClr val="black"/>
                </a:solidFill>
                <a:latin typeface="Calibri"/>
                <a:ea typeface="+mn-ea"/>
                <a:cs typeface="+mn-cs"/>
              </a:rPr>
              <a:t>Trinotate</a:t>
            </a:r>
            <a:r>
              <a:rPr lang="en-US" b="1" dirty="0" smtClean="0">
                <a:solidFill>
                  <a:prstClr val="black"/>
                </a:solidFill>
                <a:latin typeface="Calibri"/>
                <a:ea typeface="+mn-ea"/>
                <a:cs typeface="+mn-cs"/>
              </a:rPr>
              <a:t> </a:t>
            </a:r>
            <a:endParaRPr lang="en-US" b="1" dirty="0">
              <a:solidFill>
                <a:prstClr val="black"/>
              </a:solidFill>
              <a:latin typeface="Calibri"/>
              <a:ea typeface="+mn-ea"/>
              <a:cs typeface="+mn-cs"/>
            </a:endParaRPr>
          </a:p>
        </p:txBody>
      </p:sp>
      <p:sp>
        <p:nvSpPr>
          <p:cNvPr id="3" name="TextBox 2"/>
          <p:cNvSpPr txBox="1"/>
          <p:nvPr/>
        </p:nvSpPr>
        <p:spPr>
          <a:xfrm>
            <a:off x="443803" y="2999505"/>
            <a:ext cx="2550498" cy="584776"/>
          </a:xfrm>
          <a:prstGeom prst="rect">
            <a:avLst/>
          </a:prstGeom>
          <a:noFill/>
        </p:spPr>
        <p:txBody>
          <a:bodyPr wrap="none" rtlCol="0">
            <a:spAutoFit/>
          </a:bodyPr>
          <a:lstStyle/>
          <a:p>
            <a:pPr defTabSz="457200" fontAlgn="auto">
              <a:spcBef>
                <a:spcPts val="0"/>
              </a:spcBef>
              <a:spcAft>
                <a:spcPts val="0"/>
              </a:spcAft>
            </a:pPr>
            <a:r>
              <a:rPr lang="en-US" sz="3200" b="1" dirty="0" err="1" smtClean="0">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ea typeface="+mn-ea"/>
                <a:cs typeface="+mn-cs"/>
              </a:rPr>
              <a:t>TransDecoder</a:t>
            </a:r>
            <a:endParaRPr lang="en-US" sz="320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ea typeface="+mn-ea"/>
              <a:cs typeface="+mn-cs"/>
            </a:endParaRPr>
          </a:p>
        </p:txBody>
      </p:sp>
      <p:sp>
        <p:nvSpPr>
          <p:cNvPr id="5" name="TextBox 4"/>
          <p:cNvSpPr txBox="1"/>
          <p:nvPr/>
        </p:nvSpPr>
        <p:spPr>
          <a:xfrm>
            <a:off x="6832880" y="2443787"/>
            <a:ext cx="1722747" cy="584776"/>
          </a:xfrm>
          <a:prstGeom prst="rect">
            <a:avLst/>
          </a:prstGeom>
          <a:noFill/>
        </p:spPr>
        <p:txBody>
          <a:bodyPr wrap="none" rtlCol="0">
            <a:spAutoFit/>
          </a:bodyPr>
          <a:lstStyle/>
          <a:p>
            <a:pPr defTabSz="457200" fontAlgn="auto">
              <a:spcBef>
                <a:spcPts val="0"/>
              </a:spcBef>
              <a:spcAft>
                <a:spcPts val="0"/>
              </a:spcAft>
            </a:pPr>
            <a:r>
              <a:rPr lang="en-US" sz="32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latin typeface="Calibri"/>
                <a:ea typeface="+mn-ea"/>
                <a:cs typeface="+mn-cs"/>
              </a:rPr>
              <a:t>TMHMM</a:t>
            </a:r>
            <a:endParaRPr lang="en-US" sz="3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latin typeface="Calibri"/>
              <a:ea typeface="+mn-ea"/>
              <a:cs typeface="+mn-cs"/>
            </a:endParaRPr>
          </a:p>
        </p:txBody>
      </p:sp>
      <p:sp>
        <p:nvSpPr>
          <p:cNvPr id="6" name="TextBox 5"/>
          <p:cNvSpPr txBox="1"/>
          <p:nvPr/>
        </p:nvSpPr>
        <p:spPr>
          <a:xfrm>
            <a:off x="6561332" y="3268492"/>
            <a:ext cx="1415973" cy="584776"/>
          </a:xfrm>
          <a:prstGeom prst="rect">
            <a:avLst/>
          </a:prstGeom>
          <a:noFill/>
        </p:spPr>
        <p:txBody>
          <a:bodyPr wrap="none" rtlCol="0">
            <a:spAutoFit/>
          </a:bodyPr>
          <a:lstStyle/>
          <a:p>
            <a:pPr defTabSz="457200" fontAlgn="auto">
              <a:spcBef>
                <a:spcPts val="0"/>
              </a:spcBef>
              <a:spcAft>
                <a:spcPts val="0"/>
              </a:spcAft>
            </a:pPr>
            <a:r>
              <a:rPr lang="en-US" sz="3200" b="1"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a typeface="+mn-ea"/>
                <a:cs typeface="+mn-cs"/>
              </a:rPr>
              <a:t>SignalP</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a typeface="+mn-ea"/>
              <a:cs typeface="+mn-cs"/>
            </a:endParaRPr>
          </a:p>
        </p:txBody>
      </p:sp>
      <p:grpSp>
        <p:nvGrpSpPr>
          <p:cNvPr id="7" name="Group 6"/>
          <p:cNvGrpSpPr/>
          <p:nvPr/>
        </p:nvGrpSpPr>
        <p:grpSpPr>
          <a:xfrm>
            <a:off x="0" y="6396038"/>
            <a:ext cx="9144000" cy="461962"/>
            <a:chOff x="0" y="6396038"/>
            <a:chExt cx="9144000" cy="461962"/>
          </a:xfrm>
        </p:grpSpPr>
        <p:sp>
          <p:nvSpPr>
            <p:cNvPr id="8" name="Rectangle 7"/>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TextBox 8"/>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0" name="TextBox 9"/>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19355737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There’s no substitute for experimentally validating protein functions</a:t>
            </a:r>
            <a:endParaRPr lang="en-US" sz="3600" dirty="0"/>
          </a:p>
        </p:txBody>
      </p:sp>
      <p:pic>
        <p:nvPicPr>
          <p:cNvPr id="4" name="Picture 3"/>
          <p:cNvPicPr>
            <a:picLocks noChangeAspect="1"/>
          </p:cNvPicPr>
          <p:nvPr/>
        </p:nvPicPr>
        <p:blipFill>
          <a:blip r:embed="rId3"/>
          <a:stretch>
            <a:fillRect/>
          </a:stretch>
        </p:blipFill>
        <p:spPr>
          <a:xfrm>
            <a:off x="2060075" y="2083068"/>
            <a:ext cx="5409054" cy="3371136"/>
          </a:xfrm>
          <a:prstGeom prst="rect">
            <a:avLst/>
          </a:prstGeom>
        </p:spPr>
      </p:pic>
      <p:grpSp>
        <p:nvGrpSpPr>
          <p:cNvPr id="5" name="Group 4"/>
          <p:cNvGrpSpPr/>
          <p:nvPr/>
        </p:nvGrpSpPr>
        <p:grpSpPr>
          <a:xfrm>
            <a:off x="0" y="6396038"/>
            <a:ext cx="9144000" cy="461962"/>
            <a:chOff x="0" y="6396038"/>
            <a:chExt cx="9144000" cy="461962"/>
          </a:xfrm>
        </p:grpSpPr>
        <p:sp>
          <p:nvSpPr>
            <p:cNvPr id="6" name="Rectangle 5"/>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8" name="TextBox 7"/>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304128377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3"/>
          <p:cNvSpPr>
            <a:spLocks noGrp="1"/>
          </p:cNvSpPr>
          <p:nvPr>
            <p:ph idx="1"/>
          </p:nvPr>
        </p:nvSpPr>
        <p:spPr>
          <a:xfrm>
            <a:off x="152400" y="2667000"/>
            <a:ext cx="8839200" cy="1600200"/>
          </a:xfrm>
        </p:spPr>
        <p:txBody>
          <a:bodyPr/>
          <a:lstStyle/>
          <a:p>
            <a:pPr algn="ctr">
              <a:buFont typeface="Arial" charset="0"/>
              <a:buNone/>
            </a:pPr>
            <a:r>
              <a:rPr lang="en-US" sz="4400">
                <a:latin typeface="Calibri" charset="0"/>
                <a:ea typeface="ＭＳ Ｐゴシック" charset="0"/>
              </a:rPr>
              <a:t>We are on a Coffee Break &amp; Networking Session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2514600"/>
            <a:ext cx="6172200" cy="4343400"/>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chemeClr val="tx1"/>
              </a:solidFill>
              <a:latin typeface="Calibri" charset="0"/>
              <a:ea typeface="ＭＳ Ｐゴシック" charset="0"/>
              <a:cs typeface="Calibri" charset="0"/>
            </a:endParaRPr>
          </a:p>
        </p:txBody>
      </p:sp>
      <p:sp>
        <p:nvSpPr>
          <p:cNvPr id="11266" name="Title 1"/>
          <p:cNvSpPr txBox="1">
            <a:spLocks/>
          </p:cNvSpPr>
          <p:nvPr/>
        </p:nvSpPr>
        <p:spPr bwMode="auto">
          <a:xfrm>
            <a:off x="60325" y="365125"/>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800" dirty="0" smtClean="0">
                <a:solidFill>
                  <a:schemeClr val="bg1"/>
                </a:solidFill>
                <a:latin typeface="Calibri" charset="0"/>
                <a:cs typeface="Segoe UI" charset="0"/>
              </a:rPr>
              <a:t>Functional Annotation and </a:t>
            </a:r>
            <a:br>
              <a:rPr lang="en-US" sz="2800" dirty="0" smtClean="0">
                <a:solidFill>
                  <a:schemeClr val="bg1"/>
                </a:solidFill>
                <a:latin typeface="Calibri" charset="0"/>
                <a:cs typeface="Segoe UI" charset="0"/>
              </a:rPr>
            </a:br>
            <a:r>
              <a:rPr lang="en-US" sz="2800" dirty="0" smtClean="0">
                <a:solidFill>
                  <a:schemeClr val="bg1"/>
                </a:solidFill>
                <a:latin typeface="Calibri" charset="0"/>
                <a:cs typeface="Segoe UI" charset="0"/>
              </a:rPr>
              <a:t>Analysis of Transcripts</a:t>
            </a:r>
            <a:endParaRPr lang="en-US" b="1" dirty="0">
              <a:solidFill>
                <a:schemeClr val="bg1"/>
              </a:solidFill>
              <a:latin typeface="Calibri" charset="0"/>
              <a:cs typeface="Segoe UI" charset="0"/>
            </a:endParaRPr>
          </a:p>
        </p:txBody>
      </p:sp>
      <p:sp>
        <p:nvSpPr>
          <p:cNvPr id="3" name="Title 1"/>
          <p:cNvSpPr txBox="1">
            <a:spLocks/>
          </p:cNvSpPr>
          <p:nvPr/>
        </p:nvSpPr>
        <p:spPr>
          <a:xfrm>
            <a:off x="971600" y="1412776"/>
            <a:ext cx="5181599" cy="936104"/>
          </a:xfrm>
          <a:prstGeom prst="rect">
            <a:avLst/>
          </a:prstGeom>
        </p:spPr>
        <p:txBody>
          <a:bodyPr anchor="ctr"/>
          <a:lstStyle>
            <a:lvl1pPr algn="r">
              <a:defRPr sz="3200" baseline="0">
                <a:solidFill>
                  <a:schemeClr val="bg1"/>
                </a:solidFill>
                <a:latin typeface="Adobe Jenson Pro" pitchFamily="18" charset="0"/>
              </a:defRPr>
            </a:lvl1pPr>
          </a:lstStyle>
          <a:p>
            <a:pPr fontAlgn="auto">
              <a:spcAft>
                <a:spcPts val="0"/>
              </a:spcAft>
              <a:defRPr/>
            </a:pPr>
            <a:r>
              <a:rPr lang="en-US" sz="1600" dirty="0" smtClean="0">
                <a:latin typeface="Calibri"/>
                <a:ea typeface="+mj-ea"/>
                <a:cs typeface="Calibri"/>
              </a:rPr>
              <a:t>Brian Haas</a:t>
            </a:r>
            <a:endParaRPr lang="en-US" sz="1600" dirty="0" smtClean="0">
              <a:latin typeface="Calibri"/>
              <a:ea typeface="+mj-ea"/>
              <a:cs typeface="Calibri"/>
            </a:endParaRPr>
          </a:p>
          <a:p>
            <a:pPr fontAlgn="auto">
              <a:spcAft>
                <a:spcPts val="0"/>
              </a:spcAft>
              <a:defRPr/>
            </a:pPr>
            <a:r>
              <a:rPr lang="en-US" sz="1600" dirty="0" smtClean="0">
                <a:ln w="1270">
                  <a:solidFill>
                    <a:schemeClr val="tx1">
                      <a:alpha val="38000"/>
                    </a:schemeClr>
                  </a:solidFill>
                </a:ln>
                <a:latin typeface="Calibri"/>
                <a:ea typeface="+mj-ea"/>
                <a:cs typeface="Calibri"/>
              </a:rPr>
              <a:t>Informatics for RNA-</a:t>
            </a:r>
            <a:r>
              <a:rPr lang="en-US" sz="1600" dirty="0" err="1" smtClean="0">
                <a:ln w="1270">
                  <a:solidFill>
                    <a:schemeClr val="tx1">
                      <a:alpha val="38000"/>
                    </a:schemeClr>
                  </a:solidFill>
                </a:ln>
                <a:latin typeface="Calibri"/>
                <a:ea typeface="+mj-ea"/>
                <a:cs typeface="Calibri"/>
              </a:rPr>
              <a:t>Seq</a:t>
            </a:r>
            <a:r>
              <a:rPr lang="en-US" sz="1600" dirty="0" smtClean="0">
                <a:ln w="1270">
                  <a:solidFill>
                    <a:schemeClr val="tx1">
                      <a:alpha val="38000"/>
                    </a:schemeClr>
                  </a:solidFill>
                </a:ln>
                <a:latin typeface="Calibri"/>
                <a:ea typeface="+mj-ea"/>
                <a:cs typeface="Calibri"/>
              </a:rPr>
              <a:t> Analysis</a:t>
            </a:r>
          </a:p>
          <a:p>
            <a:pPr fontAlgn="auto">
              <a:spcAft>
                <a:spcPts val="0"/>
              </a:spcAft>
              <a:defRPr/>
            </a:pPr>
            <a:r>
              <a:rPr lang="en-US" sz="1400" dirty="0" smtClean="0">
                <a:ln w="1270">
                  <a:solidFill>
                    <a:schemeClr val="tx1">
                      <a:alpha val="38000"/>
                    </a:schemeClr>
                  </a:solidFill>
                </a:ln>
                <a:latin typeface="Calibri"/>
                <a:ea typeface="+mn-ea"/>
                <a:cs typeface="Calibri"/>
              </a:rPr>
              <a:t>July 10-12, 2017</a:t>
            </a:r>
          </a:p>
        </p:txBody>
      </p:sp>
      <p:pic>
        <p:nvPicPr>
          <p:cNvPr id="2" name="Picture 1" descr="CBW_RNA_seq_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564904"/>
            <a:ext cx="4248472" cy="4248472"/>
          </a:xfrm>
          <a:prstGeom prst="rect">
            <a:avLst/>
          </a:prstGeom>
        </p:spPr>
      </p:pic>
      <p:pic>
        <p:nvPicPr>
          <p:cNvPr id="4" name="Picture 3" descr="Screen Shot 2017-07-07 at 9.18.22 AM.png"/>
          <p:cNvPicPr>
            <a:picLocks noChangeAspect="1"/>
          </p:cNvPicPr>
          <p:nvPr/>
        </p:nvPicPr>
        <p:blipFill rotWithShape="1">
          <a:blip r:embed="rId3">
            <a:extLst>
              <a:ext uri="{28A0092B-C50C-407E-A947-70E740481C1C}">
                <a14:useLocalDpi xmlns:a14="http://schemas.microsoft.com/office/drawing/2010/main" val="0"/>
              </a:ext>
            </a:extLst>
          </a:blip>
          <a:srcRect t="9573" b="6368"/>
          <a:stretch/>
        </p:blipFill>
        <p:spPr>
          <a:xfrm>
            <a:off x="6158050" y="3568700"/>
            <a:ext cx="2985950" cy="166049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a:latin typeface="Calibri" charset="0"/>
                <a:ea typeface="ＭＳ Ｐゴシック" charset="0"/>
              </a:rPr>
              <a:t>Learning Objectives of Module</a:t>
            </a:r>
          </a:p>
        </p:txBody>
      </p:sp>
      <p:sp>
        <p:nvSpPr>
          <p:cNvPr id="12290" name="Content Placeholder 2"/>
          <p:cNvSpPr>
            <a:spLocks noGrp="1"/>
          </p:cNvSpPr>
          <p:nvPr>
            <p:ph idx="1"/>
          </p:nvPr>
        </p:nvSpPr>
        <p:spPr/>
        <p:txBody>
          <a:bodyPr/>
          <a:lstStyle/>
          <a:p>
            <a:r>
              <a:rPr lang="en-US" dirty="0" smtClean="0">
                <a:latin typeface="Calibri" charset="0"/>
                <a:ea typeface="ＭＳ Ｐゴシック" charset="0"/>
              </a:rPr>
              <a:t>Explore methods to glean biological function from transcript sequences.</a:t>
            </a:r>
          </a:p>
          <a:p>
            <a:r>
              <a:rPr lang="en-US" dirty="0" smtClean="0">
                <a:latin typeface="Calibri" charset="0"/>
                <a:ea typeface="ＭＳ Ｐゴシック" charset="0"/>
              </a:rPr>
              <a:t>Differentiate between homology-based and sequence composition-based functional inference.</a:t>
            </a:r>
          </a:p>
          <a:p>
            <a:endParaRPr lang="en-US" dirty="0">
              <a:latin typeface="Calibri" charset="0"/>
              <a:ea typeface="ＭＳ Ｐゴシック" charset="0"/>
            </a:endParaRPr>
          </a:p>
          <a:p>
            <a:endParaRPr lang="en-US" dirty="0">
              <a:latin typeface="Calibri"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41" y="-192302"/>
            <a:ext cx="8229600" cy="1143000"/>
          </a:xfrm>
        </p:spPr>
        <p:txBody>
          <a:bodyPr/>
          <a:lstStyle/>
          <a:p>
            <a:r>
              <a:rPr lang="en-US" dirty="0" smtClean="0"/>
              <a:t>Transcript Functional Annotation</a:t>
            </a:r>
            <a:endParaRPr lang="en-US" dirty="0"/>
          </a:p>
        </p:txBody>
      </p:sp>
      <p:sp>
        <p:nvSpPr>
          <p:cNvPr id="5" name="TextBox 4"/>
          <p:cNvSpPr txBox="1"/>
          <p:nvPr/>
        </p:nvSpPr>
        <p:spPr>
          <a:xfrm>
            <a:off x="335164" y="778508"/>
            <a:ext cx="8656918" cy="8402299"/>
          </a:xfrm>
          <a:prstGeom prst="rect">
            <a:avLst/>
          </a:prstGeom>
          <a:noFill/>
        </p:spPr>
        <p:txBody>
          <a:bodyPr wrap="square" rtlCol="0">
            <a:spAutoFit/>
          </a:bodyPr>
          <a:lstStyle/>
          <a:p>
            <a:pPr defTabSz="457200" fontAlgn="auto">
              <a:spcBef>
                <a:spcPts val="0"/>
              </a:spcBef>
              <a:spcAft>
                <a:spcPts val="0"/>
              </a:spcAft>
            </a:pPr>
            <a:r>
              <a:rPr lang="en-US" sz="1800" dirty="0">
                <a:solidFill>
                  <a:prstClr val="black"/>
                </a:solidFill>
                <a:latin typeface="Courier New"/>
                <a:ea typeface="+mn-ea"/>
                <a:cs typeface="Courier New"/>
              </a:rPr>
              <a:t>GGAGCTGGAGGCCCCCAGGCAACTACACCGTCCACGTACCCAGAGGGGCTGGGCCCTCCC</a:t>
            </a:r>
          </a:p>
          <a:p>
            <a:pPr defTabSz="457200" fontAlgn="auto">
              <a:spcBef>
                <a:spcPts val="0"/>
              </a:spcBef>
              <a:spcAft>
                <a:spcPts val="0"/>
              </a:spcAft>
            </a:pPr>
            <a:r>
              <a:rPr lang="en-US" sz="1800" dirty="0">
                <a:solidFill>
                  <a:prstClr val="black"/>
                </a:solidFill>
                <a:latin typeface="Courier New"/>
                <a:ea typeface="+mn-ea"/>
                <a:cs typeface="Courier New"/>
              </a:rPr>
              <a:t>ACCAGAGACCACGCCCTGGTGTGCCTTAGGGGCCCTGGTTTGTTAGTCTCTGAGTGTGCA</a:t>
            </a:r>
          </a:p>
          <a:p>
            <a:pPr defTabSz="457200" fontAlgn="auto">
              <a:spcBef>
                <a:spcPts val="0"/>
              </a:spcBef>
              <a:spcAft>
                <a:spcPts val="0"/>
              </a:spcAft>
            </a:pPr>
            <a:r>
              <a:rPr lang="en-US" sz="1800" dirty="0">
                <a:solidFill>
                  <a:prstClr val="black"/>
                </a:solidFill>
                <a:latin typeface="Courier New"/>
                <a:ea typeface="+mn-ea"/>
                <a:cs typeface="Courier New"/>
              </a:rPr>
              <a:t>GTTGCTGCACATGGGGCCCTGGCGCTTGCTGCACCAACTTCCTGTTGGGCCCGTGGTCCT</a:t>
            </a:r>
          </a:p>
          <a:p>
            <a:pPr defTabSz="457200" fontAlgn="auto">
              <a:spcBef>
                <a:spcPts val="0"/>
              </a:spcBef>
              <a:spcAft>
                <a:spcPts val="0"/>
              </a:spcAft>
            </a:pPr>
            <a:r>
              <a:rPr lang="en-US" sz="1800" dirty="0">
                <a:solidFill>
                  <a:prstClr val="black"/>
                </a:solidFill>
                <a:latin typeface="Courier New"/>
                <a:ea typeface="+mn-ea"/>
                <a:cs typeface="Courier New"/>
              </a:rPr>
              <a:t>TGGAGGCATGCAGTTCAGCAGACAGTGACTCAGCCATCCACCCAACATGCGGAACGTGTC</a:t>
            </a:r>
          </a:p>
          <a:p>
            <a:pPr defTabSz="457200" fontAlgn="auto">
              <a:spcBef>
                <a:spcPts val="0"/>
              </a:spcBef>
              <a:spcAft>
                <a:spcPts val="0"/>
              </a:spcAft>
            </a:pPr>
            <a:r>
              <a:rPr lang="en-US" sz="1800" dirty="0">
                <a:solidFill>
                  <a:prstClr val="black"/>
                </a:solidFill>
                <a:latin typeface="Courier New"/>
                <a:ea typeface="+mn-ea"/>
                <a:cs typeface="Courier New"/>
              </a:rPr>
              <a:t>TCTTCTGCAGGTCCCGGTCCACAGCAGGATTCCCCCTCTGTGAAAAGGCACGCTGATCTG</a:t>
            </a:r>
          </a:p>
          <a:p>
            <a:pPr defTabSz="457200" fontAlgn="auto">
              <a:spcBef>
                <a:spcPts val="0"/>
              </a:spcBef>
              <a:spcAft>
                <a:spcPts val="0"/>
              </a:spcAft>
            </a:pPr>
            <a:r>
              <a:rPr lang="en-US" sz="1800" dirty="0">
                <a:solidFill>
                  <a:prstClr val="black"/>
                </a:solidFill>
                <a:latin typeface="Courier New"/>
                <a:ea typeface="+mn-ea"/>
                <a:cs typeface="Courier New"/>
              </a:rPr>
              <a:t>TCTGGATAAGTGTGGCCGGCCCCATGTATCCGGAATCAACCACGGGGTCCCCAGCTCGAC</a:t>
            </a:r>
          </a:p>
          <a:p>
            <a:pPr defTabSz="457200" fontAlgn="auto">
              <a:spcBef>
                <a:spcPts val="0"/>
              </a:spcBef>
              <a:spcAft>
                <a:spcPts val="0"/>
              </a:spcAft>
            </a:pPr>
            <a:r>
              <a:rPr lang="en-US" sz="1800" dirty="0">
                <a:solidFill>
                  <a:prstClr val="black"/>
                </a:solidFill>
                <a:latin typeface="Courier New"/>
                <a:ea typeface="+mn-ea"/>
                <a:cs typeface="Courier New"/>
              </a:rPr>
              <a:t>TCTCCCTGCGGCAGACAGGCTCCCCCGGGATGATCTACAGTACTCGTTATGGGAGTCCCA</a:t>
            </a:r>
          </a:p>
          <a:p>
            <a:pPr defTabSz="457200" fontAlgn="auto">
              <a:spcBef>
                <a:spcPts val="0"/>
              </a:spcBef>
              <a:spcAft>
                <a:spcPts val="0"/>
              </a:spcAft>
            </a:pPr>
            <a:r>
              <a:rPr lang="en-US" sz="1800" dirty="0">
                <a:solidFill>
                  <a:prstClr val="black"/>
                </a:solidFill>
                <a:latin typeface="Courier New"/>
                <a:ea typeface="+mn-ea"/>
                <a:cs typeface="Courier New"/>
              </a:rPr>
              <a:t>AAAGACAGCTCCAGTTTTACAGGAATCTGGGCAAATCTGGCCTTCGGGTCTCCTGCCTGG</a:t>
            </a:r>
          </a:p>
          <a:p>
            <a:pPr defTabSz="457200" fontAlgn="auto">
              <a:spcBef>
                <a:spcPts val="0"/>
              </a:spcBef>
              <a:spcAft>
                <a:spcPts val="0"/>
              </a:spcAft>
            </a:pPr>
            <a:r>
              <a:rPr lang="en-US" sz="1800" dirty="0">
                <a:solidFill>
                  <a:prstClr val="black"/>
                </a:solidFill>
                <a:latin typeface="Courier New"/>
                <a:ea typeface="+mn-ea"/>
                <a:cs typeface="Courier New"/>
              </a:rPr>
              <a:t>GGCTTGGAACATGGGTGACCTTCGGGGGCCAGATCACGGATGAGATGGCAGAGCACCTAA</a:t>
            </a:r>
          </a:p>
          <a:p>
            <a:pPr defTabSz="457200" fontAlgn="auto">
              <a:spcBef>
                <a:spcPts val="0"/>
              </a:spcBef>
              <a:spcAft>
                <a:spcPts val="0"/>
              </a:spcAft>
            </a:pPr>
            <a:r>
              <a:rPr lang="en-US" sz="1800" dirty="0">
                <a:solidFill>
                  <a:prstClr val="black"/>
                </a:solidFill>
                <a:latin typeface="Courier New"/>
                <a:ea typeface="+mn-ea"/>
                <a:cs typeface="Courier New"/>
              </a:rPr>
              <a:t>TGACCTTGGCCTACGATAATGGCATCAACCTGTTCGATACGGCGGAGGTCTACGCTGCTG</a:t>
            </a:r>
          </a:p>
          <a:p>
            <a:pPr defTabSz="457200" fontAlgn="auto">
              <a:spcBef>
                <a:spcPts val="0"/>
              </a:spcBef>
              <a:spcAft>
                <a:spcPts val="0"/>
              </a:spcAft>
            </a:pPr>
            <a:r>
              <a:rPr lang="en-US" sz="1800" dirty="0">
                <a:solidFill>
                  <a:prstClr val="black"/>
                </a:solidFill>
                <a:latin typeface="Courier New"/>
                <a:ea typeface="+mn-ea"/>
                <a:cs typeface="Courier New"/>
              </a:rPr>
              <a:t>GAAAAGCTGAAGTGGTATTAGGGAACATCATTAAGAAGAAGGGATGGAGACGGTCCAGCC</a:t>
            </a:r>
          </a:p>
          <a:p>
            <a:pPr defTabSz="457200" fontAlgn="auto">
              <a:spcBef>
                <a:spcPts val="0"/>
              </a:spcBef>
              <a:spcAft>
                <a:spcPts val="0"/>
              </a:spcAft>
            </a:pPr>
            <a:r>
              <a:rPr lang="en-US" sz="1800" dirty="0">
                <a:solidFill>
                  <a:prstClr val="black"/>
                </a:solidFill>
                <a:latin typeface="Courier New"/>
                <a:ea typeface="+mn-ea"/>
                <a:cs typeface="Courier New"/>
              </a:rPr>
              <a:t>TTGTCATCACCACCAAGATCTTCTGGGGTGGAAAAGCGGAGACTGAGAGAGGCCTTTCCA</a:t>
            </a:r>
          </a:p>
          <a:p>
            <a:pPr defTabSz="457200" fontAlgn="auto">
              <a:spcBef>
                <a:spcPts val="0"/>
              </a:spcBef>
              <a:spcAft>
                <a:spcPts val="0"/>
              </a:spcAft>
            </a:pPr>
            <a:r>
              <a:rPr lang="en-US" sz="1800" dirty="0">
                <a:solidFill>
                  <a:prstClr val="black"/>
                </a:solidFill>
                <a:latin typeface="Courier New"/>
                <a:ea typeface="+mn-ea"/>
                <a:cs typeface="Courier New"/>
              </a:rPr>
              <a:t>GGAAGCACATAATTGAAGGACTGAAAGCGTCCCTGGAGCGGCTGCAGCTGGAGTACGTGG</a:t>
            </a:r>
          </a:p>
          <a:p>
            <a:pPr defTabSz="457200" fontAlgn="auto">
              <a:spcBef>
                <a:spcPts val="0"/>
              </a:spcBef>
              <a:spcAft>
                <a:spcPts val="0"/>
              </a:spcAft>
            </a:pPr>
            <a:r>
              <a:rPr lang="en-US" sz="1800" dirty="0">
                <a:solidFill>
                  <a:prstClr val="black"/>
                </a:solidFill>
                <a:latin typeface="Courier New"/>
                <a:ea typeface="+mn-ea"/>
                <a:cs typeface="Courier New"/>
              </a:rPr>
              <a:t>ATGTGGTTTTTGCCAACCGCCCAGACCCCAACACGCCCATGGAAGAGACCGTGCGGGCCA</a:t>
            </a:r>
          </a:p>
          <a:p>
            <a:pPr defTabSz="457200" fontAlgn="auto">
              <a:spcBef>
                <a:spcPts val="0"/>
              </a:spcBef>
              <a:spcAft>
                <a:spcPts val="0"/>
              </a:spcAft>
            </a:pPr>
            <a:r>
              <a:rPr lang="en-US" sz="1800" dirty="0">
                <a:solidFill>
                  <a:prstClr val="black"/>
                </a:solidFill>
                <a:latin typeface="Courier New"/>
                <a:ea typeface="+mn-ea"/>
                <a:cs typeface="Courier New"/>
              </a:rPr>
              <a:t>TGACCCATGTCATCAACCAGGGGATGGCCATGTACTGGGGCACATCACGCTGGAGCTCCA</a:t>
            </a:r>
          </a:p>
          <a:p>
            <a:pPr defTabSz="457200" fontAlgn="auto">
              <a:spcBef>
                <a:spcPts val="0"/>
              </a:spcBef>
              <a:spcAft>
                <a:spcPts val="0"/>
              </a:spcAft>
            </a:pPr>
            <a:r>
              <a:rPr lang="en-US" sz="1800" dirty="0">
                <a:solidFill>
                  <a:prstClr val="black"/>
                </a:solidFill>
                <a:latin typeface="Courier New"/>
                <a:ea typeface="+mn-ea"/>
                <a:cs typeface="Courier New"/>
              </a:rPr>
              <a:t>TGGAGATCATGGAGGCCTACTCGGTGGCTCGGCAGTTCAACCTGATCCCGCCCATCTGCG</a:t>
            </a:r>
          </a:p>
          <a:p>
            <a:pPr defTabSz="457200" fontAlgn="auto">
              <a:spcBef>
                <a:spcPts val="0"/>
              </a:spcBef>
              <a:spcAft>
                <a:spcPts val="0"/>
              </a:spcAft>
            </a:pPr>
            <a:r>
              <a:rPr lang="en-US" sz="1800" dirty="0">
                <a:solidFill>
                  <a:prstClr val="black"/>
                </a:solidFill>
                <a:latin typeface="Courier New"/>
                <a:ea typeface="+mn-ea"/>
                <a:cs typeface="Courier New"/>
              </a:rPr>
              <a:t>AGCAAGCGGAATATCACATGTTCCAGAGGGAGAAGGTGGAGGTCCAGCTGCCAGAGCTGT</a:t>
            </a:r>
          </a:p>
          <a:p>
            <a:pPr defTabSz="457200" fontAlgn="auto">
              <a:spcBef>
                <a:spcPts val="0"/>
              </a:spcBef>
              <a:spcAft>
                <a:spcPts val="0"/>
              </a:spcAft>
            </a:pPr>
            <a:r>
              <a:rPr lang="en-US" sz="1800" dirty="0">
                <a:solidFill>
                  <a:prstClr val="black"/>
                </a:solidFill>
                <a:latin typeface="Courier New"/>
                <a:ea typeface="+mn-ea"/>
                <a:cs typeface="Courier New"/>
              </a:rPr>
              <a:t>TCCACAAGATAGGAGTAGGTGCCATGACCTGGTCCCCTCTGGCGTGCGGCATCGTCTCAG</a:t>
            </a:r>
          </a:p>
          <a:p>
            <a:pPr defTabSz="457200" fontAlgn="auto">
              <a:spcBef>
                <a:spcPts val="0"/>
              </a:spcBef>
              <a:spcAft>
                <a:spcPts val="0"/>
              </a:spcAft>
            </a:pPr>
            <a:r>
              <a:rPr lang="en-US" sz="1800" dirty="0">
                <a:solidFill>
                  <a:prstClr val="black"/>
                </a:solidFill>
                <a:latin typeface="Courier New"/>
                <a:ea typeface="+mn-ea"/>
                <a:cs typeface="Courier New"/>
              </a:rPr>
              <a:t>GGAAGTATGACAGCGGGATCCCACCCTACTCCAGAGCCTCCCTGAAGGGCTACCAGTGGT</a:t>
            </a:r>
          </a:p>
          <a:p>
            <a:pPr defTabSz="457200" fontAlgn="auto">
              <a:spcBef>
                <a:spcPts val="0"/>
              </a:spcBef>
              <a:spcAft>
                <a:spcPts val="0"/>
              </a:spcAft>
            </a:pPr>
            <a:r>
              <a:rPr lang="en-US" sz="1800" dirty="0">
                <a:solidFill>
                  <a:prstClr val="black"/>
                </a:solidFill>
                <a:latin typeface="Courier New"/>
                <a:ea typeface="+mn-ea"/>
                <a:cs typeface="Courier New"/>
              </a:rPr>
              <a:t>TGAAGGACAAGATCCTGAGTGAGGAGGGTCGCCGCCAGCAGGCCAAGCTGAAGGAACTGC</a:t>
            </a:r>
          </a:p>
          <a:p>
            <a:pPr defTabSz="457200" fontAlgn="auto">
              <a:spcBef>
                <a:spcPts val="0"/>
              </a:spcBef>
              <a:spcAft>
                <a:spcPts val="0"/>
              </a:spcAft>
            </a:pPr>
            <a:r>
              <a:rPr lang="en-US" sz="1800" dirty="0">
                <a:solidFill>
                  <a:prstClr val="black"/>
                </a:solidFill>
                <a:latin typeface="Courier New"/>
                <a:ea typeface="+mn-ea"/>
                <a:cs typeface="Courier New"/>
              </a:rPr>
              <a:t>AGGCCATTGCCGAACGCCTGGGCTGCACCCTACCCCAGCTGGCCATAGCCTGGTGCCTGA</a:t>
            </a:r>
          </a:p>
          <a:p>
            <a:pPr defTabSz="457200" fontAlgn="auto">
              <a:spcBef>
                <a:spcPts val="0"/>
              </a:spcBef>
              <a:spcAft>
                <a:spcPts val="0"/>
              </a:spcAft>
            </a:pPr>
            <a:r>
              <a:rPr lang="en-US" sz="1800" dirty="0">
                <a:solidFill>
                  <a:prstClr val="black"/>
                </a:solidFill>
                <a:latin typeface="Courier New"/>
                <a:ea typeface="+mn-ea"/>
                <a:cs typeface="Courier New"/>
              </a:rPr>
              <a:t>GGAATGAGGGTGTCAGCTCCGTGCTTCTGGGTGCTTCCAATGCAGAACAACTTATGGAGA</a:t>
            </a:r>
          </a:p>
          <a:p>
            <a:pPr defTabSz="457200" fontAlgn="auto">
              <a:spcBef>
                <a:spcPts val="0"/>
              </a:spcBef>
              <a:spcAft>
                <a:spcPts val="0"/>
              </a:spcAft>
            </a:pPr>
            <a:r>
              <a:rPr lang="en-US" sz="1800" dirty="0">
                <a:solidFill>
                  <a:prstClr val="black"/>
                </a:solidFill>
                <a:latin typeface="Courier New"/>
                <a:ea typeface="+mn-ea"/>
                <a:cs typeface="Courier New"/>
              </a:rPr>
              <a:t>ACATTGGAGCAATACAGGTCCTTCCAAAATTGTCGTCTTCCATCGTCCACGAGATCGACA</a:t>
            </a:r>
          </a:p>
          <a:p>
            <a:pPr defTabSz="457200" fontAlgn="auto">
              <a:spcBef>
                <a:spcPts val="0"/>
              </a:spcBef>
              <a:spcAft>
                <a:spcPts val="0"/>
              </a:spcAft>
            </a:pPr>
            <a:r>
              <a:rPr lang="en-US" sz="1800" dirty="0">
                <a:solidFill>
                  <a:prstClr val="black"/>
                </a:solidFill>
                <a:latin typeface="Courier New"/>
                <a:ea typeface="+mn-ea"/>
                <a:cs typeface="Courier New"/>
              </a:rPr>
              <a:t>GCATTCTGGGCAATAAACCCTACAGCAAAAAGGACTATAGATCCTAAGTCTACTCCCCAC</a:t>
            </a:r>
          </a:p>
          <a:p>
            <a:pPr defTabSz="457200" fontAlgn="auto">
              <a:spcBef>
                <a:spcPts val="0"/>
              </a:spcBef>
              <a:spcAft>
                <a:spcPts val="0"/>
              </a:spcAft>
            </a:pPr>
            <a:r>
              <a:rPr lang="en-US" sz="1800" dirty="0">
                <a:solidFill>
                  <a:prstClr val="black"/>
                </a:solidFill>
                <a:latin typeface="Courier New"/>
                <a:ea typeface="+mn-ea"/>
                <a:cs typeface="Courier New"/>
              </a:rPr>
              <a:t>CCCTCGTGCCCCACCCGGACAGTTCCCGGTTCCCTCCTCGTCTCTGTTCGCTCGCTTCTG</a:t>
            </a:r>
          </a:p>
          <a:p>
            <a:pPr defTabSz="457200" fontAlgn="auto">
              <a:spcBef>
                <a:spcPts val="0"/>
              </a:spcBef>
              <a:spcAft>
                <a:spcPts val="0"/>
              </a:spcAft>
            </a:pPr>
            <a:r>
              <a:rPr lang="en-US" sz="1800" dirty="0">
                <a:solidFill>
                  <a:prstClr val="black"/>
                </a:solidFill>
                <a:latin typeface="Courier New"/>
                <a:ea typeface="+mn-ea"/>
                <a:cs typeface="Courier New"/>
              </a:rPr>
              <a:t>CTGTTCCAAAGCCAAATGCAGAGTGTGGTTCACATCCAAAGGGAAATCACTATGCCCAGA</a:t>
            </a:r>
          </a:p>
          <a:p>
            <a:pPr defTabSz="457200" fontAlgn="auto">
              <a:spcBef>
                <a:spcPts val="0"/>
              </a:spcBef>
              <a:spcAft>
                <a:spcPts val="0"/>
              </a:spcAft>
            </a:pPr>
            <a:r>
              <a:rPr lang="en-US" sz="1800" dirty="0">
                <a:solidFill>
                  <a:prstClr val="black"/>
                </a:solidFill>
                <a:latin typeface="Courier New"/>
                <a:ea typeface="+mn-ea"/>
                <a:cs typeface="Courier New"/>
              </a:rPr>
              <a:t>CGTGACAGGGAATCGACCTCCAAAGTCACCGCCAGATGCCGCCTGCCGCTTCTTCACTGG</a:t>
            </a:r>
          </a:p>
          <a:p>
            <a:pPr defTabSz="457200" fontAlgn="auto">
              <a:spcBef>
                <a:spcPts val="0"/>
              </a:spcBef>
              <a:spcAft>
                <a:spcPts val="0"/>
              </a:spcAft>
            </a:pPr>
            <a:r>
              <a:rPr lang="en-US" sz="1800" dirty="0">
                <a:solidFill>
                  <a:prstClr val="black"/>
                </a:solidFill>
                <a:latin typeface="Courier New"/>
                <a:ea typeface="+mn-ea"/>
                <a:cs typeface="Courier New"/>
              </a:rPr>
              <a:t>ATACTGTCCGACAACGGATGCCAGGGGATGGCATCAGTTAGGGGGACATCCAGAGGCTCC</a:t>
            </a:r>
          </a:p>
          <a:p>
            <a:pPr defTabSz="457200" fontAlgn="auto">
              <a:spcBef>
                <a:spcPts val="0"/>
              </a:spcBef>
              <a:spcAft>
                <a:spcPts val="0"/>
              </a:spcAft>
            </a:pPr>
            <a:r>
              <a:rPr lang="en-US" sz="1800" dirty="0">
                <a:solidFill>
                  <a:prstClr val="black"/>
                </a:solidFill>
                <a:latin typeface="Courier New"/>
                <a:ea typeface="+mn-ea"/>
                <a:cs typeface="Courier New"/>
              </a:rPr>
              <a:t>CGCCCAAGCCCACCACCTCTGCTTATCCTTCAAGAAGAAACACTTGCCCCCAGCCATGGC</a:t>
            </a:r>
          </a:p>
          <a:p>
            <a:pPr defTabSz="457200" fontAlgn="auto">
              <a:spcBef>
                <a:spcPts val="0"/>
              </a:spcBef>
              <a:spcAft>
                <a:spcPts val="0"/>
              </a:spcAft>
            </a:pPr>
            <a:r>
              <a:rPr lang="en-US" sz="1800" dirty="0">
                <a:solidFill>
                  <a:prstClr val="black"/>
                </a:solidFill>
                <a:latin typeface="Courier New"/>
                <a:ea typeface="+mn-ea"/>
                <a:cs typeface="Courier New"/>
              </a:rPr>
              <a:t>CCTTCACGGAAATTCTAGAAGCCATGGCCGGGTGGAGGTCTCATCCTTAGAGCAGGAGGG</a:t>
            </a:r>
          </a:p>
        </p:txBody>
      </p:sp>
      <p:sp>
        <p:nvSpPr>
          <p:cNvPr id="6" name="TextBox 5"/>
          <p:cNvSpPr txBox="1"/>
          <p:nvPr/>
        </p:nvSpPr>
        <p:spPr>
          <a:xfrm>
            <a:off x="1209438" y="2236903"/>
            <a:ext cx="6734378" cy="1815882"/>
          </a:xfrm>
          <a:prstGeom prst="rect">
            <a:avLst/>
          </a:prstGeom>
          <a:solidFill>
            <a:schemeClr val="bg2"/>
          </a:solidFill>
          <a:ln w="76200" cmpd="sng">
            <a:solidFill>
              <a:srgbClr val="660066"/>
            </a:solidFill>
          </a:ln>
        </p:spPr>
        <p:txBody>
          <a:bodyPr wrap="square" rtlCol="0">
            <a:spAutoFit/>
          </a:bodyPr>
          <a:lstStyle/>
          <a:p>
            <a:pPr algn="ctr" defTabSz="457200" fontAlgn="auto">
              <a:spcBef>
                <a:spcPts val="0"/>
              </a:spcBef>
              <a:spcAft>
                <a:spcPts val="0"/>
              </a:spcAft>
            </a:pPr>
            <a:endParaRPr lang="en-US" sz="2800" dirty="0" smtClean="0">
              <a:solidFill>
                <a:prstClr val="black"/>
              </a:solidFill>
              <a:latin typeface="Calibri"/>
              <a:ea typeface="+mn-ea"/>
              <a:cs typeface="+mn-cs"/>
            </a:endParaRPr>
          </a:p>
          <a:p>
            <a:pPr algn="ctr" defTabSz="457200" fontAlgn="auto">
              <a:spcBef>
                <a:spcPts val="0"/>
              </a:spcBef>
              <a:spcAft>
                <a:spcPts val="0"/>
              </a:spcAft>
            </a:pPr>
            <a:r>
              <a:rPr lang="en-US" sz="2800" dirty="0" smtClean="0">
                <a:solidFill>
                  <a:prstClr val="black"/>
                </a:solidFill>
                <a:latin typeface="Calibri"/>
                <a:ea typeface="+mn-ea"/>
                <a:cs typeface="+mn-cs"/>
              </a:rPr>
              <a:t>Can we gather hints of biological function</a:t>
            </a:r>
            <a:br>
              <a:rPr lang="en-US" sz="2800" dirty="0" smtClean="0">
                <a:solidFill>
                  <a:prstClr val="black"/>
                </a:solidFill>
                <a:latin typeface="Calibri"/>
                <a:ea typeface="+mn-ea"/>
                <a:cs typeface="+mn-cs"/>
              </a:rPr>
            </a:br>
            <a:r>
              <a:rPr lang="en-US" sz="2800" dirty="0" smtClean="0">
                <a:solidFill>
                  <a:prstClr val="black"/>
                </a:solidFill>
                <a:latin typeface="Calibri"/>
                <a:ea typeface="+mn-ea"/>
                <a:cs typeface="+mn-cs"/>
              </a:rPr>
              <a:t> from sequence?</a:t>
            </a:r>
          </a:p>
          <a:p>
            <a:pPr algn="ctr" defTabSz="457200" fontAlgn="auto">
              <a:spcBef>
                <a:spcPts val="0"/>
              </a:spcBef>
              <a:spcAft>
                <a:spcPts val="0"/>
              </a:spcAft>
            </a:pPr>
            <a:endParaRPr lang="en-US" sz="2800" dirty="0">
              <a:solidFill>
                <a:prstClr val="black"/>
              </a:solidFill>
              <a:latin typeface="Calibri"/>
              <a:ea typeface="+mn-ea"/>
              <a:cs typeface="+mn-cs"/>
            </a:endParaRPr>
          </a:p>
        </p:txBody>
      </p:sp>
      <p:grpSp>
        <p:nvGrpSpPr>
          <p:cNvPr id="7" name="Group 6"/>
          <p:cNvGrpSpPr/>
          <p:nvPr/>
        </p:nvGrpSpPr>
        <p:grpSpPr>
          <a:xfrm>
            <a:off x="0" y="6396038"/>
            <a:ext cx="9144000" cy="461962"/>
            <a:chOff x="0" y="6396038"/>
            <a:chExt cx="9144000" cy="461962"/>
          </a:xfrm>
        </p:grpSpPr>
        <p:sp>
          <p:nvSpPr>
            <p:cNvPr id="8" name="Rectangle 7"/>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TextBox 8"/>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0" name="TextBox 9"/>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3126389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69" y="-261667"/>
            <a:ext cx="8646182" cy="1143000"/>
          </a:xfrm>
        </p:spPr>
        <p:txBody>
          <a:bodyPr>
            <a:noAutofit/>
          </a:bodyPr>
          <a:lstStyle/>
          <a:p>
            <a:r>
              <a:rPr lang="en-US" sz="3200" b="1" dirty="0" smtClean="0"/>
              <a:t>Methods used to predict function from sequence</a:t>
            </a:r>
            <a:endParaRPr lang="en-US" sz="3200" b="1" dirty="0"/>
          </a:p>
        </p:txBody>
      </p:sp>
      <p:sp>
        <p:nvSpPr>
          <p:cNvPr id="3" name="Content Placeholder 2"/>
          <p:cNvSpPr>
            <a:spLocks noGrp="1"/>
          </p:cNvSpPr>
          <p:nvPr>
            <p:ph idx="1"/>
          </p:nvPr>
        </p:nvSpPr>
        <p:spPr>
          <a:xfrm>
            <a:off x="781752" y="850463"/>
            <a:ext cx="6654800" cy="4525963"/>
          </a:xfrm>
        </p:spPr>
        <p:txBody>
          <a:bodyPr/>
          <a:lstStyle/>
          <a:p>
            <a:r>
              <a:rPr lang="en-US" dirty="0" smtClean="0"/>
              <a:t>Sequence homology</a:t>
            </a:r>
          </a:p>
        </p:txBody>
      </p:sp>
      <p:grpSp>
        <p:nvGrpSpPr>
          <p:cNvPr id="8" name="Group 7"/>
          <p:cNvGrpSpPr/>
          <p:nvPr/>
        </p:nvGrpSpPr>
        <p:grpSpPr>
          <a:xfrm>
            <a:off x="781752" y="2189664"/>
            <a:ext cx="6866466" cy="635000"/>
            <a:chOff x="781752" y="2554111"/>
            <a:chExt cx="6866466" cy="635000"/>
          </a:xfrm>
        </p:grpSpPr>
        <p:pic>
          <p:nvPicPr>
            <p:cNvPr id="4" name="Picture 3" descr="Screen Shot 2016-06-03 at 11.35.05 AM.png"/>
            <p:cNvPicPr>
              <a:picLocks noChangeAspect="1"/>
            </p:cNvPicPr>
            <p:nvPr/>
          </p:nvPicPr>
          <p:blipFill rotWithShape="1">
            <a:blip r:embed="rId3">
              <a:extLst>
                <a:ext uri="{28A0092B-C50C-407E-A947-70E740481C1C}">
                  <a14:useLocalDpi xmlns:a14="http://schemas.microsoft.com/office/drawing/2010/main" val="0"/>
                </a:ext>
              </a:extLst>
            </a:blip>
            <a:srcRect l="15236" t="61835" r="14542" b="25565"/>
            <a:stretch/>
          </p:blipFill>
          <p:spPr>
            <a:xfrm>
              <a:off x="2074329" y="2568222"/>
              <a:ext cx="5573889" cy="620889"/>
            </a:xfrm>
            <a:prstGeom prst="rect">
              <a:avLst/>
            </a:prstGeom>
          </p:spPr>
        </p:pic>
        <p:sp>
          <p:nvSpPr>
            <p:cNvPr id="5" name="TextBox 4"/>
            <p:cNvSpPr txBox="1"/>
            <p:nvPr/>
          </p:nvSpPr>
          <p:spPr>
            <a:xfrm>
              <a:off x="1514532" y="2554111"/>
              <a:ext cx="714021" cy="307777"/>
            </a:xfrm>
            <a:prstGeom prst="rect">
              <a:avLst/>
            </a:prstGeom>
            <a:noFill/>
          </p:spPr>
          <p:txBody>
            <a:bodyPr wrap="square" rtlCol="0">
              <a:spAutoFit/>
            </a:bodyPr>
            <a:lstStyle/>
            <a:p>
              <a:pPr defTabSz="457200" fontAlgn="auto">
                <a:spcBef>
                  <a:spcPts val="0"/>
                </a:spcBef>
                <a:spcAft>
                  <a:spcPts val="0"/>
                </a:spcAft>
              </a:pPr>
              <a:r>
                <a:rPr lang="en-US" sz="1400" dirty="0" smtClean="0">
                  <a:solidFill>
                    <a:prstClr val="black"/>
                  </a:solidFill>
                  <a:latin typeface="Calibri"/>
                  <a:ea typeface="+mn-ea"/>
                  <a:cs typeface="+mn-cs"/>
                </a:rPr>
                <a:t>Query</a:t>
              </a:r>
            </a:p>
          </p:txBody>
        </p:sp>
        <p:sp>
          <p:nvSpPr>
            <p:cNvPr id="6" name="TextBox 5"/>
            <p:cNvSpPr txBox="1"/>
            <p:nvPr/>
          </p:nvSpPr>
          <p:spPr>
            <a:xfrm>
              <a:off x="781752" y="2833890"/>
              <a:ext cx="1731020" cy="307777"/>
            </a:xfrm>
            <a:prstGeom prst="rect">
              <a:avLst/>
            </a:prstGeom>
            <a:noFill/>
          </p:spPr>
          <p:txBody>
            <a:bodyPr wrap="square" rtlCol="0">
              <a:spAutoFit/>
            </a:bodyPr>
            <a:lstStyle/>
            <a:p>
              <a:pPr defTabSz="457200" fontAlgn="auto">
                <a:spcBef>
                  <a:spcPts val="0"/>
                </a:spcBef>
                <a:spcAft>
                  <a:spcPts val="0"/>
                </a:spcAft>
              </a:pPr>
              <a:r>
                <a:rPr lang="en-US" sz="1400" dirty="0" smtClean="0">
                  <a:solidFill>
                    <a:prstClr val="black"/>
                  </a:solidFill>
                  <a:latin typeface="Calibri"/>
                  <a:ea typeface="+mn-ea"/>
                  <a:cs typeface="+mn-cs"/>
                </a:rPr>
                <a:t>Database Match</a:t>
              </a:r>
              <a:endParaRPr lang="en-US" sz="1400" dirty="0">
                <a:solidFill>
                  <a:prstClr val="black"/>
                </a:solidFill>
                <a:latin typeface="Calibri"/>
                <a:ea typeface="+mn-ea"/>
                <a:cs typeface="+mn-cs"/>
              </a:endParaRPr>
            </a:p>
          </p:txBody>
        </p:sp>
      </p:grpSp>
      <p:sp>
        <p:nvSpPr>
          <p:cNvPr id="9" name="TextBox 8"/>
          <p:cNvSpPr txBox="1"/>
          <p:nvPr/>
        </p:nvSpPr>
        <p:spPr>
          <a:xfrm>
            <a:off x="1580446" y="1679222"/>
            <a:ext cx="499190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Searching protein database for sequence similarity</a:t>
            </a:r>
            <a:endParaRPr lang="en-US" sz="1800" dirty="0">
              <a:solidFill>
                <a:prstClr val="black"/>
              </a:solidFill>
              <a:latin typeface="Calibri"/>
              <a:ea typeface="+mn-ea"/>
              <a:cs typeface="+mn-cs"/>
            </a:endParaRPr>
          </a:p>
        </p:txBody>
      </p:sp>
      <p:grpSp>
        <p:nvGrpSpPr>
          <p:cNvPr id="13" name="Group 12"/>
          <p:cNvGrpSpPr/>
          <p:nvPr/>
        </p:nvGrpSpPr>
        <p:grpSpPr>
          <a:xfrm>
            <a:off x="781752" y="3268401"/>
            <a:ext cx="7487355" cy="3209386"/>
            <a:chOff x="781752" y="3268401"/>
            <a:chExt cx="7487355" cy="3209386"/>
          </a:xfrm>
        </p:grpSpPr>
        <p:pic>
          <p:nvPicPr>
            <p:cNvPr id="7" name="Picture 6" descr="Screen Shot 2017-04-25 at 9.06.43 PM.png"/>
            <p:cNvPicPr>
              <a:picLocks noChangeAspect="1"/>
            </p:cNvPicPr>
            <p:nvPr/>
          </p:nvPicPr>
          <p:blipFill rotWithShape="1">
            <a:blip r:embed="rId4">
              <a:extLst>
                <a:ext uri="{28A0092B-C50C-407E-A947-70E740481C1C}">
                  <a14:useLocalDpi xmlns:a14="http://schemas.microsoft.com/office/drawing/2010/main" val="0"/>
                </a:ext>
              </a:extLst>
            </a:blip>
            <a:srcRect t="37448"/>
            <a:stretch/>
          </p:blipFill>
          <p:spPr>
            <a:xfrm>
              <a:off x="4471807" y="3992841"/>
              <a:ext cx="3797300" cy="2484946"/>
            </a:xfrm>
            <a:prstGeom prst="rect">
              <a:avLst/>
            </a:prstGeom>
          </p:spPr>
        </p:pic>
        <p:sp>
          <p:nvSpPr>
            <p:cNvPr id="11" name="TextBox 10"/>
            <p:cNvSpPr txBox="1"/>
            <p:nvPr/>
          </p:nvSpPr>
          <p:spPr>
            <a:xfrm>
              <a:off x="781752" y="4345619"/>
              <a:ext cx="3381027" cy="1477328"/>
            </a:xfrm>
            <a:prstGeom prst="rect">
              <a:avLst/>
            </a:prstGeom>
            <a:noFill/>
          </p:spPr>
          <p:txBody>
            <a:bodyPr wrap="squar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Predict functions of sequence using machine learning methods for pattern recognition. </a:t>
              </a:r>
            </a:p>
            <a:p>
              <a:pPr marL="285750" indent="-285750" defTabSz="457200" fontAlgn="auto">
                <a:spcBef>
                  <a:spcPts val="0"/>
                </a:spcBef>
                <a:spcAft>
                  <a:spcPts val="0"/>
                </a:spcAft>
                <a:buFont typeface="Arial"/>
                <a:buChar char="•"/>
              </a:pPr>
              <a:r>
                <a:rPr lang="en-US" sz="1800" dirty="0" smtClean="0">
                  <a:solidFill>
                    <a:prstClr val="black"/>
                  </a:solidFill>
                  <a:latin typeface="Calibri"/>
                  <a:ea typeface="+mn-ea"/>
                  <a:cs typeface="+mn-cs"/>
                </a:rPr>
                <a:t>Neural Networks</a:t>
              </a:r>
            </a:p>
            <a:p>
              <a:pPr marL="285750" indent="-285750" defTabSz="457200" fontAlgn="auto">
                <a:spcBef>
                  <a:spcPts val="0"/>
                </a:spcBef>
                <a:spcAft>
                  <a:spcPts val="0"/>
                </a:spcAft>
                <a:buFont typeface="Arial"/>
                <a:buChar char="•"/>
              </a:pPr>
              <a:r>
                <a:rPr lang="en-US" sz="1800" dirty="0" smtClean="0">
                  <a:solidFill>
                    <a:prstClr val="black"/>
                  </a:solidFill>
                  <a:latin typeface="Calibri"/>
                  <a:ea typeface="+mn-ea"/>
                  <a:cs typeface="+mn-cs"/>
                </a:rPr>
                <a:t>Hidden Markov Models</a:t>
              </a:r>
              <a:endParaRPr lang="en-US" sz="1800" dirty="0">
                <a:solidFill>
                  <a:prstClr val="black"/>
                </a:solidFill>
                <a:latin typeface="Calibri"/>
                <a:ea typeface="+mn-ea"/>
                <a:cs typeface="+mn-cs"/>
              </a:endParaRPr>
            </a:p>
          </p:txBody>
        </p:sp>
        <p:sp>
          <p:nvSpPr>
            <p:cNvPr id="12" name="TextBox 11"/>
            <p:cNvSpPr txBox="1"/>
            <p:nvPr/>
          </p:nvSpPr>
          <p:spPr>
            <a:xfrm>
              <a:off x="781752" y="3268401"/>
              <a:ext cx="4224233" cy="1077218"/>
            </a:xfrm>
            <a:prstGeom prst="rect">
              <a:avLst/>
            </a:prstGeom>
            <a:noFill/>
          </p:spPr>
          <p:txBody>
            <a:bodyPr wrap="none" rtlCol="0">
              <a:spAutoFit/>
            </a:bodyPr>
            <a:lstStyle/>
            <a:p>
              <a:pPr marL="285750" indent="-285750" defTabSz="457200" fontAlgn="auto">
                <a:spcBef>
                  <a:spcPts val="0"/>
                </a:spcBef>
                <a:spcAft>
                  <a:spcPts val="0"/>
                </a:spcAft>
                <a:buFont typeface="Arial"/>
                <a:buChar char="•"/>
              </a:pPr>
              <a:r>
                <a:rPr lang="en-US" sz="3200" dirty="0">
                  <a:solidFill>
                    <a:prstClr val="black"/>
                  </a:solidFill>
                  <a:latin typeface="Calibri"/>
                  <a:ea typeface="+mn-ea"/>
                  <a:cs typeface="+mn-cs"/>
                </a:rPr>
                <a:t>Sequence composition</a:t>
              </a:r>
            </a:p>
            <a:p>
              <a:pPr marL="285750" indent="-285750" defTabSz="457200" fontAlgn="auto">
                <a:spcBef>
                  <a:spcPts val="0"/>
                </a:spcBef>
                <a:spcAft>
                  <a:spcPts val="0"/>
                </a:spcAft>
                <a:buFont typeface="Arial"/>
                <a:buChar char="•"/>
              </a:pPr>
              <a:endParaRPr lang="en-US" sz="3200" dirty="0">
                <a:solidFill>
                  <a:prstClr val="black"/>
                </a:solidFill>
                <a:latin typeface="Calibri"/>
                <a:ea typeface="+mn-ea"/>
                <a:cs typeface="+mn-cs"/>
              </a:endParaRPr>
            </a:p>
          </p:txBody>
        </p:sp>
      </p:grpSp>
      <p:grpSp>
        <p:nvGrpSpPr>
          <p:cNvPr id="14" name="Group 13"/>
          <p:cNvGrpSpPr/>
          <p:nvPr/>
        </p:nvGrpSpPr>
        <p:grpSpPr>
          <a:xfrm>
            <a:off x="0" y="6396038"/>
            <a:ext cx="9144000" cy="461962"/>
            <a:chOff x="0" y="6396038"/>
            <a:chExt cx="9144000" cy="461962"/>
          </a:xfrm>
        </p:grpSpPr>
        <p:sp>
          <p:nvSpPr>
            <p:cNvPr id="15" name="Rectangle 14"/>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TextBox 15"/>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7" name="TextBox 16"/>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1562632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4-25 at 8.2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600"/>
            <a:ext cx="9144000" cy="5884205"/>
          </a:xfrm>
          <a:prstGeom prst="rect">
            <a:avLst/>
          </a:prstGeom>
        </p:spPr>
      </p:pic>
      <p:sp>
        <p:nvSpPr>
          <p:cNvPr id="2" name="TextBox 1"/>
          <p:cNvSpPr txBox="1"/>
          <p:nvPr/>
        </p:nvSpPr>
        <p:spPr>
          <a:xfrm>
            <a:off x="636692" y="24087"/>
            <a:ext cx="8165366" cy="461665"/>
          </a:xfrm>
          <a:prstGeom prst="rect">
            <a:avLst/>
          </a:prstGeom>
          <a:noFill/>
        </p:spPr>
        <p:txBody>
          <a:bodyPr wrap="none" rtlCol="0">
            <a:spAutoFit/>
          </a:bodyPr>
          <a:lstStyle/>
          <a:p>
            <a:pPr defTabSz="457200" fontAlgn="auto">
              <a:spcBef>
                <a:spcPts val="0"/>
              </a:spcBef>
              <a:spcAft>
                <a:spcPts val="0"/>
              </a:spcAft>
            </a:pPr>
            <a:r>
              <a:rPr lang="en-US" b="1" dirty="0" smtClean="0">
                <a:solidFill>
                  <a:prstClr val="black"/>
                </a:solidFill>
                <a:latin typeface="Calibri"/>
                <a:ea typeface="+mn-ea"/>
                <a:cs typeface="+mn-cs"/>
              </a:rPr>
              <a:t>Use BLAST to search for sequence similarity to known proteins</a:t>
            </a:r>
            <a:endParaRPr lang="en-US" b="1" dirty="0">
              <a:solidFill>
                <a:prstClr val="black"/>
              </a:solidFill>
              <a:latin typeface="Calibri"/>
              <a:ea typeface="+mn-ea"/>
              <a:cs typeface="+mn-cs"/>
            </a:endParaRPr>
          </a:p>
        </p:txBody>
      </p:sp>
      <p:sp>
        <p:nvSpPr>
          <p:cNvPr id="3" name="Freeform 2"/>
          <p:cNvSpPr/>
          <p:nvPr/>
        </p:nvSpPr>
        <p:spPr>
          <a:xfrm>
            <a:off x="77443" y="4120220"/>
            <a:ext cx="8921354" cy="1719340"/>
          </a:xfrm>
          <a:custGeom>
            <a:avLst/>
            <a:gdLst>
              <a:gd name="connsiteX0" fmla="*/ 30977 w 9045261"/>
              <a:gd name="connsiteY0" fmla="*/ 0 h 1874236"/>
              <a:gd name="connsiteX1" fmla="*/ 9045261 w 9045261"/>
              <a:gd name="connsiteY1" fmla="*/ 0 h 1874236"/>
              <a:gd name="connsiteX2" fmla="*/ 8998796 w 9045261"/>
              <a:gd name="connsiteY2" fmla="*/ 1874236 h 1874236"/>
              <a:gd name="connsiteX3" fmla="*/ 5963058 w 9045261"/>
              <a:gd name="connsiteY3" fmla="*/ 1843257 h 1874236"/>
              <a:gd name="connsiteX4" fmla="*/ 5932081 w 9045261"/>
              <a:gd name="connsiteY4" fmla="*/ 805457 h 1874236"/>
              <a:gd name="connsiteX5" fmla="*/ 3066716 w 9045261"/>
              <a:gd name="connsiteY5" fmla="*/ 805457 h 1874236"/>
              <a:gd name="connsiteX6" fmla="*/ 3082204 w 9045261"/>
              <a:gd name="connsiteY6" fmla="*/ 1688362 h 1874236"/>
              <a:gd name="connsiteX7" fmla="*/ 0 w 9045261"/>
              <a:gd name="connsiteY7" fmla="*/ 1641893 h 1874236"/>
              <a:gd name="connsiteX8" fmla="*/ 30977 w 9045261"/>
              <a:gd name="connsiteY8" fmla="*/ 0 h 1874236"/>
              <a:gd name="connsiteX0" fmla="*/ 30977 w 9045261"/>
              <a:gd name="connsiteY0" fmla="*/ 0 h 1843257"/>
              <a:gd name="connsiteX1" fmla="*/ 9045261 w 9045261"/>
              <a:gd name="connsiteY1" fmla="*/ 0 h 1843257"/>
              <a:gd name="connsiteX2" fmla="*/ 8952331 w 9045261"/>
              <a:gd name="connsiteY2" fmla="*/ 1657382 h 1843257"/>
              <a:gd name="connsiteX3" fmla="*/ 5963058 w 9045261"/>
              <a:gd name="connsiteY3" fmla="*/ 1843257 h 1843257"/>
              <a:gd name="connsiteX4" fmla="*/ 5932081 w 9045261"/>
              <a:gd name="connsiteY4" fmla="*/ 805457 h 1843257"/>
              <a:gd name="connsiteX5" fmla="*/ 3066716 w 9045261"/>
              <a:gd name="connsiteY5" fmla="*/ 805457 h 1843257"/>
              <a:gd name="connsiteX6" fmla="*/ 3082204 w 9045261"/>
              <a:gd name="connsiteY6" fmla="*/ 1688362 h 1843257"/>
              <a:gd name="connsiteX7" fmla="*/ 0 w 9045261"/>
              <a:gd name="connsiteY7" fmla="*/ 1641893 h 1843257"/>
              <a:gd name="connsiteX8" fmla="*/ 30977 w 9045261"/>
              <a:gd name="connsiteY8" fmla="*/ 0 h 1843257"/>
              <a:gd name="connsiteX0" fmla="*/ 30977 w 9045261"/>
              <a:gd name="connsiteY0" fmla="*/ 0 h 1688362"/>
              <a:gd name="connsiteX1" fmla="*/ 9045261 w 9045261"/>
              <a:gd name="connsiteY1" fmla="*/ 0 h 1688362"/>
              <a:gd name="connsiteX2" fmla="*/ 8952331 w 9045261"/>
              <a:gd name="connsiteY2" fmla="*/ 1657382 h 1688362"/>
              <a:gd name="connsiteX3" fmla="*/ 5932081 w 9045261"/>
              <a:gd name="connsiteY3" fmla="*/ 1626403 h 1688362"/>
              <a:gd name="connsiteX4" fmla="*/ 5932081 w 9045261"/>
              <a:gd name="connsiteY4" fmla="*/ 805457 h 1688362"/>
              <a:gd name="connsiteX5" fmla="*/ 3066716 w 9045261"/>
              <a:gd name="connsiteY5" fmla="*/ 805457 h 1688362"/>
              <a:gd name="connsiteX6" fmla="*/ 3082204 w 9045261"/>
              <a:gd name="connsiteY6" fmla="*/ 1688362 h 1688362"/>
              <a:gd name="connsiteX7" fmla="*/ 0 w 9045261"/>
              <a:gd name="connsiteY7" fmla="*/ 1641893 h 1688362"/>
              <a:gd name="connsiteX8" fmla="*/ 30977 w 9045261"/>
              <a:gd name="connsiteY8" fmla="*/ 0 h 1688362"/>
              <a:gd name="connsiteX0" fmla="*/ 30977 w 9045261"/>
              <a:gd name="connsiteY0" fmla="*/ 0 h 1688362"/>
              <a:gd name="connsiteX1" fmla="*/ 9045261 w 9045261"/>
              <a:gd name="connsiteY1" fmla="*/ 0 h 1688362"/>
              <a:gd name="connsiteX2" fmla="*/ 8952331 w 9045261"/>
              <a:gd name="connsiteY2" fmla="*/ 1657382 h 1688362"/>
              <a:gd name="connsiteX3" fmla="*/ 5978546 w 9045261"/>
              <a:gd name="connsiteY3" fmla="*/ 1626403 h 1688362"/>
              <a:gd name="connsiteX4" fmla="*/ 5932081 w 9045261"/>
              <a:gd name="connsiteY4" fmla="*/ 805457 h 1688362"/>
              <a:gd name="connsiteX5" fmla="*/ 3066716 w 9045261"/>
              <a:gd name="connsiteY5" fmla="*/ 805457 h 1688362"/>
              <a:gd name="connsiteX6" fmla="*/ 3082204 w 9045261"/>
              <a:gd name="connsiteY6" fmla="*/ 1688362 h 1688362"/>
              <a:gd name="connsiteX7" fmla="*/ 0 w 9045261"/>
              <a:gd name="connsiteY7" fmla="*/ 1641893 h 1688362"/>
              <a:gd name="connsiteX8" fmla="*/ 30977 w 9045261"/>
              <a:gd name="connsiteY8" fmla="*/ 0 h 1688362"/>
              <a:gd name="connsiteX0" fmla="*/ 30977 w 9045261"/>
              <a:gd name="connsiteY0" fmla="*/ 0 h 1688362"/>
              <a:gd name="connsiteX1" fmla="*/ 9045261 w 9045261"/>
              <a:gd name="connsiteY1" fmla="*/ 0 h 1688362"/>
              <a:gd name="connsiteX2" fmla="*/ 8952331 w 9045261"/>
              <a:gd name="connsiteY2" fmla="*/ 1657382 h 1688362"/>
              <a:gd name="connsiteX3" fmla="*/ 5978546 w 9045261"/>
              <a:gd name="connsiteY3" fmla="*/ 1626403 h 1688362"/>
              <a:gd name="connsiteX4" fmla="*/ 5978547 w 9045261"/>
              <a:gd name="connsiteY4" fmla="*/ 805457 h 1688362"/>
              <a:gd name="connsiteX5" fmla="*/ 3066716 w 9045261"/>
              <a:gd name="connsiteY5" fmla="*/ 805457 h 1688362"/>
              <a:gd name="connsiteX6" fmla="*/ 3082204 w 9045261"/>
              <a:gd name="connsiteY6" fmla="*/ 1688362 h 1688362"/>
              <a:gd name="connsiteX7" fmla="*/ 0 w 9045261"/>
              <a:gd name="connsiteY7" fmla="*/ 1641893 h 1688362"/>
              <a:gd name="connsiteX8" fmla="*/ 30977 w 9045261"/>
              <a:gd name="connsiteY8" fmla="*/ 0 h 1688362"/>
              <a:gd name="connsiteX0" fmla="*/ 30977 w 8952331"/>
              <a:gd name="connsiteY0" fmla="*/ 0 h 1688362"/>
              <a:gd name="connsiteX1" fmla="*/ 8936842 w 8952331"/>
              <a:gd name="connsiteY1" fmla="*/ 15490 h 1688362"/>
              <a:gd name="connsiteX2" fmla="*/ 8952331 w 8952331"/>
              <a:gd name="connsiteY2" fmla="*/ 1657382 h 1688362"/>
              <a:gd name="connsiteX3" fmla="*/ 5978546 w 8952331"/>
              <a:gd name="connsiteY3" fmla="*/ 1626403 h 1688362"/>
              <a:gd name="connsiteX4" fmla="*/ 5978547 w 8952331"/>
              <a:gd name="connsiteY4" fmla="*/ 805457 h 1688362"/>
              <a:gd name="connsiteX5" fmla="*/ 3066716 w 8952331"/>
              <a:gd name="connsiteY5" fmla="*/ 805457 h 1688362"/>
              <a:gd name="connsiteX6" fmla="*/ 3082204 w 8952331"/>
              <a:gd name="connsiteY6" fmla="*/ 1688362 h 1688362"/>
              <a:gd name="connsiteX7" fmla="*/ 0 w 8952331"/>
              <a:gd name="connsiteY7" fmla="*/ 1641893 h 1688362"/>
              <a:gd name="connsiteX8" fmla="*/ 30977 w 8952331"/>
              <a:gd name="connsiteY8" fmla="*/ 0 h 1688362"/>
              <a:gd name="connsiteX0" fmla="*/ 0 w 8921354"/>
              <a:gd name="connsiteY0" fmla="*/ 0 h 1719340"/>
              <a:gd name="connsiteX1" fmla="*/ 8905865 w 8921354"/>
              <a:gd name="connsiteY1" fmla="*/ 15490 h 1719340"/>
              <a:gd name="connsiteX2" fmla="*/ 8921354 w 8921354"/>
              <a:gd name="connsiteY2" fmla="*/ 1657382 h 1719340"/>
              <a:gd name="connsiteX3" fmla="*/ 5947569 w 8921354"/>
              <a:gd name="connsiteY3" fmla="*/ 1626403 h 1719340"/>
              <a:gd name="connsiteX4" fmla="*/ 5947570 w 8921354"/>
              <a:gd name="connsiteY4" fmla="*/ 805457 h 1719340"/>
              <a:gd name="connsiteX5" fmla="*/ 3035739 w 8921354"/>
              <a:gd name="connsiteY5" fmla="*/ 805457 h 1719340"/>
              <a:gd name="connsiteX6" fmla="*/ 3051227 w 8921354"/>
              <a:gd name="connsiteY6" fmla="*/ 1688362 h 1719340"/>
              <a:gd name="connsiteX7" fmla="*/ 0 w 8921354"/>
              <a:gd name="connsiteY7" fmla="*/ 1719340 h 1719340"/>
              <a:gd name="connsiteX8" fmla="*/ 0 w 8921354"/>
              <a:gd name="connsiteY8" fmla="*/ 0 h 1719340"/>
              <a:gd name="connsiteX0" fmla="*/ 0 w 8921354"/>
              <a:gd name="connsiteY0" fmla="*/ 0 h 1719340"/>
              <a:gd name="connsiteX1" fmla="*/ 8905865 w 8921354"/>
              <a:gd name="connsiteY1" fmla="*/ 15490 h 1719340"/>
              <a:gd name="connsiteX2" fmla="*/ 8921354 w 8921354"/>
              <a:gd name="connsiteY2" fmla="*/ 1657382 h 1719340"/>
              <a:gd name="connsiteX3" fmla="*/ 5947569 w 8921354"/>
              <a:gd name="connsiteY3" fmla="*/ 1626403 h 1719340"/>
              <a:gd name="connsiteX4" fmla="*/ 5947570 w 8921354"/>
              <a:gd name="connsiteY4" fmla="*/ 805457 h 1719340"/>
              <a:gd name="connsiteX5" fmla="*/ 2989274 w 8921354"/>
              <a:gd name="connsiteY5" fmla="*/ 805457 h 1719340"/>
              <a:gd name="connsiteX6" fmla="*/ 3051227 w 8921354"/>
              <a:gd name="connsiteY6" fmla="*/ 1688362 h 1719340"/>
              <a:gd name="connsiteX7" fmla="*/ 0 w 8921354"/>
              <a:gd name="connsiteY7" fmla="*/ 1719340 h 1719340"/>
              <a:gd name="connsiteX8" fmla="*/ 0 w 8921354"/>
              <a:gd name="connsiteY8" fmla="*/ 0 h 1719340"/>
              <a:gd name="connsiteX0" fmla="*/ 0 w 8921354"/>
              <a:gd name="connsiteY0" fmla="*/ 0 h 1719340"/>
              <a:gd name="connsiteX1" fmla="*/ 8905865 w 8921354"/>
              <a:gd name="connsiteY1" fmla="*/ 15490 h 1719340"/>
              <a:gd name="connsiteX2" fmla="*/ 8921354 w 8921354"/>
              <a:gd name="connsiteY2" fmla="*/ 1657382 h 1719340"/>
              <a:gd name="connsiteX3" fmla="*/ 5947569 w 8921354"/>
              <a:gd name="connsiteY3" fmla="*/ 1626403 h 1719340"/>
              <a:gd name="connsiteX4" fmla="*/ 5947570 w 8921354"/>
              <a:gd name="connsiteY4" fmla="*/ 805457 h 1719340"/>
              <a:gd name="connsiteX5" fmla="*/ 2989274 w 8921354"/>
              <a:gd name="connsiteY5" fmla="*/ 805457 h 1719340"/>
              <a:gd name="connsiteX6" fmla="*/ 2973784 w 8921354"/>
              <a:gd name="connsiteY6" fmla="*/ 1703851 h 1719340"/>
              <a:gd name="connsiteX7" fmla="*/ 0 w 8921354"/>
              <a:gd name="connsiteY7" fmla="*/ 1719340 h 1719340"/>
              <a:gd name="connsiteX8" fmla="*/ 0 w 8921354"/>
              <a:gd name="connsiteY8" fmla="*/ 0 h 1719340"/>
              <a:gd name="connsiteX0" fmla="*/ 0 w 8921354"/>
              <a:gd name="connsiteY0" fmla="*/ 0 h 1719340"/>
              <a:gd name="connsiteX1" fmla="*/ 8905865 w 8921354"/>
              <a:gd name="connsiteY1" fmla="*/ 15490 h 1719340"/>
              <a:gd name="connsiteX2" fmla="*/ 8921354 w 8921354"/>
              <a:gd name="connsiteY2" fmla="*/ 1657382 h 1719340"/>
              <a:gd name="connsiteX3" fmla="*/ 5947569 w 8921354"/>
              <a:gd name="connsiteY3" fmla="*/ 1626403 h 1719340"/>
              <a:gd name="connsiteX4" fmla="*/ 5947570 w 8921354"/>
              <a:gd name="connsiteY4" fmla="*/ 805457 h 1719340"/>
              <a:gd name="connsiteX5" fmla="*/ 2989274 w 8921354"/>
              <a:gd name="connsiteY5" fmla="*/ 805457 h 1719340"/>
              <a:gd name="connsiteX6" fmla="*/ 3020249 w 8921354"/>
              <a:gd name="connsiteY6" fmla="*/ 1703851 h 1719340"/>
              <a:gd name="connsiteX7" fmla="*/ 0 w 8921354"/>
              <a:gd name="connsiteY7" fmla="*/ 1719340 h 1719340"/>
              <a:gd name="connsiteX8" fmla="*/ 0 w 8921354"/>
              <a:gd name="connsiteY8" fmla="*/ 0 h 1719340"/>
              <a:gd name="connsiteX0" fmla="*/ 0 w 8921354"/>
              <a:gd name="connsiteY0" fmla="*/ 0 h 1719340"/>
              <a:gd name="connsiteX1" fmla="*/ 8905865 w 8921354"/>
              <a:gd name="connsiteY1" fmla="*/ 15490 h 1719340"/>
              <a:gd name="connsiteX2" fmla="*/ 8921354 w 8921354"/>
              <a:gd name="connsiteY2" fmla="*/ 1657382 h 1719340"/>
              <a:gd name="connsiteX3" fmla="*/ 5947569 w 8921354"/>
              <a:gd name="connsiteY3" fmla="*/ 1626403 h 1719340"/>
              <a:gd name="connsiteX4" fmla="*/ 5947570 w 8921354"/>
              <a:gd name="connsiteY4" fmla="*/ 805457 h 1719340"/>
              <a:gd name="connsiteX5" fmla="*/ 2989274 w 8921354"/>
              <a:gd name="connsiteY5" fmla="*/ 805457 h 1719340"/>
              <a:gd name="connsiteX6" fmla="*/ 2973783 w 8921354"/>
              <a:gd name="connsiteY6" fmla="*/ 1672872 h 1719340"/>
              <a:gd name="connsiteX7" fmla="*/ 0 w 8921354"/>
              <a:gd name="connsiteY7" fmla="*/ 1719340 h 1719340"/>
              <a:gd name="connsiteX8" fmla="*/ 0 w 8921354"/>
              <a:gd name="connsiteY8" fmla="*/ 0 h 171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1354" h="1719340">
                <a:moveTo>
                  <a:pt x="0" y="0"/>
                </a:moveTo>
                <a:lnTo>
                  <a:pt x="8905865" y="15490"/>
                </a:lnTo>
                <a:lnTo>
                  <a:pt x="8921354" y="1657382"/>
                </a:lnTo>
                <a:lnTo>
                  <a:pt x="5947569" y="1626403"/>
                </a:lnTo>
                <a:cubicBezTo>
                  <a:pt x="5947569" y="1352754"/>
                  <a:pt x="5947570" y="1079106"/>
                  <a:pt x="5947570" y="805457"/>
                </a:cubicBezTo>
                <a:lnTo>
                  <a:pt x="2989274" y="805457"/>
                </a:lnTo>
                <a:lnTo>
                  <a:pt x="2973783" y="1672872"/>
                </a:lnTo>
                <a:lnTo>
                  <a:pt x="0" y="1719340"/>
                </a:lnTo>
                <a:lnTo>
                  <a:pt x="0" y="0"/>
                </a:lnTo>
                <a:close/>
              </a:path>
            </a:pathLst>
          </a:cu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grpSp>
        <p:nvGrpSpPr>
          <p:cNvPr id="5" name="Group 4"/>
          <p:cNvGrpSpPr/>
          <p:nvPr/>
        </p:nvGrpSpPr>
        <p:grpSpPr>
          <a:xfrm>
            <a:off x="0" y="6396038"/>
            <a:ext cx="9144000" cy="461962"/>
            <a:chOff x="0" y="6396038"/>
            <a:chExt cx="9144000" cy="461962"/>
          </a:xfrm>
        </p:grpSpPr>
        <p:sp>
          <p:nvSpPr>
            <p:cNvPr id="6" name="Rectangle 5"/>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8" name="TextBox 7"/>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1006256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7-07-07 at 9.15.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24" y="447572"/>
            <a:ext cx="8278440" cy="6581828"/>
          </a:xfrm>
          <a:prstGeom prst="rect">
            <a:avLst/>
          </a:prstGeom>
        </p:spPr>
      </p:pic>
      <p:sp>
        <p:nvSpPr>
          <p:cNvPr id="3" name="TextBox 2"/>
          <p:cNvSpPr txBox="1"/>
          <p:nvPr/>
        </p:nvSpPr>
        <p:spPr>
          <a:xfrm>
            <a:off x="431800" y="-27384"/>
            <a:ext cx="8513393" cy="400110"/>
          </a:xfrm>
          <a:prstGeom prst="rect">
            <a:avLst/>
          </a:prstGeom>
          <a:noFill/>
        </p:spPr>
        <p:txBody>
          <a:bodyPr wrap="none" rtlCol="0">
            <a:spAutoFit/>
          </a:bodyPr>
          <a:lstStyle/>
          <a:p>
            <a:pPr defTabSz="457200" fontAlgn="auto">
              <a:spcBef>
                <a:spcPts val="0"/>
              </a:spcBef>
              <a:spcAft>
                <a:spcPts val="0"/>
              </a:spcAft>
            </a:pPr>
            <a:r>
              <a:rPr lang="en-US" sz="2000" b="1" dirty="0" smtClean="0">
                <a:solidFill>
                  <a:prstClr val="black"/>
                </a:solidFill>
                <a:latin typeface="Calibri"/>
                <a:ea typeface="+mn-ea"/>
                <a:cs typeface="+mn-cs"/>
              </a:rPr>
              <a:t>The Swiss-</a:t>
            </a:r>
            <a:r>
              <a:rPr lang="en-US" sz="2000" b="1" dirty="0" err="1" smtClean="0">
                <a:solidFill>
                  <a:prstClr val="black"/>
                </a:solidFill>
                <a:latin typeface="Calibri"/>
                <a:ea typeface="+mn-ea"/>
                <a:cs typeface="+mn-cs"/>
              </a:rPr>
              <a:t>Prot</a:t>
            </a:r>
            <a:r>
              <a:rPr lang="en-US" sz="2000" b="1" dirty="0" smtClean="0">
                <a:solidFill>
                  <a:prstClr val="black"/>
                </a:solidFill>
                <a:latin typeface="Calibri"/>
                <a:ea typeface="+mn-ea"/>
                <a:cs typeface="+mn-cs"/>
              </a:rPr>
              <a:t> database is a valuable source of proteins with known functions </a:t>
            </a:r>
            <a:endParaRPr lang="en-US" sz="2000" b="1" dirty="0">
              <a:solidFill>
                <a:prstClr val="black"/>
              </a:solidFill>
              <a:latin typeface="Calibri"/>
              <a:ea typeface="+mn-ea"/>
              <a:cs typeface="+mn-cs"/>
            </a:endParaRPr>
          </a:p>
        </p:txBody>
      </p:sp>
      <p:grpSp>
        <p:nvGrpSpPr>
          <p:cNvPr id="6" name="Group 5"/>
          <p:cNvGrpSpPr/>
          <p:nvPr/>
        </p:nvGrpSpPr>
        <p:grpSpPr>
          <a:xfrm>
            <a:off x="394696" y="2276872"/>
            <a:ext cx="1657024" cy="3082373"/>
            <a:chOff x="361246" y="2122069"/>
            <a:chExt cx="1657024" cy="3082373"/>
          </a:xfrm>
        </p:grpSpPr>
        <p:sp>
          <p:nvSpPr>
            <p:cNvPr id="2" name="TextBox 1"/>
            <p:cNvSpPr txBox="1"/>
            <p:nvPr/>
          </p:nvSpPr>
          <p:spPr>
            <a:xfrm>
              <a:off x="439453" y="4865888"/>
              <a:ext cx="1577976" cy="338554"/>
            </a:xfrm>
            <a:prstGeom prst="rect">
              <a:avLst/>
            </a:prstGeom>
            <a:solidFill>
              <a:srgbClr val="FFFFFF"/>
            </a:solidFill>
          </p:spPr>
          <p:txBody>
            <a:bodyPr wrap="none" rtlCol="0">
              <a:spAutoFit/>
            </a:bodyPr>
            <a:lstStyle/>
            <a:p>
              <a:pPr defTabSz="457200" fontAlgn="auto">
                <a:spcBef>
                  <a:spcPts val="0"/>
                </a:spcBef>
                <a:spcAft>
                  <a:spcPts val="0"/>
                </a:spcAft>
              </a:pPr>
              <a:r>
                <a:rPr lang="en-US" sz="1600" dirty="0" smtClean="0">
                  <a:solidFill>
                    <a:prstClr val="black"/>
                  </a:solidFill>
                  <a:latin typeface="Calibri"/>
                  <a:ea typeface="+mn-ea"/>
                  <a:cs typeface="+mn-cs"/>
                </a:rPr>
                <a:t>(as of </a:t>
              </a:r>
              <a:r>
                <a:rPr lang="en-US" sz="1600" dirty="0" smtClean="0">
                  <a:solidFill>
                    <a:prstClr val="black"/>
                  </a:solidFill>
                  <a:latin typeface="Calibri"/>
                  <a:ea typeface="+mn-ea"/>
                  <a:cs typeface="+mn-cs"/>
                </a:rPr>
                <a:t>July, </a:t>
              </a:r>
              <a:r>
                <a:rPr lang="en-US" sz="1600" dirty="0" smtClean="0">
                  <a:solidFill>
                    <a:prstClr val="black"/>
                  </a:solidFill>
                  <a:latin typeface="Calibri"/>
                  <a:ea typeface="+mn-ea"/>
                  <a:cs typeface="+mn-cs"/>
                </a:rPr>
                <a:t>2017)</a:t>
              </a:r>
              <a:endParaRPr lang="en-US" sz="1600" dirty="0">
                <a:solidFill>
                  <a:prstClr val="black"/>
                </a:solidFill>
                <a:latin typeface="Calibri"/>
                <a:ea typeface="+mn-ea"/>
                <a:cs typeface="+mn-cs"/>
              </a:endParaRPr>
            </a:p>
          </p:txBody>
        </p:sp>
        <p:sp>
          <p:nvSpPr>
            <p:cNvPr id="5" name="Rectangle 4"/>
            <p:cNvSpPr/>
            <p:nvPr/>
          </p:nvSpPr>
          <p:spPr>
            <a:xfrm>
              <a:off x="361246" y="2122069"/>
              <a:ext cx="1657024" cy="3082373"/>
            </a:xfrm>
            <a:prstGeom prst="rect">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grpSp>
      <p:grpSp>
        <p:nvGrpSpPr>
          <p:cNvPr id="7" name="Group 6"/>
          <p:cNvGrpSpPr/>
          <p:nvPr/>
        </p:nvGrpSpPr>
        <p:grpSpPr>
          <a:xfrm>
            <a:off x="0" y="6396038"/>
            <a:ext cx="9144000" cy="461962"/>
            <a:chOff x="0" y="6396038"/>
            <a:chExt cx="9144000" cy="461962"/>
          </a:xfrm>
        </p:grpSpPr>
        <p:sp>
          <p:nvSpPr>
            <p:cNvPr id="8" name="Rectangle 7"/>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TextBox 8"/>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0" name="TextBox 9"/>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461188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4-25 at 9.46.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01" y="484991"/>
            <a:ext cx="8243706" cy="6233235"/>
          </a:xfrm>
          <a:prstGeom prst="rect">
            <a:avLst/>
          </a:prstGeom>
        </p:spPr>
      </p:pic>
      <p:sp>
        <p:nvSpPr>
          <p:cNvPr id="2" name="Rectangle 1"/>
          <p:cNvSpPr/>
          <p:nvPr/>
        </p:nvSpPr>
        <p:spPr>
          <a:xfrm>
            <a:off x="1840847" y="3659333"/>
            <a:ext cx="6890060" cy="72238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sp>
        <p:nvSpPr>
          <p:cNvPr id="5" name="Rectangle 4"/>
          <p:cNvSpPr/>
          <p:nvPr/>
        </p:nvSpPr>
        <p:spPr>
          <a:xfrm>
            <a:off x="1840847" y="4381714"/>
            <a:ext cx="3873928" cy="1837745"/>
          </a:xfrm>
          <a:prstGeom prst="rect">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sp>
        <p:nvSpPr>
          <p:cNvPr id="3" name="TextBox 2"/>
          <p:cNvSpPr txBox="1"/>
          <p:nvPr/>
        </p:nvSpPr>
        <p:spPr>
          <a:xfrm>
            <a:off x="2812321" y="73326"/>
            <a:ext cx="3128230"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Example of a Swiss-</a:t>
            </a:r>
            <a:r>
              <a:rPr lang="en-US" sz="1800" dirty="0" err="1" smtClean="0">
                <a:solidFill>
                  <a:prstClr val="black"/>
                </a:solidFill>
                <a:latin typeface="Calibri"/>
                <a:ea typeface="+mn-ea"/>
                <a:cs typeface="+mn-cs"/>
              </a:rPr>
              <a:t>Prot</a:t>
            </a:r>
            <a:r>
              <a:rPr lang="en-US" sz="1800" dirty="0" smtClean="0">
                <a:solidFill>
                  <a:prstClr val="black"/>
                </a:solidFill>
                <a:latin typeface="Calibri"/>
                <a:ea typeface="+mn-ea"/>
                <a:cs typeface="+mn-cs"/>
              </a:rPr>
              <a:t> Record</a:t>
            </a:r>
            <a:endParaRPr lang="en-US" sz="1800" dirty="0">
              <a:solidFill>
                <a:prstClr val="black"/>
              </a:solidFill>
              <a:latin typeface="Calibri"/>
              <a:ea typeface="+mn-ea"/>
              <a:cs typeface="+mn-cs"/>
            </a:endParaRPr>
          </a:p>
        </p:txBody>
      </p:sp>
      <p:sp>
        <p:nvSpPr>
          <p:cNvPr id="6" name="TextBox 5"/>
          <p:cNvSpPr txBox="1"/>
          <p:nvPr/>
        </p:nvSpPr>
        <p:spPr>
          <a:xfrm>
            <a:off x="5875545" y="4727228"/>
            <a:ext cx="2790356" cy="1323439"/>
          </a:xfrm>
          <a:prstGeom prst="rect">
            <a:avLst/>
          </a:prstGeom>
          <a:noFill/>
        </p:spPr>
        <p:txBody>
          <a:bodyPr wrap="square" rtlCol="0">
            <a:spAutoFit/>
          </a:bodyPr>
          <a:lstStyle/>
          <a:p>
            <a:pPr defTabSz="457200" fontAlgn="auto">
              <a:spcBef>
                <a:spcPts val="0"/>
              </a:spcBef>
              <a:spcAft>
                <a:spcPts val="0"/>
              </a:spcAft>
            </a:pPr>
            <a:r>
              <a:rPr lang="en-US" sz="1600" b="1" u="sng" dirty="0" smtClean="0">
                <a:solidFill>
                  <a:prstClr val="black"/>
                </a:solidFill>
                <a:latin typeface="Calibri"/>
                <a:ea typeface="+mn-ea"/>
                <a:cs typeface="+mn-cs"/>
              </a:rPr>
              <a:t>Gene Ontology (GO)</a:t>
            </a:r>
            <a:r>
              <a:rPr lang="en-US" sz="1600" dirty="0" smtClean="0">
                <a:solidFill>
                  <a:prstClr val="black"/>
                </a:solidFill>
                <a:latin typeface="Calibri"/>
                <a:ea typeface="+mn-ea"/>
                <a:cs typeface="+mn-cs"/>
              </a:rPr>
              <a:t>:</a:t>
            </a:r>
          </a:p>
          <a:p>
            <a:pPr defTabSz="457200" fontAlgn="auto">
              <a:spcBef>
                <a:spcPts val="0"/>
              </a:spcBef>
              <a:spcAft>
                <a:spcPts val="0"/>
              </a:spcAft>
            </a:pPr>
            <a:r>
              <a:rPr lang="en-US" sz="1600" dirty="0" smtClean="0">
                <a:solidFill>
                  <a:prstClr val="black"/>
                </a:solidFill>
                <a:latin typeface="Calibri"/>
                <a:ea typeface="+mn-ea"/>
                <a:cs typeface="+mn-cs"/>
              </a:rPr>
              <a:t>Structured vocabulary for defining molecular functions, biological processes, and cellular components.</a:t>
            </a:r>
            <a:endParaRPr lang="en-US" sz="1600" dirty="0">
              <a:solidFill>
                <a:prstClr val="black"/>
              </a:solidFill>
              <a:latin typeface="Calibri"/>
              <a:ea typeface="+mn-ea"/>
              <a:cs typeface="+mn-cs"/>
            </a:endParaRPr>
          </a:p>
        </p:txBody>
      </p:sp>
      <p:grpSp>
        <p:nvGrpSpPr>
          <p:cNvPr id="7" name="Group 6"/>
          <p:cNvGrpSpPr/>
          <p:nvPr/>
        </p:nvGrpSpPr>
        <p:grpSpPr>
          <a:xfrm>
            <a:off x="0" y="6396038"/>
            <a:ext cx="9144000" cy="461962"/>
            <a:chOff x="0" y="6396038"/>
            <a:chExt cx="9144000" cy="461962"/>
          </a:xfrm>
        </p:grpSpPr>
        <p:sp>
          <p:nvSpPr>
            <p:cNvPr id="8" name="Rectangle 7"/>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TextBox 8"/>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0" name="TextBox 9"/>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3893035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10661</TotalTime>
  <Words>2752</Words>
  <Application>Microsoft Macintosh PowerPoint</Application>
  <PresentationFormat>On-screen Show (4:3)</PresentationFormat>
  <Paragraphs>403</Paragraphs>
  <Slides>28</Slides>
  <Notes>23</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Canadian Bioinformatics Workshops</vt:lpstr>
      <vt:lpstr>PowerPoint Presentation</vt:lpstr>
      <vt:lpstr>PowerPoint Presentation</vt:lpstr>
      <vt:lpstr>Learning Objectives of Module</vt:lpstr>
      <vt:lpstr>Transcript Functional Annotation</vt:lpstr>
      <vt:lpstr>Methods used to predict function from sequence</vt:lpstr>
      <vt:lpstr>PowerPoint Presentation</vt:lpstr>
      <vt:lpstr>PowerPoint Presentation</vt:lpstr>
      <vt:lpstr>PowerPoint Presentation</vt:lpstr>
      <vt:lpstr>PowerPoint Presentation</vt:lpstr>
      <vt:lpstr>PowerPoint Presentation</vt:lpstr>
      <vt:lpstr>No significant sequence similarity…  What else?</vt:lpstr>
      <vt:lpstr>Is there an ORF for a potential Coding Region?</vt:lpstr>
      <vt:lpstr>Is there an ORF for a potential Coding Region?</vt:lpstr>
      <vt:lpstr>PowerPoint Presentation</vt:lpstr>
      <vt:lpstr>PowerPoint Presentation</vt:lpstr>
      <vt:lpstr>Can we recognize functional domains in putative coding regions?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There’s no substitute for experimentally validating protein functions</vt:lpstr>
      <vt:lpstr>PowerPoint Presentation</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Brian</cp:lastModifiedBy>
  <cp:revision>665</cp:revision>
  <dcterms:created xsi:type="dcterms:W3CDTF">2010-04-21T18:53:51Z</dcterms:created>
  <dcterms:modified xsi:type="dcterms:W3CDTF">2017-07-07T13:22:10Z</dcterms:modified>
</cp:coreProperties>
</file>