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41" r:id="rId2"/>
    <p:sldId id="342" r:id="rId3"/>
    <p:sldId id="257" r:id="rId4"/>
    <p:sldId id="343" r:id="rId5"/>
    <p:sldId id="344" r:id="rId6"/>
    <p:sldId id="345" r:id="rId7"/>
    <p:sldId id="346" r:id="rId8"/>
    <p:sldId id="347" r:id="rId9"/>
    <p:sldId id="348" r:id="rId10"/>
    <p:sldId id="349" r:id="rId11"/>
    <p:sldId id="350" r:id="rId12"/>
    <p:sldId id="351" r:id="rId13"/>
    <p:sldId id="352" r:id="rId14"/>
    <p:sldId id="353" r:id="rId15"/>
    <p:sldId id="354" r:id="rId16"/>
    <p:sldId id="358" r:id="rId17"/>
    <p:sldId id="356" r:id="rId18"/>
    <p:sldId id="357" r:id="rId19"/>
    <p:sldId id="359" r:id="rId20"/>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000"/>
    <a:srgbClr val="FF0000"/>
    <a:srgbClr val="FFFFFF"/>
    <a:srgbClr val="E1DB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6" d="100"/>
          <a:sy n="96" d="100"/>
        </p:scale>
        <p:origin x="-1504" y="-112"/>
      </p:cViewPr>
      <p:guideLst>
        <p:guide orient="horz" pos="2160"/>
        <p:guide pos="2880"/>
      </p:guideLst>
    </p:cSldViewPr>
  </p:slideViewPr>
  <p:outlineViewPr>
    <p:cViewPr>
      <p:scale>
        <a:sx n="33" d="100"/>
        <a:sy n="33" d="100"/>
      </p:scale>
      <p:origin x="0" y="26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7E87875E-BE80-9745-B369-4F4A7AB5E016}" type="datetime1">
              <a:rPr lang="en-US"/>
              <a:pPr>
                <a:defRPr/>
              </a:pPr>
              <a:t>5/28/18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4961A077-CBFC-8247-8C5F-B9A3C2BF590F}" type="slidenum">
              <a:rPr lang="en-US"/>
              <a:pPr>
                <a:defRPr/>
              </a:pPr>
              <a:t>‹#›</a:t>
            </a:fld>
            <a:endParaRPr lang="en-US"/>
          </a:p>
        </p:txBody>
      </p:sp>
    </p:spTree>
    <p:extLst>
      <p:ext uri="{BB962C8B-B14F-4D97-AF65-F5344CB8AC3E}">
        <p14:creationId xmlns:p14="http://schemas.microsoft.com/office/powerpoint/2010/main" val="1637417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73D7B332-3177-764B-A596-DBF05F42396E}" type="datetime1">
              <a:rPr lang="en-US"/>
              <a:pPr>
                <a:defRPr/>
              </a:pPr>
              <a:t>5/28/18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F3969550-FBCF-404B-9FAA-7B1DCDF2C4FF}" type="slidenum">
              <a:rPr lang="en-US"/>
              <a:pPr>
                <a:defRPr/>
              </a:pPr>
              <a:t>‹#›</a:t>
            </a:fld>
            <a:endParaRPr lang="en-US"/>
          </a:p>
        </p:txBody>
      </p:sp>
    </p:spTree>
    <p:extLst>
      <p:ext uri="{BB962C8B-B14F-4D97-AF65-F5344CB8AC3E}">
        <p14:creationId xmlns:p14="http://schemas.microsoft.com/office/powerpoint/2010/main" val="575720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McDonnell Genome Institute has been a leader</a:t>
            </a:r>
            <a:r>
              <a:rPr lang="en-US" baseline="0" dirty="0" smtClean="0"/>
              <a:t> in the field of cancer genome analysis from the first tumor genome to be sequenced (an AML case led by Dr. Tim Ley), to major contributions to large consortium efforts such as the Cancer Genome Atlas (TCGA) and Pediatric Cancer Genome Project (PCGP), to the most deeply sequenced individual tumor to date, to proof-of-principle cases for demonstrating the potential sequencing to guide cancer care, to the development of analysis methods and tools for some of the first trials of personalized cancer vaccines, and many other widely used tools. To date we have sequenced more than 1000 cancer whole genomes, more than 5000 whole exomes, and more than 1000 transcriptomes from dozens of tumor types. This represents a substantial fraction of the tumor genomes sequenced world wide.</a:t>
            </a:r>
            <a:endParaRPr lang="en-US" dirty="0"/>
          </a:p>
        </p:txBody>
      </p:sp>
      <p:sp>
        <p:nvSpPr>
          <p:cNvPr id="4" name="Slide Number Placeholder 3"/>
          <p:cNvSpPr>
            <a:spLocks noGrp="1"/>
          </p:cNvSpPr>
          <p:nvPr>
            <p:ph type="sldNum" sz="quarter" idx="10"/>
          </p:nvPr>
        </p:nvSpPr>
        <p:spPr/>
        <p:txBody>
          <a:bodyPr/>
          <a:lstStyle/>
          <a:p>
            <a:fld id="{F3901BE8-CFEC-C14E-98B3-9C1E84D35BB8}" type="slidenum">
              <a:rPr lang="en-US" smtClean="0"/>
              <a:t>5</a:t>
            </a:fld>
            <a:endParaRPr lang="en-US"/>
          </a:p>
        </p:txBody>
      </p:sp>
    </p:spTree>
    <p:extLst>
      <p:ext uri="{BB962C8B-B14F-4D97-AF65-F5344CB8AC3E}">
        <p14:creationId xmlns:p14="http://schemas.microsoft.com/office/powerpoint/2010/main" val="178377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181240" indent="-181240">
              <a:buFontTx/>
              <a:buChar char="-"/>
            </a:pPr>
            <a:r>
              <a:rPr lang="en-US" dirty="0" smtClean="0"/>
              <a:t>Each of these three data types,</a:t>
            </a:r>
            <a:r>
              <a:rPr lang="en-US" baseline="0" dirty="0" smtClean="0"/>
              <a:t> whole genome, exome and transcriptome, brings something to the table.  </a:t>
            </a:r>
          </a:p>
          <a:p>
            <a:pPr marL="181240" indent="-181240">
              <a:buFontTx/>
              <a:buChar char="-"/>
            </a:pPr>
            <a:r>
              <a:rPr lang="en-US" baseline="0" dirty="0" smtClean="0"/>
              <a:t>Whole genome gives you broad, even, and relatively unbiased coverage across the genome.</a:t>
            </a:r>
          </a:p>
          <a:p>
            <a:pPr marL="181240" indent="-181240">
              <a:buFontTx/>
              <a:buChar char="-"/>
            </a:pPr>
            <a:r>
              <a:rPr lang="en-US" baseline="0" dirty="0" smtClean="0"/>
              <a:t>Exome gives you more focused coverage but much greater depth over the exons for a much lower cost than whole genome</a:t>
            </a:r>
          </a:p>
          <a:p>
            <a:pPr marL="181240" indent="-181240">
              <a:buFontTx/>
              <a:buChar char="-"/>
            </a:pPr>
            <a:r>
              <a:rPr lang="en-US" baseline="0" dirty="0" smtClean="0"/>
              <a:t>RNA-seq gives you a snapshot of the transcriptome.</a:t>
            </a:r>
          </a:p>
          <a:p>
            <a:pPr marL="181240" indent="-181240">
              <a:buFontTx/>
              <a:buChar char="-"/>
            </a:pPr>
            <a:endParaRPr lang="en-US" dirty="0"/>
          </a:p>
        </p:txBody>
      </p:sp>
      <p:sp>
        <p:nvSpPr>
          <p:cNvPr id="4" name="Slide Number Placeholder 3"/>
          <p:cNvSpPr>
            <a:spLocks noGrp="1"/>
          </p:cNvSpPr>
          <p:nvPr>
            <p:ph type="sldNum" sz="quarter" idx="10"/>
          </p:nvPr>
        </p:nvSpPr>
        <p:spPr/>
        <p:txBody>
          <a:bodyPr/>
          <a:lstStyle/>
          <a:p>
            <a:fld id="{F9BF1BD6-11A6-594E-AFA1-283323A41F72}" type="slidenum">
              <a:rPr lang="en-US" smtClean="0"/>
              <a:pPr/>
              <a:t>6</a:t>
            </a:fld>
            <a:endParaRPr lang="en-US"/>
          </a:p>
        </p:txBody>
      </p:sp>
    </p:spTree>
    <p:extLst>
      <p:ext uri="{BB962C8B-B14F-4D97-AF65-F5344CB8AC3E}">
        <p14:creationId xmlns:p14="http://schemas.microsoft.com/office/powerpoint/2010/main" val="3194979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sz="1300" dirty="0">
                <a:ea typeface="+mn-ea"/>
                <a:cs typeface="+mn-cs"/>
              </a:rPr>
              <a:t>Ultimately, an extremely comprehensive analysis was performed on this relapse tumor.</a:t>
            </a:r>
          </a:p>
          <a:p>
            <a:pPr marL="181240" indent="-181240">
              <a:buFont typeface="Arial"/>
              <a:buChar char="•"/>
            </a:pPr>
            <a:r>
              <a:rPr lang="en-US" sz="1300" dirty="0">
                <a:ea typeface="+mn-ea"/>
                <a:cs typeface="+mn-cs"/>
              </a:rPr>
              <a:t>Many fascinating events were identified</a:t>
            </a:r>
          </a:p>
          <a:p>
            <a:pPr marL="181240" indent="-181240">
              <a:buFont typeface="Arial"/>
              <a:buChar char="•"/>
            </a:pPr>
            <a:r>
              <a:rPr lang="en-US" sz="1300" dirty="0">
                <a:ea typeface="+mn-ea"/>
                <a:cs typeface="+mn-cs"/>
              </a:rPr>
              <a:t>The genome was characterized by a reasonable number of protein coding point mutations including those affecting EP300 and NF1. </a:t>
            </a:r>
          </a:p>
          <a:p>
            <a:pPr marL="181240" indent="-181240">
              <a:buFont typeface="Arial"/>
              <a:buChar char="•"/>
            </a:pPr>
            <a:r>
              <a:rPr lang="en-US" sz="1300" dirty="0">
                <a:ea typeface="+mn-ea"/>
                <a:cs typeface="+mn-cs"/>
              </a:rPr>
              <a:t>While very little amplification was observed several rearrangements and both large and small deletions were apparent.  These affected SETD2, XBP1, </a:t>
            </a:r>
            <a:r>
              <a:rPr lang="en-US" sz="1300" dirty="0" err="1">
                <a:ea typeface="+mn-ea"/>
                <a:cs typeface="+mn-cs"/>
              </a:rPr>
              <a:t>Ikaros</a:t>
            </a:r>
            <a:r>
              <a:rPr lang="en-US" sz="1300" dirty="0">
                <a:ea typeface="+mn-ea"/>
                <a:cs typeface="+mn-cs"/>
              </a:rPr>
              <a:t>, RB1, ETV6. SETD2 and NF1 were both hit twice. </a:t>
            </a:r>
          </a:p>
          <a:p>
            <a:pPr marL="181240" indent="-181240">
              <a:buFont typeface="Arial"/>
              <a:buChar char="•"/>
            </a:pPr>
            <a:r>
              <a:rPr lang="en-US" sz="1300" dirty="0">
                <a:ea typeface="+mn-ea"/>
                <a:cs typeface="+mn-cs"/>
              </a:rPr>
              <a:t>An interesting EP300-ZNF384 fusion was identified. </a:t>
            </a:r>
          </a:p>
          <a:p>
            <a:pPr marL="181240" indent="-181240">
              <a:buFont typeface="Arial"/>
              <a:buChar char="•"/>
            </a:pPr>
            <a:r>
              <a:rPr lang="en-US" sz="1300" dirty="0">
                <a:ea typeface="+mn-ea"/>
                <a:cs typeface="+mn-cs"/>
              </a:rPr>
              <a:t>At the time it was novel but has since been associated with other ALL patients.</a:t>
            </a:r>
          </a:p>
          <a:p>
            <a:pPr marL="181240" indent="-181240">
              <a:buFont typeface="Arial"/>
              <a:buChar char="•"/>
            </a:pPr>
            <a:r>
              <a:rPr lang="en-US" sz="1300" dirty="0">
                <a:ea typeface="+mn-ea"/>
                <a:cs typeface="+mn-cs"/>
              </a:rPr>
              <a:t>While certainly interesting, none of these genomic events particularly suggested any clinical action.</a:t>
            </a:r>
            <a:endParaRPr lang="en-US" dirty="0"/>
          </a:p>
        </p:txBody>
      </p:sp>
      <p:sp>
        <p:nvSpPr>
          <p:cNvPr id="4" name="Slide Number Placeholder 3"/>
          <p:cNvSpPr>
            <a:spLocks noGrp="1"/>
          </p:cNvSpPr>
          <p:nvPr>
            <p:ph type="sldNum" sz="quarter" idx="10"/>
          </p:nvPr>
        </p:nvSpPr>
        <p:spPr/>
        <p:txBody>
          <a:bodyPr/>
          <a:lstStyle/>
          <a:p>
            <a:fld id="{F3901BE8-CFEC-C14E-98B3-9C1E84D35BB8}" type="slidenum">
              <a:rPr lang="en-US" smtClean="0"/>
              <a:t>7</a:t>
            </a:fld>
            <a:endParaRPr lang="en-US"/>
          </a:p>
        </p:txBody>
      </p:sp>
    </p:spTree>
    <p:extLst>
      <p:ext uri="{BB962C8B-B14F-4D97-AF65-F5344CB8AC3E}">
        <p14:creationId xmlns:p14="http://schemas.microsoft.com/office/powerpoint/2010/main" val="381065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sz="1300" dirty="0">
                <a:ea typeface="+mn-ea"/>
                <a:cs typeface="+mn-cs"/>
              </a:rPr>
              <a:t>As a proof-of-principle we took a very comprehensive approach. Though we balanced this with the need to complete data generation and a first version of the analysis quickly (41 days from receipt of sample to return of information).</a:t>
            </a:r>
          </a:p>
          <a:p>
            <a:pPr marL="181240" indent="-181240">
              <a:buFont typeface="Arial"/>
              <a:buChar char="•"/>
            </a:pPr>
            <a:r>
              <a:rPr lang="en-US" sz="1300" dirty="0">
                <a:ea typeface="+mn-ea"/>
                <a:cs typeface="+mn-cs"/>
              </a:rPr>
              <a:t>By this time (2nd relapse), the patient had an extensive cytogenetics workup. To this we added exome, whole genome and RNA-seq. </a:t>
            </a:r>
          </a:p>
          <a:p>
            <a:pPr marL="181240" indent="-181240">
              <a:buFont typeface="Arial"/>
              <a:buChar char="•"/>
            </a:pPr>
            <a:r>
              <a:rPr lang="en-US" sz="1300" dirty="0">
                <a:ea typeface="+mn-ea"/>
                <a:cs typeface="+mn-cs"/>
              </a:rPr>
              <a:t>Based on the WGS data we also created a custom </a:t>
            </a:r>
            <a:r>
              <a:rPr lang="en-US" sz="1300" dirty="0" err="1">
                <a:ea typeface="+mn-ea"/>
                <a:cs typeface="+mn-cs"/>
              </a:rPr>
              <a:t>NimbleGen</a:t>
            </a:r>
            <a:r>
              <a:rPr lang="en-US" sz="1300" dirty="0">
                <a:ea typeface="+mn-ea"/>
                <a:cs typeface="+mn-cs"/>
              </a:rPr>
              <a:t> capture reagent to cover all SNVs in the patient.</a:t>
            </a:r>
          </a:p>
          <a:p>
            <a:pPr marL="181240" indent="-181240">
              <a:buFont typeface="Arial"/>
              <a:buChar char="•"/>
            </a:pPr>
            <a:r>
              <a:rPr lang="en-US" sz="1300" dirty="0">
                <a:ea typeface="+mn-ea"/>
                <a:cs typeface="+mn-cs"/>
              </a:rPr>
              <a:t>We used these data to identify SNVs and </a:t>
            </a:r>
            <a:r>
              <a:rPr lang="en-US" sz="1300" dirty="0" err="1">
                <a:ea typeface="+mn-ea"/>
                <a:cs typeface="+mn-cs"/>
              </a:rPr>
              <a:t>Indels</a:t>
            </a:r>
            <a:r>
              <a:rPr lang="en-US" sz="1300" dirty="0">
                <a:ea typeface="+mn-ea"/>
                <a:cs typeface="+mn-cs"/>
              </a:rPr>
              <a:t>, copy number variants, SVs, expressed variants, fusions, and outlier gene expression events.</a:t>
            </a:r>
          </a:p>
          <a:p>
            <a:pPr marL="181240" indent="-181240">
              <a:buFont typeface="Arial"/>
              <a:buChar char="•"/>
            </a:pPr>
            <a:r>
              <a:rPr lang="en-US" sz="1300" dirty="0">
                <a:ea typeface="+mn-ea"/>
                <a:cs typeface="+mn-cs"/>
              </a:rPr>
              <a:t>The custom capture data was used largely to monitor disease burden in bone marrow samples obtained subsequent to the second relapse (and historical samples that were previously banked).</a:t>
            </a:r>
            <a:endParaRPr lang="en-US" dirty="0"/>
          </a:p>
        </p:txBody>
      </p:sp>
      <p:sp>
        <p:nvSpPr>
          <p:cNvPr id="4" name="Slide Number Placeholder 3"/>
          <p:cNvSpPr>
            <a:spLocks noGrp="1"/>
          </p:cNvSpPr>
          <p:nvPr>
            <p:ph type="sldNum" sz="quarter" idx="10"/>
          </p:nvPr>
        </p:nvSpPr>
        <p:spPr/>
        <p:txBody>
          <a:bodyPr/>
          <a:lstStyle/>
          <a:p>
            <a:fld id="{F3901BE8-CFEC-C14E-98B3-9C1E84D35BB8}" type="slidenum">
              <a:rPr lang="en-US" smtClean="0"/>
              <a:t>8</a:t>
            </a:fld>
            <a:endParaRPr lang="en-US"/>
          </a:p>
        </p:txBody>
      </p:sp>
    </p:spTree>
    <p:extLst>
      <p:ext uri="{BB962C8B-B14F-4D97-AF65-F5344CB8AC3E}">
        <p14:creationId xmlns:p14="http://schemas.microsoft.com/office/powerpoint/2010/main" val="395638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3775" cy="3602037"/>
          </a:xfrm>
        </p:spPr>
      </p:sp>
      <p:sp>
        <p:nvSpPr>
          <p:cNvPr id="3" name="Notes Placeholder 2"/>
          <p:cNvSpPr>
            <a:spLocks noGrp="1"/>
          </p:cNvSpPr>
          <p:nvPr>
            <p:ph type="body" idx="1"/>
          </p:nvPr>
        </p:nvSpPr>
        <p:spPr/>
        <p:txBody>
          <a:bodyPr/>
          <a:lstStyle/>
          <a:p>
            <a:pPr marL="181240" indent="-181240">
              <a:buFontTx/>
              <a:buChar char="-"/>
            </a:pPr>
            <a:r>
              <a:rPr lang="en-US" dirty="0" smtClean="0"/>
              <a:t>We have an embarrassment</a:t>
            </a:r>
            <a:r>
              <a:rPr lang="en-US" baseline="0" dirty="0" smtClean="0"/>
              <a:t> of riches with all of the –</a:t>
            </a:r>
            <a:r>
              <a:rPr lang="en-US" baseline="0" dirty="0" err="1" smtClean="0"/>
              <a:t>omic</a:t>
            </a:r>
            <a:r>
              <a:rPr lang="en-US" baseline="0" dirty="0" smtClean="0"/>
              <a:t> events now being detected (though there is plenty of room for improvement!).</a:t>
            </a:r>
          </a:p>
          <a:p>
            <a:pPr marL="181240" indent="-181240">
              <a:buFontTx/>
              <a:buChar char="-"/>
            </a:pPr>
            <a:r>
              <a:rPr lang="en-US" baseline="0" dirty="0" smtClean="0"/>
              <a:t>We are starting to have a handle on doing this routinely and quickly.  We can generate the raw data, feed it into automated pipelines that process the data and predict genomic events.  Filtering, review and validation thins these lists down to somewhat tractable counts of 10s to 100s of events.  Where we are really stuck now is at the interpretation and report generation stage.  This is a major bottleneck.  The ‘genome analysts’ who have the skill sets to assemble final reports that a clinician might find useful are completely swamped.</a:t>
            </a:r>
          </a:p>
          <a:p>
            <a:pPr marL="181240" indent="-181240">
              <a:buFontTx/>
              <a:buChar char="-"/>
            </a:pPr>
            <a:r>
              <a:rPr lang="en-US" baseline="0" dirty="0" smtClean="0"/>
              <a:t>One way to address this I already talked about.  Education.  We can train more of these genomics experts.  But we also need to harness informatics strategies to make their job easier and address the bottleneck.  With that in mind we are pursuing various data mining, crowd sourcing, natural language processing, etc.</a:t>
            </a:r>
            <a:endParaRPr lang="en-US" dirty="0"/>
          </a:p>
        </p:txBody>
      </p:sp>
      <p:sp>
        <p:nvSpPr>
          <p:cNvPr id="4" name="Slide Number Placeholder 3"/>
          <p:cNvSpPr>
            <a:spLocks noGrp="1"/>
          </p:cNvSpPr>
          <p:nvPr>
            <p:ph type="sldNum" sz="quarter" idx="10"/>
          </p:nvPr>
        </p:nvSpPr>
        <p:spPr/>
        <p:txBody>
          <a:bodyPr/>
          <a:lstStyle/>
          <a:p>
            <a:fld id="{F9BF1BD6-11A6-594E-AFA1-283323A41F72}" type="slidenum">
              <a:rPr lang="en-US" smtClean="0"/>
              <a:pPr/>
              <a:t>11</a:t>
            </a:fld>
            <a:endParaRPr lang="en-US"/>
          </a:p>
        </p:txBody>
      </p:sp>
    </p:spTree>
    <p:extLst>
      <p:ext uri="{BB962C8B-B14F-4D97-AF65-F5344CB8AC3E}">
        <p14:creationId xmlns:p14="http://schemas.microsoft.com/office/powerpoint/2010/main" val="737588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3775" cy="3602037"/>
          </a:xfrm>
        </p:spPr>
      </p:sp>
      <p:sp>
        <p:nvSpPr>
          <p:cNvPr id="3" name="Notes Placeholder 2"/>
          <p:cNvSpPr>
            <a:spLocks noGrp="1"/>
          </p:cNvSpPr>
          <p:nvPr>
            <p:ph type="body" idx="1"/>
          </p:nvPr>
        </p:nvSpPr>
        <p:spPr/>
        <p:txBody>
          <a:bodyPr/>
          <a:lstStyle/>
          <a:p>
            <a:pPr marL="181240" indent="-181240">
              <a:buFontTx/>
              <a:buChar char="-"/>
            </a:pPr>
            <a:r>
              <a:rPr lang="en-US" dirty="0" smtClean="0"/>
              <a:t>We have an embarrassment</a:t>
            </a:r>
            <a:r>
              <a:rPr lang="en-US" baseline="0" dirty="0" smtClean="0"/>
              <a:t> of riches with all of the –</a:t>
            </a:r>
            <a:r>
              <a:rPr lang="en-US" baseline="0" dirty="0" err="1" smtClean="0"/>
              <a:t>omic</a:t>
            </a:r>
            <a:r>
              <a:rPr lang="en-US" baseline="0" dirty="0" smtClean="0"/>
              <a:t> events now being detected (though there is plenty of room for improvement!).</a:t>
            </a:r>
          </a:p>
          <a:p>
            <a:pPr marL="181240" indent="-181240">
              <a:buFontTx/>
              <a:buChar char="-"/>
            </a:pPr>
            <a:r>
              <a:rPr lang="en-US" baseline="0" dirty="0" smtClean="0"/>
              <a:t>We are starting to have a handle on doing this routinely and quickly.  We can generate the raw data, feed it into automated pipelines that process the data and predict genomic events.  Filtering, review and validation thins these lists down to somewhat tractable counts of 10s to 100s of events.  Where we are really stuck now is at the interpretation and report generation stage.  This is a major bottleneck.  The ‘genome analysts’ who have the skill sets to assemble final reports that a clinician might find useful are completely swamped.</a:t>
            </a:r>
          </a:p>
          <a:p>
            <a:pPr marL="181240" indent="-181240">
              <a:buFontTx/>
              <a:buChar char="-"/>
            </a:pPr>
            <a:r>
              <a:rPr lang="en-US" baseline="0" dirty="0" smtClean="0"/>
              <a:t>One way to address this I already talked about.  Education.  We can train more of these genomics experts.  But we also need to harness informatics strategies to make their job easier and address the bottleneck.  With that in mind we are pursuing various data mining, crowd sourcing, natural language processing, etc.</a:t>
            </a:r>
            <a:endParaRPr lang="en-US" dirty="0"/>
          </a:p>
        </p:txBody>
      </p:sp>
      <p:sp>
        <p:nvSpPr>
          <p:cNvPr id="4" name="Slide Number Placeholder 3"/>
          <p:cNvSpPr>
            <a:spLocks noGrp="1"/>
          </p:cNvSpPr>
          <p:nvPr>
            <p:ph type="sldNum" sz="quarter" idx="10"/>
          </p:nvPr>
        </p:nvSpPr>
        <p:spPr/>
        <p:txBody>
          <a:bodyPr/>
          <a:lstStyle/>
          <a:p>
            <a:fld id="{F9BF1BD6-11A6-594E-AFA1-283323A41F72}" type="slidenum">
              <a:rPr lang="en-US" smtClean="0"/>
              <a:pPr/>
              <a:t>12</a:t>
            </a:fld>
            <a:endParaRPr lang="en-US"/>
          </a:p>
        </p:txBody>
      </p:sp>
    </p:spTree>
    <p:extLst>
      <p:ext uri="{BB962C8B-B14F-4D97-AF65-F5344CB8AC3E}">
        <p14:creationId xmlns:p14="http://schemas.microsoft.com/office/powerpoint/2010/main" val="73758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3">
              <a:defRPr/>
            </a:pPr>
            <a:r>
              <a:rPr lang="en-US" dirty="0" smtClean="0"/>
              <a:t>Not shown: </a:t>
            </a:r>
            <a:r>
              <a:rPr lang="en-US" dirty="0" err="1" smtClean="0"/>
              <a:t>Lynzey</a:t>
            </a:r>
            <a:r>
              <a:rPr lang="en-US" dirty="0" smtClean="0"/>
              <a:t> </a:t>
            </a:r>
            <a:r>
              <a:rPr lang="en-US" dirty="0" err="1"/>
              <a:t>Kujan</a:t>
            </a:r>
            <a:r>
              <a:rPr lang="en-US" dirty="0"/>
              <a:t> (Intern</a:t>
            </a:r>
            <a:r>
              <a:rPr lang="en-US" dirty="0" smtClean="0"/>
              <a:t>)</a:t>
            </a:r>
            <a:r>
              <a:rPr lang="en-US" smtClean="0"/>
              <a:t>, </a:t>
            </a:r>
            <a:r>
              <a:rPr lang="en-US" baseline="0" smtClean="0"/>
              <a:t>Susanna </a:t>
            </a:r>
            <a:r>
              <a:rPr lang="en-US" baseline="0" dirty="0" err="1" smtClean="0"/>
              <a:t>Kiwala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7033A44C-EE80-CC43-8CD8-88C55C2219DB}" type="slidenum">
              <a:rPr lang="en-US" smtClean="0"/>
              <a:t>16</a:t>
            </a:fld>
            <a:endParaRPr lang="en-US"/>
          </a:p>
        </p:txBody>
      </p:sp>
    </p:spTree>
    <p:extLst>
      <p:ext uri="{BB962C8B-B14F-4D97-AF65-F5344CB8AC3E}">
        <p14:creationId xmlns:p14="http://schemas.microsoft.com/office/powerpoint/2010/main" val="579156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3">
              <a:defRPr/>
            </a:pPr>
            <a:r>
              <a:rPr lang="en-US" dirty="0" smtClean="0"/>
              <a:t>Not shown: </a:t>
            </a:r>
            <a:r>
              <a:rPr lang="en-US" dirty="0" err="1" smtClean="0"/>
              <a:t>Lynzey</a:t>
            </a:r>
            <a:r>
              <a:rPr lang="en-US" dirty="0" smtClean="0"/>
              <a:t> </a:t>
            </a:r>
            <a:r>
              <a:rPr lang="en-US" dirty="0" err="1"/>
              <a:t>Kujan</a:t>
            </a:r>
            <a:r>
              <a:rPr lang="en-US" dirty="0"/>
              <a:t> (Intern</a:t>
            </a:r>
            <a:r>
              <a:rPr lang="en-US" dirty="0" smtClean="0"/>
              <a:t>)</a:t>
            </a:r>
            <a:r>
              <a:rPr lang="en-US" smtClean="0"/>
              <a:t>, </a:t>
            </a:r>
            <a:r>
              <a:rPr lang="en-US" baseline="0" smtClean="0"/>
              <a:t>Susanna </a:t>
            </a:r>
            <a:r>
              <a:rPr lang="en-US" baseline="0" dirty="0" err="1" smtClean="0"/>
              <a:t>Kiwala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7033A44C-EE80-CC43-8CD8-88C55C2219DB}" type="slidenum">
              <a:rPr lang="en-US" smtClean="0"/>
              <a:t>19</a:t>
            </a:fld>
            <a:endParaRPr lang="en-US"/>
          </a:p>
        </p:txBody>
      </p:sp>
    </p:spTree>
    <p:extLst>
      <p:ext uri="{BB962C8B-B14F-4D97-AF65-F5344CB8AC3E}">
        <p14:creationId xmlns:p14="http://schemas.microsoft.com/office/powerpoint/2010/main" val="57915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Rectangle 1"/>
          <p:cNvSpPr/>
          <p:nvPr userDrawn="1"/>
        </p:nvSpPr>
        <p:spPr>
          <a:xfrm>
            <a:off x="0" y="0"/>
            <a:ext cx="91440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3" name="Picture 7" descr="bioinformatics.ca-logo-white-t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882775"/>
            <a:ext cx="11922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90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Box 4"/>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schemeClr val="bg1"/>
                </a:solidFill>
                <a:latin typeface="Calibri" charset="0"/>
                <a:cs typeface="Calibri" charset="0"/>
              </a:rPr>
              <a:t>RNA sequencing and analysis</a:t>
            </a:r>
          </a:p>
        </p:txBody>
      </p:sp>
      <p:sp>
        <p:nvSpPr>
          <p:cNvPr id="6" name="TextBox 5"/>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1600200"/>
            <a:ext cx="8839200" cy="4724400"/>
          </a:xfrm>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652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TextBox 3"/>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schemeClr val="bg1"/>
                </a:solidFill>
                <a:latin typeface="Calibri" charset="0"/>
                <a:cs typeface="Calibri" charset="0"/>
              </a:rPr>
              <a:t>RNA sequencing and analysis</a:t>
            </a:r>
          </a:p>
        </p:txBody>
      </p:sp>
      <p:sp>
        <p:nvSpPr>
          <p:cNvPr id="5" name="TextBox 4"/>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412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Content">
    <p:spTree>
      <p:nvGrpSpPr>
        <p:cNvPr id="1" name=""/>
        <p:cNvGrpSpPr/>
        <p:nvPr/>
      </p:nvGrpSpPr>
      <p:grpSpPr>
        <a:xfrm>
          <a:off x="0" y="0"/>
          <a:ext cx="0" cy="0"/>
          <a:chOff x="0" y="0"/>
          <a:chExt cx="0" cy="0"/>
        </a:xfrm>
      </p:grpSpPr>
      <p:sp>
        <p:nvSpPr>
          <p:cNvPr id="5" name="Rectangle 4"/>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Box 6"/>
          <p:cNvSpPr txBox="1">
            <a:spLocks noChangeArrowheads="1"/>
          </p:cNvSpPr>
          <p:nvPr userDrawn="1"/>
        </p:nvSpPr>
        <p:spPr bwMode="auto">
          <a:xfrm>
            <a:off x="76200" y="6429375"/>
            <a:ext cx="670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1" dirty="0" smtClean="0">
                <a:solidFill>
                  <a:schemeClr val="bg1"/>
                </a:solidFill>
                <a:latin typeface="Calibri" charset="0"/>
                <a:cs typeface="Calibri" charset="0"/>
              </a:rPr>
              <a:t>RNA sequencing and analysis</a:t>
            </a:r>
          </a:p>
        </p:txBody>
      </p:sp>
      <p:sp>
        <p:nvSpPr>
          <p:cNvPr id="8" name="TextBox 7"/>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1600200"/>
            <a:ext cx="43434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4648200" y="1600200"/>
            <a:ext cx="43434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690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Box 4"/>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schemeClr val="bg1"/>
                </a:solidFill>
                <a:latin typeface="Calibri" charset="0"/>
                <a:cs typeface="Calibri" charset="0"/>
              </a:rPr>
              <a:t>RNA sequencing and analysis</a:t>
            </a:r>
          </a:p>
        </p:txBody>
      </p:sp>
      <p:sp>
        <p:nvSpPr>
          <p:cNvPr id="6" name="TextBox 5"/>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3" name="Content Placeholder 2"/>
          <p:cNvSpPr>
            <a:spLocks noGrp="1"/>
          </p:cNvSpPr>
          <p:nvPr>
            <p:ph idx="1"/>
          </p:nvPr>
        </p:nvSpPr>
        <p:spPr>
          <a:xfrm>
            <a:off x="152400" y="152400"/>
            <a:ext cx="8839200" cy="61722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91549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Segoe UI" charset="0"/>
              </a:defRPr>
            </a:lvl1pPr>
          </a:lstStyle>
          <a:p>
            <a:pPr>
              <a:defRPr/>
            </a:pPr>
            <a:fld id="{FECFAEAF-3726-E641-9B5B-3F8EA05B09A3}" type="datetime1">
              <a:rPr lang="en-US"/>
              <a:pPr>
                <a:defRPr/>
              </a:pPr>
              <a:t>5/28/18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Segoe UI" charset="0"/>
              </a:defRPr>
            </a:lvl1pPr>
          </a:lstStyle>
          <a:p>
            <a:pPr>
              <a:defRPr/>
            </a:pPr>
            <a:fld id="{18C1412E-69E1-864D-A0DF-94DDC7C800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ctr" rtl="0" eaLnBrk="0" fontAlgn="base" hangingPunct="0">
        <a:spcBef>
          <a:spcPct val="0"/>
        </a:spcBef>
        <a:spcAft>
          <a:spcPct val="0"/>
        </a:spcAft>
        <a:defRPr sz="4000" b="1" kern="1200">
          <a:solidFill>
            <a:schemeClr val="tx1"/>
          </a:solidFill>
          <a:latin typeface="Calibri"/>
          <a:ea typeface="ＭＳ Ｐゴシック" pitchFamily="-28" charset="-128"/>
          <a:cs typeface="Calibri"/>
        </a:defRPr>
      </a:lvl1pPr>
      <a:lvl2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2pPr>
      <a:lvl3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3pPr>
      <a:lvl4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4pPr>
      <a:lvl5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5pPr>
      <a:lvl6pPr marL="4572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6pPr>
      <a:lvl7pPr marL="9144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7pPr>
      <a:lvl8pPr marL="13716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8pPr>
      <a:lvl9pPr marL="18288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Calibri"/>
          <a:ea typeface="ＭＳ Ｐゴシック" pitchFamily="-28" charset="-128"/>
          <a:cs typeface="Calibri"/>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Calibri"/>
          <a:ea typeface="ＭＳ Ｐゴシック" pitchFamily="-28" charset="-128"/>
          <a:cs typeface="Calibri"/>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bri"/>
          <a:ea typeface="ＭＳ Ｐゴシック" pitchFamily="-28" charset="-128"/>
          <a:cs typeface="Calibri"/>
        </a:defRPr>
      </a:lvl3pPr>
      <a:lvl4pPr marL="16002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4pPr>
      <a:lvl5pPr marL="20574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exphem.org/article/S0301-472X(16)30115-1/fulltext" TargetMode="External"/><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genomemedicine.biomedcentral.com/articles/10.1186/s13073-016-0264-5" TargetMode="External"/><Relationship Id="rId4" Type="http://schemas.openxmlformats.org/officeDocument/2006/relationships/hyperlink" Target="http://oncology.wustl.edu/education/conferences/conferences.html" TargetMode="External"/><Relationship Id="rId5" Type="http://schemas.openxmlformats.org/officeDocument/2006/relationships/hyperlink" Target="http://molecularcasestudies.cshlp.org/content/2/1/a000687.full" TargetMode="External"/><Relationship Id="rId6" Type="http://schemas.openxmlformats.org/officeDocument/2006/relationships/hyperlink" Target="http://clincancerres.aacrjournals.org/content/early/2016/01/28/1078-0432.CCR-15-1745.long" TargetMode="External"/><Relationship Id="rId7" Type="http://schemas.openxmlformats.org/officeDocument/2006/relationships/hyperlink" Target="http://www.rnaseq.wiki" TargetMode="External"/><Relationship Id="rId8" Type="http://schemas.openxmlformats.org/officeDocument/2006/relationships/hyperlink" Target="http://meetings.cshl.edu/courses.aspx?course=C-SEQTEC&amp;year=16" TargetMode="External"/><Relationship Id="rId9" Type="http://schemas.openxmlformats.org/officeDocument/2006/relationships/hyperlink" Target="http://bioinformatics.ca/workshops/2016/informatics-rna-seq-analysis-2016" TargetMode="External"/><Relationship Id="rId10" Type="http://schemas.openxmlformats.org/officeDocument/2006/relationships/hyperlink" Target="https://www.physalia-courses.org/courses/course14/" TargetMode="External"/><Relationship Id="rId1" Type="http://schemas.openxmlformats.org/officeDocument/2006/relationships/slideLayout" Target="../slideLayouts/slideLayout2.xml"/><Relationship Id="rId2" Type="http://schemas.openxmlformats.org/officeDocument/2006/relationships/hyperlink" Target="http://www.cell.com/cell-systems/abstract/S2405-4712(15)00113-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www.civicdb.org" TargetMode="External"/><Relationship Id="rId5" Type="http://schemas.openxmlformats.org/officeDocument/2006/relationships/hyperlink" Target="http://www.docm.info" TargetMode="External"/><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hyperlink" Target="https://github.com/griffithlab/GenVisR" TargetMode="External"/><Relationship Id="rId9" Type="http://schemas.openxmlformats.org/officeDocument/2006/relationships/hyperlink" Target="https://github.com/griffithlab/pVAC-Seq" TargetMode="External"/><Relationship Id="rId10" Type="http://schemas.openxmlformats.org/officeDocument/2006/relationships/image" Target="../media/image18.png"/><Relationship Id="rId11" Type="http://schemas.openxmlformats.org/officeDocument/2006/relationships/hyperlink" Target="https://github.com/griffithlab/regtools" TargetMode="External"/><Relationship Id="rId1" Type="http://schemas.openxmlformats.org/officeDocument/2006/relationships/slideLayout" Target="../slideLayouts/slideLayout2.xml"/><Relationship Id="rId2" Type="http://schemas.openxmlformats.org/officeDocument/2006/relationships/hyperlink" Target="http://www.dgidb.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griffithlab" TargetMode="External"/><Relationship Id="rId4" Type="http://schemas.openxmlformats.org/officeDocument/2006/relationships/hyperlink" Target="https://github.com/genome" TargetMode="External"/><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9" Type="http://schemas.openxmlformats.org/officeDocument/2006/relationships/image" Target="../media/image27.jpg"/><Relationship Id="rId20" Type="http://schemas.openxmlformats.org/officeDocument/2006/relationships/image" Target="../media/image36.jpg"/><Relationship Id="rId21" Type="http://schemas.openxmlformats.org/officeDocument/2006/relationships/image" Target="../media/image37.png"/><Relationship Id="rId22" Type="http://schemas.openxmlformats.org/officeDocument/2006/relationships/image" Target="../media/image38.jpg"/><Relationship Id="rId23" Type="http://schemas.openxmlformats.org/officeDocument/2006/relationships/image" Target="../media/image39.JPG"/><Relationship Id="rId24" Type="http://schemas.openxmlformats.org/officeDocument/2006/relationships/image" Target="../media/image40.jpg"/><Relationship Id="rId25" Type="http://schemas.openxmlformats.org/officeDocument/2006/relationships/image" Target="../media/image41.png"/><Relationship Id="rId10" Type="http://schemas.openxmlformats.org/officeDocument/2006/relationships/image" Target="../media/image28.jpg"/><Relationship Id="rId11" Type="http://schemas.openxmlformats.org/officeDocument/2006/relationships/image" Target="../media/image5.jpg"/><Relationship Id="rId12" Type="http://schemas.openxmlformats.org/officeDocument/2006/relationships/image" Target="../media/image6.jpg"/><Relationship Id="rId13" Type="http://schemas.openxmlformats.org/officeDocument/2006/relationships/image" Target="../media/image29.jpg"/><Relationship Id="rId14" Type="http://schemas.openxmlformats.org/officeDocument/2006/relationships/image" Target="../media/image30.jpg"/><Relationship Id="rId15" Type="http://schemas.openxmlformats.org/officeDocument/2006/relationships/image" Target="../media/image31.jpg"/><Relationship Id="rId16" Type="http://schemas.openxmlformats.org/officeDocument/2006/relationships/image" Target="../media/image32.JPG"/><Relationship Id="rId17" Type="http://schemas.openxmlformats.org/officeDocument/2006/relationships/image" Target="../media/image33.JPG"/><Relationship Id="rId18" Type="http://schemas.openxmlformats.org/officeDocument/2006/relationships/image" Target="../media/image34.png"/><Relationship Id="rId19"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pn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www.cell.com/cell-systems/abstract/S2405-4712(15)00113-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ctrTitle" idx="4294967295"/>
          </p:nvPr>
        </p:nvSpPr>
        <p:spPr>
          <a:xfrm>
            <a:off x="685800" y="2286000"/>
            <a:ext cx="7772400" cy="1447800"/>
          </a:xfrm>
        </p:spPr>
        <p:txBody>
          <a:bodyPr/>
          <a:lstStyle/>
          <a:p>
            <a:pPr eaLnBrk="1" hangingPunct="1"/>
            <a:r>
              <a:rPr lang="en-US" b="0">
                <a:solidFill>
                  <a:srgbClr val="CA0000"/>
                </a:solidFill>
                <a:latin typeface="Calibri" charset="0"/>
                <a:ea typeface="ＭＳ Ｐゴシック" charset="0"/>
                <a:cs typeface="ＭＳ Ｐゴシック" charset="0"/>
              </a:rPr>
              <a:t>Canadian Bioinformatics Workshops</a:t>
            </a:r>
          </a:p>
        </p:txBody>
      </p:sp>
      <p:sp>
        <p:nvSpPr>
          <p:cNvPr id="9218" name="Rectangle 3"/>
          <p:cNvSpPr>
            <a:spLocks noGrp="1" noChangeArrowheads="1"/>
          </p:cNvSpPr>
          <p:nvPr>
            <p:ph type="subTitle" idx="4294967295"/>
          </p:nvPr>
        </p:nvSpPr>
        <p:spPr>
          <a:xfrm>
            <a:off x="1182688" y="3695700"/>
            <a:ext cx="6778625" cy="1927225"/>
          </a:xfrm>
        </p:spPr>
        <p:txBody>
          <a:bodyPr/>
          <a:lstStyle/>
          <a:p>
            <a:pPr marL="0" indent="0" algn="ctr" eaLnBrk="1" hangingPunct="1">
              <a:buFont typeface="Arial" charset="0"/>
              <a:buNone/>
            </a:pPr>
            <a:r>
              <a:rPr lang="en-US">
                <a:latin typeface="Calibri" charset="0"/>
                <a:ea typeface="ＭＳ Ｐゴシック" charset="0"/>
                <a:cs typeface="ＭＳ Ｐゴシック" charset="0"/>
              </a:rPr>
              <a:t>www.bioinformatics.ca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00"/>
            <a:ext cx="8839200" cy="792088"/>
          </a:xfrm>
        </p:spPr>
        <p:txBody>
          <a:bodyPr>
            <a:normAutofit/>
          </a:bodyPr>
          <a:lstStyle/>
          <a:p>
            <a:r>
              <a:rPr lang="en-US" sz="2800" dirty="0" smtClean="0"/>
              <a:t>Personalized medicine requires personalized strategies</a:t>
            </a:r>
            <a:endParaRPr lang="en-US" sz="2800" dirty="0"/>
          </a:p>
        </p:txBody>
      </p:sp>
      <p:pic>
        <p:nvPicPr>
          <p:cNvPr id="4" name="Content Placeholder 3" descr="GraphicalAbstract.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484" b="-2356"/>
          <a:stretch/>
        </p:blipFill>
        <p:spPr>
          <a:xfrm>
            <a:off x="381000" y="476672"/>
            <a:ext cx="8382000" cy="3513763"/>
          </a:xfrm>
        </p:spPr>
      </p:pic>
      <p:pic>
        <p:nvPicPr>
          <p:cNvPr id="5" name="Picture 4" descr="Al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52" y="4005064"/>
            <a:ext cx="8244048" cy="1939777"/>
          </a:xfrm>
          <a:prstGeom prst="rect">
            <a:avLst/>
          </a:prstGeom>
        </p:spPr>
      </p:pic>
      <p:sp>
        <p:nvSpPr>
          <p:cNvPr id="3" name="TextBox 2"/>
          <p:cNvSpPr txBox="1"/>
          <p:nvPr/>
        </p:nvSpPr>
        <p:spPr>
          <a:xfrm>
            <a:off x="7343507" y="6073551"/>
            <a:ext cx="1598515" cy="307777"/>
          </a:xfrm>
          <a:prstGeom prst="rect">
            <a:avLst/>
          </a:prstGeom>
          <a:noFill/>
        </p:spPr>
        <p:txBody>
          <a:bodyPr wrap="none" rtlCol="0">
            <a:spAutoFit/>
          </a:bodyPr>
          <a:lstStyle/>
          <a:p>
            <a:r>
              <a:rPr lang="en-US" sz="1400" dirty="0" smtClean="0">
                <a:hlinkClick r:id="rId4"/>
              </a:rPr>
              <a:t>Griffith et al. 2016</a:t>
            </a:r>
            <a:endParaRPr lang="en-US" sz="1400" dirty="0"/>
          </a:p>
        </p:txBody>
      </p:sp>
      <p:sp>
        <p:nvSpPr>
          <p:cNvPr id="6" name="TextBox 5"/>
          <p:cNvSpPr txBox="1"/>
          <p:nvPr/>
        </p:nvSpPr>
        <p:spPr>
          <a:xfrm>
            <a:off x="0" y="6093296"/>
            <a:ext cx="2070100" cy="307777"/>
          </a:xfrm>
          <a:prstGeom prst="rect">
            <a:avLst/>
          </a:prstGeom>
          <a:noFill/>
        </p:spPr>
        <p:txBody>
          <a:bodyPr wrap="square" rtlCol="0">
            <a:spAutoFit/>
          </a:bodyPr>
          <a:lstStyle/>
          <a:p>
            <a:r>
              <a:rPr lang="en-US" sz="1400" dirty="0" smtClean="0"/>
              <a:t>Kilannin Krysiak</a:t>
            </a:r>
            <a:endParaRPr lang="en-US" sz="1400" dirty="0"/>
          </a:p>
        </p:txBody>
      </p:sp>
    </p:spTree>
    <p:extLst>
      <p:ext uri="{BB962C8B-B14F-4D97-AF65-F5344CB8AC3E}">
        <p14:creationId xmlns:p14="http://schemas.microsoft.com/office/powerpoint/2010/main" val="37430063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8686799" cy="740256"/>
          </a:xfrm>
        </p:spPr>
        <p:txBody>
          <a:bodyPr>
            <a:noAutofit/>
          </a:bodyPr>
          <a:lstStyle/>
          <a:p>
            <a:pPr algn="ctr"/>
            <a:r>
              <a:rPr lang="en-US" sz="2400" dirty="0" smtClean="0"/>
              <a:t>High-throughput sequencing has </a:t>
            </a:r>
            <a:r>
              <a:rPr lang="en-US" sz="2400" dirty="0"/>
              <a:t>been largely </a:t>
            </a:r>
            <a:r>
              <a:rPr lang="en-US" sz="2400" dirty="0" smtClean="0"/>
              <a:t>automated</a:t>
            </a:r>
            <a:endParaRPr lang="en-US" sz="2400" dirty="0"/>
          </a:p>
        </p:txBody>
      </p:sp>
      <p:sp>
        <p:nvSpPr>
          <p:cNvPr id="6" name="TextBox 5"/>
          <p:cNvSpPr txBox="1"/>
          <p:nvPr/>
        </p:nvSpPr>
        <p:spPr>
          <a:xfrm>
            <a:off x="2057400" y="5897277"/>
            <a:ext cx="5105400" cy="461665"/>
          </a:xfrm>
          <a:prstGeom prst="rect">
            <a:avLst/>
          </a:prstGeom>
          <a:noFill/>
        </p:spPr>
        <p:txBody>
          <a:bodyPr wrap="square" rtlCol="0">
            <a:spAutoFit/>
          </a:bodyPr>
          <a:lstStyle/>
          <a:p>
            <a:pPr algn="ctr"/>
            <a:r>
              <a:rPr lang="en-US" sz="1200" dirty="0"/>
              <a:t>Good BM, </a:t>
            </a:r>
            <a:r>
              <a:rPr lang="en-US" sz="1200" dirty="0" err="1"/>
              <a:t>Ainscough</a:t>
            </a:r>
            <a:r>
              <a:rPr lang="en-US" sz="1200" dirty="0"/>
              <a:t> BJ, McMichael JF, Su </a:t>
            </a:r>
            <a:r>
              <a:rPr lang="en-US" sz="1200" dirty="0" smtClean="0"/>
              <a:t>AI, </a:t>
            </a:r>
            <a:r>
              <a:rPr lang="en-US" sz="1200" dirty="0"/>
              <a:t>Griffith </a:t>
            </a:r>
            <a:r>
              <a:rPr lang="en-US" sz="1200" dirty="0" smtClean="0"/>
              <a:t>OL. </a:t>
            </a:r>
            <a:r>
              <a:rPr lang="en-US" sz="1200" dirty="0"/>
              <a:t>2014. Genome Biology. 15(8):438.</a:t>
            </a:r>
          </a:p>
        </p:txBody>
      </p:sp>
      <p:pic>
        <p:nvPicPr>
          <p:cNvPr id="5" name="Content Placeholder 4" descr="GP-103_Biothings_Overview_v3b.png"/>
          <p:cNvPicPr>
            <a:picLocks noGrp="1" noChangeAspect="1"/>
          </p:cNvPicPr>
          <p:nvPr>
            <p:ph idx="1"/>
          </p:nvPr>
        </p:nvPicPr>
        <p:blipFill>
          <a:blip r:embed="rId3">
            <a:extLst>
              <a:ext uri="{28A0092B-C50C-407E-A947-70E740481C1C}">
                <a14:useLocalDpi xmlns:a14="http://schemas.microsoft.com/office/drawing/2010/main" val="0"/>
              </a:ext>
            </a:extLst>
          </a:blip>
          <a:srcRect l="-37433" r="-37433"/>
          <a:stretch>
            <a:fillRect/>
          </a:stretch>
        </p:blipFill>
        <p:spPr>
          <a:xfrm>
            <a:off x="152400" y="980728"/>
            <a:ext cx="8839200" cy="4724400"/>
          </a:xfrm>
        </p:spPr>
      </p:pic>
      <p:sp>
        <p:nvSpPr>
          <p:cNvPr id="7" name="TextBox 6"/>
          <p:cNvSpPr txBox="1"/>
          <p:nvPr/>
        </p:nvSpPr>
        <p:spPr>
          <a:xfrm>
            <a:off x="0" y="6106804"/>
            <a:ext cx="2070100" cy="276999"/>
          </a:xfrm>
          <a:prstGeom prst="rect">
            <a:avLst/>
          </a:prstGeom>
          <a:noFill/>
        </p:spPr>
        <p:txBody>
          <a:bodyPr wrap="square" rtlCol="0">
            <a:spAutoFit/>
          </a:bodyPr>
          <a:lstStyle/>
          <a:p>
            <a:r>
              <a:rPr lang="en-US" sz="1200" dirty="0" smtClean="0"/>
              <a:t>Joshua McMichael</a:t>
            </a:r>
            <a:endParaRPr lang="en-US" sz="1200" dirty="0"/>
          </a:p>
        </p:txBody>
      </p:sp>
    </p:spTree>
    <p:extLst>
      <p:ext uri="{BB962C8B-B14F-4D97-AF65-F5344CB8AC3E}">
        <p14:creationId xmlns:p14="http://schemas.microsoft.com/office/powerpoint/2010/main" val="11217140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8686799" cy="740256"/>
          </a:xfrm>
        </p:spPr>
        <p:txBody>
          <a:bodyPr>
            <a:noAutofit/>
          </a:bodyPr>
          <a:lstStyle/>
          <a:p>
            <a:pPr algn="ctr"/>
            <a:r>
              <a:rPr lang="en-US" sz="2000" dirty="0" smtClean="0"/>
              <a:t>The rest of this workshop will focus on the methods and tools needed to take raw sequence data to interpretation and application – still the bottleneck!</a:t>
            </a:r>
            <a:endParaRPr lang="en-US" sz="2000" dirty="0"/>
          </a:p>
        </p:txBody>
      </p:sp>
      <p:sp>
        <p:nvSpPr>
          <p:cNvPr id="6" name="TextBox 5"/>
          <p:cNvSpPr txBox="1"/>
          <p:nvPr/>
        </p:nvSpPr>
        <p:spPr>
          <a:xfrm>
            <a:off x="2057400" y="5897277"/>
            <a:ext cx="5105400" cy="461665"/>
          </a:xfrm>
          <a:prstGeom prst="rect">
            <a:avLst/>
          </a:prstGeom>
          <a:noFill/>
        </p:spPr>
        <p:txBody>
          <a:bodyPr wrap="square" rtlCol="0">
            <a:spAutoFit/>
          </a:bodyPr>
          <a:lstStyle/>
          <a:p>
            <a:pPr algn="ctr"/>
            <a:r>
              <a:rPr lang="en-US" sz="1200" dirty="0"/>
              <a:t>Good BM, </a:t>
            </a:r>
            <a:r>
              <a:rPr lang="en-US" sz="1200" dirty="0" err="1"/>
              <a:t>Ainscough</a:t>
            </a:r>
            <a:r>
              <a:rPr lang="en-US" sz="1200" dirty="0"/>
              <a:t> BJ, McMichael JF, Su </a:t>
            </a:r>
            <a:r>
              <a:rPr lang="en-US" sz="1200" dirty="0" smtClean="0"/>
              <a:t>AI, </a:t>
            </a:r>
            <a:r>
              <a:rPr lang="en-US" sz="1200" dirty="0"/>
              <a:t>Griffith </a:t>
            </a:r>
            <a:r>
              <a:rPr lang="en-US" sz="1200" dirty="0" smtClean="0"/>
              <a:t>OL. </a:t>
            </a:r>
            <a:r>
              <a:rPr lang="en-US" sz="1200" dirty="0"/>
              <a:t>2014. Genome Biology. 15(8):438.</a:t>
            </a:r>
          </a:p>
        </p:txBody>
      </p:sp>
      <p:pic>
        <p:nvPicPr>
          <p:cNvPr id="5" name="Content Placeholder 4" descr="GP-103_Biothings_Overview_v3b.png"/>
          <p:cNvPicPr>
            <a:picLocks noGrp="1" noChangeAspect="1"/>
          </p:cNvPicPr>
          <p:nvPr>
            <p:ph idx="1"/>
          </p:nvPr>
        </p:nvPicPr>
        <p:blipFill>
          <a:blip r:embed="rId3">
            <a:extLst>
              <a:ext uri="{28A0092B-C50C-407E-A947-70E740481C1C}">
                <a14:useLocalDpi xmlns:a14="http://schemas.microsoft.com/office/drawing/2010/main" val="0"/>
              </a:ext>
            </a:extLst>
          </a:blip>
          <a:srcRect l="-37433" r="-37433"/>
          <a:stretch>
            <a:fillRect/>
          </a:stretch>
        </p:blipFill>
        <p:spPr>
          <a:xfrm>
            <a:off x="152400" y="980728"/>
            <a:ext cx="8839200" cy="4724400"/>
          </a:xfrm>
        </p:spPr>
      </p:pic>
      <p:sp>
        <p:nvSpPr>
          <p:cNvPr id="7" name="TextBox 6"/>
          <p:cNvSpPr txBox="1"/>
          <p:nvPr/>
        </p:nvSpPr>
        <p:spPr>
          <a:xfrm>
            <a:off x="0" y="6106804"/>
            <a:ext cx="2070100" cy="276999"/>
          </a:xfrm>
          <a:prstGeom prst="rect">
            <a:avLst/>
          </a:prstGeom>
          <a:noFill/>
        </p:spPr>
        <p:txBody>
          <a:bodyPr wrap="square" rtlCol="0">
            <a:spAutoFit/>
          </a:bodyPr>
          <a:lstStyle/>
          <a:p>
            <a:r>
              <a:rPr lang="en-US" sz="1200" dirty="0" smtClean="0"/>
              <a:t>Joshua McMichael</a:t>
            </a:r>
            <a:endParaRPr lang="en-US" sz="1200" dirty="0"/>
          </a:p>
        </p:txBody>
      </p:sp>
      <p:sp>
        <p:nvSpPr>
          <p:cNvPr id="3" name="Rectangle 2"/>
          <p:cNvSpPr/>
          <p:nvPr/>
        </p:nvSpPr>
        <p:spPr>
          <a:xfrm>
            <a:off x="2015997" y="2157046"/>
            <a:ext cx="5112568" cy="35283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8941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1143000"/>
          </a:xfrm>
        </p:spPr>
        <p:txBody>
          <a:bodyPr>
            <a:noAutofit/>
          </a:bodyPr>
          <a:lstStyle/>
          <a:p>
            <a:r>
              <a:rPr lang="en-US" sz="2800" dirty="0" smtClean="0"/>
              <a:t>The Griffith lab is focused on developing methods to address this bottleneck for precision medicine in cancer</a:t>
            </a:r>
            <a:endParaRPr lang="en-US" sz="2800" dirty="0"/>
          </a:p>
        </p:txBody>
      </p:sp>
      <p:sp>
        <p:nvSpPr>
          <p:cNvPr id="3" name="Content Placeholder 2"/>
          <p:cNvSpPr>
            <a:spLocks noGrp="1"/>
          </p:cNvSpPr>
          <p:nvPr>
            <p:ph idx="1"/>
          </p:nvPr>
        </p:nvSpPr>
        <p:spPr>
          <a:xfrm>
            <a:off x="152400" y="1196752"/>
            <a:ext cx="8839200" cy="4724400"/>
          </a:xfrm>
        </p:spPr>
        <p:txBody>
          <a:bodyPr>
            <a:noAutofit/>
          </a:bodyPr>
          <a:lstStyle/>
          <a:p>
            <a:r>
              <a:rPr lang="en-US" sz="1600" b="1" dirty="0"/>
              <a:t>Cancer genome analysis</a:t>
            </a:r>
          </a:p>
          <a:p>
            <a:pPr lvl="1"/>
            <a:r>
              <a:rPr lang="en-US" sz="1400" dirty="0"/>
              <a:t>AML</a:t>
            </a:r>
          </a:p>
          <a:p>
            <a:pPr lvl="2"/>
            <a:r>
              <a:rPr lang="en-US" sz="1200" dirty="0">
                <a:hlinkClick r:id="rId2"/>
              </a:rPr>
              <a:t>Optimizing cancer genome analysis</a:t>
            </a:r>
            <a:endParaRPr lang="en-US" sz="1200" dirty="0"/>
          </a:p>
          <a:p>
            <a:pPr lvl="1"/>
            <a:r>
              <a:rPr lang="en-US" sz="1400" dirty="0"/>
              <a:t>Breast cancer</a:t>
            </a:r>
          </a:p>
          <a:p>
            <a:pPr lvl="2"/>
            <a:r>
              <a:rPr lang="en-US" sz="1200" dirty="0">
                <a:hlinkClick r:id="rId3"/>
              </a:rPr>
              <a:t>Immunotherapy</a:t>
            </a:r>
            <a:r>
              <a:rPr lang="en-US" sz="1200" dirty="0"/>
              <a:t> (cancer vaccines)</a:t>
            </a:r>
          </a:p>
          <a:p>
            <a:pPr lvl="2"/>
            <a:r>
              <a:rPr lang="en-US" sz="1200" dirty="0"/>
              <a:t>STAT1-/- mouse model</a:t>
            </a:r>
          </a:p>
          <a:p>
            <a:pPr lvl="2"/>
            <a:r>
              <a:rPr lang="en-US" sz="1200" dirty="0"/>
              <a:t>Targeted sequencing of 625 ER+ with long-term follow-up</a:t>
            </a:r>
          </a:p>
          <a:p>
            <a:pPr lvl="1"/>
            <a:r>
              <a:rPr lang="en-US" sz="1400" dirty="0"/>
              <a:t>Liver cancer</a:t>
            </a:r>
          </a:p>
          <a:p>
            <a:pPr lvl="1"/>
            <a:r>
              <a:rPr lang="en-US" sz="1400" dirty="0"/>
              <a:t>Small cell lung cancer</a:t>
            </a:r>
          </a:p>
          <a:p>
            <a:pPr lvl="1"/>
            <a:r>
              <a:rPr lang="en-US" sz="1400" dirty="0" smtClean="0"/>
              <a:t>OSCC</a:t>
            </a:r>
            <a:r>
              <a:rPr lang="is-IS" sz="1400" dirty="0" smtClean="0"/>
              <a:t>…</a:t>
            </a:r>
            <a:endParaRPr lang="en-US" sz="1600" b="1" dirty="0"/>
          </a:p>
          <a:p>
            <a:r>
              <a:rPr lang="en-US" sz="1600" b="1" dirty="0"/>
              <a:t>Precision Medicine for Cancer</a:t>
            </a:r>
          </a:p>
          <a:p>
            <a:pPr lvl="1"/>
            <a:r>
              <a:rPr lang="en-US" sz="1400" dirty="0">
                <a:hlinkClick r:id="rId4"/>
              </a:rPr>
              <a:t>Genomics Tumor Board</a:t>
            </a:r>
            <a:endParaRPr lang="en-US" sz="1400" dirty="0"/>
          </a:p>
          <a:p>
            <a:pPr lvl="2"/>
            <a:r>
              <a:rPr lang="en-US" sz="1200" dirty="0">
                <a:hlinkClick r:id="rId5"/>
              </a:rPr>
              <a:t>Case Reports</a:t>
            </a:r>
            <a:r>
              <a:rPr lang="en-US" sz="1200" dirty="0"/>
              <a:t> and </a:t>
            </a:r>
            <a:r>
              <a:rPr lang="en-US" sz="1200" dirty="0">
                <a:hlinkClick r:id="rId6"/>
              </a:rPr>
              <a:t>Clinical </a:t>
            </a:r>
            <a:r>
              <a:rPr lang="en-US" sz="1200" dirty="0" smtClean="0">
                <a:hlinkClick r:id="rId6"/>
              </a:rPr>
              <a:t>Trials</a:t>
            </a:r>
            <a:endParaRPr lang="en-US" sz="1200" b="1" dirty="0"/>
          </a:p>
          <a:p>
            <a:r>
              <a:rPr lang="en-US" sz="1600" b="1" dirty="0"/>
              <a:t>Education projects</a:t>
            </a:r>
          </a:p>
          <a:p>
            <a:pPr lvl="1"/>
            <a:r>
              <a:rPr lang="en-US" sz="1400" dirty="0">
                <a:hlinkClick r:id="rId7"/>
              </a:rPr>
              <a:t>RNA-seq analysis and cloud computing</a:t>
            </a:r>
            <a:endParaRPr lang="en-US" sz="1400" dirty="0"/>
          </a:p>
          <a:p>
            <a:pPr lvl="1"/>
            <a:r>
              <a:rPr lang="en-US" sz="1400" dirty="0">
                <a:hlinkClick r:id="rId8"/>
              </a:rPr>
              <a:t>CSHL</a:t>
            </a:r>
            <a:r>
              <a:rPr lang="en-US" sz="1400" dirty="0"/>
              <a:t> and </a:t>
            </a:r>
            <a:r>
              <a:rPr lang="en-US" sz="1400" dirty="0">
                <a:hlinkClick r:id="rId9"/>
              </a:rPr>
              <a:t>CBW</a:t>
            </a:r>
            <a:endParaRPr lang="en-US" sz="1400" dirty="0"/>
          </a:p>
          <a:p>
            <a:pPr lvl="1"/>
            <a:r>
              <a:rPr lang="en-US" sz="1400" dirty="0">
                <a:hlinkClick r:id="rId10"/>
              </a:rPr>
              <a:t>Genomic Data Visualization/</a:t>
            </a:r>
            <a:r>
              <a:rPr lang="en-US" sz="1400" dirty="0" smtClean="0">
                <a:hlinkClick r:id="rId10"/>
              </a:rPr>
              <a:t>Interpretation</a:t>
            </a:r>
            <a:endParaRPr lang="en-US" sz="1600" b="1" dirty="0"/>
          </a:p>
          <a:p>
            <a:r>
              <a:rPr lang="en-US" sz="1600" b="1" dirty="0"/>
              <a:t>Tool </a:t>
            </a:r>
            <a:r>
              <a:rPr lang="en-US" sz="1600" b="1" dirty="0" smtClean="0"/>
              <a:t>development</a:t>
            </a:r>
            <a:endParaRPr lang="en-US" sz="1600" b="1" dirty="0"/>
          </a:p>
        </p:txBody>
      </p:sp>
    </p:spTree>
    <p:extLst>
      <p:ext uri="{BB962C8B-B14F-4D97-AF65-F5344CB8AC3E}">
        <p14:creationId xmlns:p14="http://schemas.microsoft.com/office/powerpoint/2010/main" val="41597589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792088"/>
          </a:xfrm>
        </p:spPr>
        <p:txBody>
          <a:bodyPr>
            <a:normAutofit/>
          </a:bodyPr>
          <a:lstStyle/>
          <a:p>
            <a:r>
              <a:rPr lang="en-US" sz="3200" dirty="0" smtClean="0"/>
              <a:t>Where tools/resources do not exist we build them</a:t>
            </a:r>
            <a:endParaRPr lang="en-US" sz="3200" dirty="0"/>
          </a:p>
        </p:txBody>
      </p:sp>
      <p:sp>
        <p:nvSpPr>
          <p:cNvPr id="4" name="Content Placeholder 2"/>
          <p:cNvSpPr>
            <a:spLocks noGrp="1"/>
          </p:cNvSpPr>
          <p:nvPr>
            <p:ph idx="1"/>
          </p:nvPr>
        </p:nvSpPr>
        <p:spPr>
          <a:xfrm>
            <a:off x="2621187" y="1133128"/>
            <a:ext cx="2073702" cy="946150"/>
          </a:xfrm>
        </p:spPr>
        <p:txBody>
          <a:bodyPr>
            <a:normAutofit/>
          </a:bodyPr>
          <a:lstStyle/>
          <a:p>
            <a:pPr marL="0" indent="0">
              <a:buNone/>
            </a:pPr>
            <a:r>
              <a:rPr lang="en-US" sz="1200" dirty="0" smtClean="0">
                <a:hlinkClick r:id="rId2"/>
              </a:rPr>
              <a:t>www.dgidb.org</a:t>
            </a:r>
            <a:r>
              <a:rPr lang="en-US" sz="1200" dirty="0" smtClean="0"/>
              <a:t> </a:t>
            </a:r>
          </a:p>
          <a:p>
            <a:pPr marL="0" indent="0">
              <a:buNone/>
            </a:pPr>
            <a:r>
              <a:rPr lang="en-US" sz="1200" dirty="0" smtClean="0"/>
              <a:t>Search genes for known and potentially druggable interactions</a:t>
            </a:r>
            <a:endParaRPr lang="en-US" sz="1200" dirty="0"/>
          </a:p>
        </p:txBody>
      </p:sp>
      <p:pic>
        <p:nvPicPr>
          <p:cNvPr id="5" name="Picture 4" descr="Mail Attachment.png"/>
          <p:cNvPicPr>
            <a:picLocks noChangeAspect="1"/>
          </p:cNvPicPr>
          <p:nvPr/>
        </p:nvPicPr>
        <p:blipFill rotWithShape="1">
          <a:blip r:embed="rId3">
            <a:extLst>
              <a:ext uri="{28A0092B-C50C-407E-A947-70E740481C1C}">
                <a14:useLocalDpi xmlns:a14="http://schemas.microsoft.com/office/drawing/2010/main" val="0"/>
              </a:ext>
            </a:extLst>
          </a:blip>
          <a:srcRect l="10618" t="4944" r="4123" b="71713"/>
          <a:stretch/>
        </p:blipFill>
        <p:spPr>
          <a:xfrm>
            <a:off x="168703" y="1133128"/>
            <a:ext cx="2355457" cy="818273"/>
          </a:xfrm>
          <a:prstGeom prst="rect">
            <a:avLst/>
          </a:prstGeom>
        </p:spPr>
      </p:pic>
      <p:pic>
        <p:nvPicPr>
          <p:cNvPr id="6" name="Picture 5" descr="Mail Attachment.png"/>
          <p:cNvPicPr>
            <a:picLocks noChangeAspect="1"/>
          </p:cNvPicPr>
          <p:nvPr/>
        </p:nvPicPr>
        <p:blipFill rotWithShape="1">
          <a:blip r:embed="rId3">
            <a:extLst>
              <a:ext uri="{28A0092B-C50C-407E-A947-70E740481C1C}">
                <a14:useLocalDpi xmlns:a14="http://schemas.microsoft.com/office/drawing/2010/main" val="0"/>
              </a:ext>
            </a:extLst>
          </a:blip>
          <a:srcRect l="10599" t="34989" r="4144" b="38332"/>
          <a:stretch/>
        </p:blipFill>
        <p:spPr>
          <a:xfrm>
            <a:off x="168703" y="4402660"/>
            <a:ext cx="2334630" cy="926900"/>
          </a:xfrm>
          <a:prstGeom prst="rect">
            <a:avLst/>
          </a:prstGeom>
        </p:spPr>
      </p:pic>
      <p:sp>
        <p:nvSpPr>
          <p:cNvPr id="7" name="Content Placeholder 2"/>
          <p:cNvSpPr txBox="1">
            <a:spLocks/>
          </p:cNvSpPr>
          <p:nvPr/>
        </p:nvSpPr>
        <p:spPr>
          <a:xfrm>
            <a:off x="2621188" y="4379255"/>
            <a:ext cx="2590799" cy="11664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3"/>
              </a:buClr>
              <a:buFont typeface="Arial"/>
              <a:buChar char="•"/>
              <a:defRPr sz="2400" kern="1200">
                <a:solidFill>
                  <a:schemeClr val="tx1">
                    <a:lumMod val="90000"/>
                    <a:lumOff val="10000"/>
                  </a:schemeClr>
                </a:solidFill>
                <a:latin typeface="+mn-lt"/>
                <a:ea typeface="+mn-ea"/>
                <a:cs typeface="Trebuchet MS"/>
              </a:defRPr>
            </a:lvl1pPr>
            <a:lvl2pPr marL="742950" indent="-28575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2pPr>
            <a:lvl3pPr marL="11430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3pPr>
            <a:lvl4pPr marL="16002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4pPr>
            <a:lvl5pPr marL="20574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hlinkClick r:id="rId4"/>
              </a:rPr>
              <a:t>www.civicdb.org</a:t>
            </a:r>
            <a:endParaRPr lang="en-US" sz="1200" dirty="0" smtClean="0"/>
          </a:p>
          <a:p>
            <a:pPr marL="0" indent="0">
              <a:buNone/>
            </a:pPr>
            <a:r>
              <a:rPr lang="en-US" sz="1200" dirty="0" smtClean="0"/>
              <a:t>Identify highly curated summaries of clinical interpretations for variants in cancer</a:t>
            </a:r>
            <a:endParaRPr lang="en-US" sz="1200" dirty="0"/>
          </a:p>
        </p:txBody>
      </p:sp>
      <p:pic>
        <p:nvPicPr>
          <p:cNvPr id="8" name="Picture 7" descr="Mail Attachment.png"/>
          <p:cNvPicPr>
            <a:picLocks noChangeAspect="1"/>
          </p:cNvPicPr>
          <p:nvPr/>
        </p:nvPicPr>
        <p:blipFill rotWithShape="1">
          <a:blip r:embed="rId3">
            <a:extLst>
              <a:ext uri="{28A0092B-C50C-407E-A947-70E740481C1C}">
                <a14:useLocalDpi xmlns:a14="http://schemas.microsoft.com/office/drawing/2010/main" val="0"/>
              </a:ext>
            </a:extLst>
          </a:blip>
          <a:srcRect l="10619" t="68414" r="4122" b="8238"/>
          <a:stretch/>
        </p:blipFill>
        <p:spPr>
          <a:xfrm>
            <a:off x="152400" y="2749313"/>
            <a:ext cx="2334630" cy="811038"/>
          </a:xfrm>
          <a:prstGeom prst="rect">
            <a:avLst/>
          </a:prstGeom>
        </p:spPr>
      </p:pic>
      <p:sp>
        <p:nvSpPr>
          <p:cNvPr id="9" name="Content Placeholder 2"/>
          <p:cNvSpPr txBox="1">
            <a:spLocks/>
          </p:cNvSpPr>
          <p:nvPr/>
        </p:nvSpPr>
        <p:spPr>
          <a:xfrm>
            <a:off x="2604885" y="2640872"/>
            <a:ext cx="2073702" cy="1066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lumMod val="90000"/>
                    <a:lumOff val="10000"/>
                  </a:schemeClr>
                </a:solidFill>
                <a:latin typeface="+mn-lt"/>
                <a:ea typeface="+mn-ea"/>
                <a:cs typeface="Trebuchet MS"/>
              </a:defRPr>
            </a:lvl1pPr>
            <a:lvl2pPr marL="742950" indent="-28575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2pPr>
            <a:lvl3pPr marL="11430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3pPr>
            <a:lvl4pPr marL="16002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4pPr>
            <a:lvl5pPr marL="20574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hlinkClick r:id="rId5"/>
              </a:rPr>
              <a:t>www.docm.info</a:t>
            </a:r>
            <a:endParaRPr lang="en-US" sz="1200" dirty="0" smtClean="0"/>
          </a:p>
          <a:p>
            <a:pPr marL="0" indent="0">
              <a:buNone/>
            </a:pPr>
            <a:r>
              <a:rPr lang="en-US" sz="1200" dirty="0" smtClean="0"/>
              <a:t>Filter against highly curated set of mutations known to cause cancer</a:t>
            </a:r>
          </a:p>
        </p:txBody>
      </p:sp>
      <p:pic>
        <p:nvPicPr>
          <p:cNvPr id="10" name="Picture 9" descr="pvacseq-logo_horizontal_v1a-1.png"/>
          <p:cNvPicPr>
            <a:picLocks noChangeAspect="1"/>
          </p:cNvPicPr>
          <p:nvPr/>
        </p:nvPicPr>
        <p:blipFill rotWithShape="1">
          <a:blip r:embed="rId6">
            <a:extLst>
              <a:ext uri="{28A0092B-C50C-407E-A947-70E740481C1C}">
                <a14:useLocalDpi xmlns:a14="http://schemas.microsoft.com/office/drawing/2010/main" val="0"/>
              </a:ext>
            </a:extLst>
          </a:blip>
          <a:srcRect l="18607" t="41773" r="18465" b="41012"/>
          <a:stretch/>
        </p:blipFill>
        <p:spPr>
          <a:xfrm>
            <a:off x="5410200" y="980728"/>
            <a:ext cx="3372986" cy="691976"/>
          </a:xfrm>
          <a:prstGeom prst="rect">
            <a:avLst/>
          </a:prstGeom>
        </p:spPr>
      </p:pic>
      <p:pic>
        <p:nvPicPr>
          <p:cNvPr id="11" name="Picture 10" descr="Screenshot 2017-05-07 21.14.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2588567"/>
            <a:ext cx="2743200" cy="980279"/>
          </a:xfrm>
          <a:prstGeom prst="rect">
            <a:avLst/>
          </a:prstGeom>
        </p:spPr>
      </p:pic>
      <p:sp>
        <p:nvSpPr>
          <p:cNvPr id="12" name="TextBox 11"/>
          <p:cNvSpPr txBox="1"/>
          <p:nvPr/>
        </p:nvSpPr>
        <p:spPr>
          <a:xfrm>
            <a:off x="6536908" y="2584942"/>
            <a:ext cx="1159292" cy="400110"/>
          </a:xfrm>
          <a:prstGeom prst="rect">
            <a:avLst/>
          </a:prstGeom>
          <a:noFill/>
        </p:spPr>
        <p:txBody>
          <a:bodyPr wrap="none" rtlCol="0">
            <a:spAutoFit/>
          </a:bodyPr>
          <a:lstStyle/>
          <a:p>
            <a:r>
              <a:rPr lang="en-US" sz="2000" b="1" dirty="0" err="1" smtClean="0">
                <a:solidFill>
                  <a:schemeClr val="accent1"/>
                </a:solidFill>
              </a:rPr>
              <a:t>GenVisR</a:t>
            </a:r>
            <a:endParaRPr lang="en-US" sz="2000" b="1" dirty="0">
              <a:solidFill>
                <a:schemeClr val="accent1"/>
              </a:solidFill>
            </a:endParaRPr>
          </a:p>
        </p:txBody>
      </p:sp>
      <p:sp>
        <p:nvSpPr>
          <p:cNvPr id="13" name="Content Placeholder 2"/>
          <p:cNvSpPr txBox="1">
            <a:spLocks/>
          </p:cNvSpPr>
          <p:nvPr/>
        </p:nvSpPr>
        <p:spPr>
          <a:xfrm>
            <a:off x="5562600" y="3458770"/>
            <a:ext cx="3429000" cy="59308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3"/>
              </a:buClr>
              <a:buFont typeface="Arial"/>
              <a:buChar char="•"/>
              <a:defRPr sz="2400" kern="1200">
                <a:solidFill>
                  <a:schemeClr val="tx1">
                    <a:lumMod val="90000"/>
                    <a:lumOff val="10000"/>
                  </a:schemeClr>
                </a:solidFill>
                <a:latin typeface="+mn-lt"/>
                <a:ea typeface="+mn-ea"/>
                <a:cs typeface="Trebuchet MS"/>
              </a:defRPr>
            </a:lvl1pPr>
            <a:lvl2pPr marL="742950" indent="-28575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2pPr>
            <a:lvl3pPr marL="11430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3pPr>
            <a:lvl4pPr marL="16002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4pPr>
            <a:lvl5pPr marL="20574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hlinkClick r:id="rId8"/>
              </a:rPr>
              <a:t>https://github.com/griffithlab/</a:t>
            </a:r>
            <a:r>
              <a:rPr lang="en-US" sz="1200" dirty="0" smtClean="0">
                <a:hlinkClick r:id="rId8"/>
              </a:rPr>
              <a:t>GenVisR</a:t>
            </a:r>
            <a:r>
              <a:rPr lang="en-US" sz="1200" dirty="0" smtClean="0"/>
              <a:t> </a:t>
            </a:r>
            <a:endParaRPr lang="en-US" sz="1200" dirty="0"/>
          </a:p>
          <a:p>
            <a:pPr marL="0" indent="0">
              <a:buNone/>
            </a:pPr>
            <a:r>
              <a:rPr lang="en-US" sz="1200" dirty="0" smtClean="0"/>
              <a:t>Create genomic </a:t>
            </a:r>
            <a:r>
              <a:rPr lang="en-US" sz="1200" dirty="0"/>
              <a:t>visualizations </a:t>
            </a:r>
          </a:p>
        </p:txBody>
      </p:sp>
      <p:sp>
        <p:nvSpPr>
          <p:cNvPr id="14" name="Content Placeholder 2"/>
          <p:cNvSpPr txBox="1">
            <a:spLocks/>
          </p:cNvSpPr>
          <p:nvPr/>
        </p:nvSpPr>
        <p:spPr>
          <a:xfrm>
            <a:off x="5411123" y="1683046"/>
            <a:ext cx="3732877" cy="59308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3"/>
              </a:buClr>
              <a:buFont typeface="Arial"/>
              <a:buChar char="•"/>
              <a:defRPr sz="2400" kern="1200">
                <a:solidFill>
                  <a:schemeClr val="tx1">
                    <a:lumMod val="90000"/>
                    <a:lumOff val="10000"/>
                  </a:schemeClr>
                </a:solidFill>
                <a:latin typeface="+mn-lt"/>
                <a:ea typeface="+mn-ea"/>
                <a:cs typeface="Trebuchet MS"/>
              </a:defRPr>
            </a:lvl1pPr>
            <a:lvl2pPr marL="742950" indent="-28575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2pPr>
            <a:lvl3pPr marL="11430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3pPr>
            <a:lvl4pPr marL="16002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4pPr>
            <a:lvl5pPr marL="20574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hlinkClick r:id="rId9"/>
              </a:rPr>
              <a:t>https://github.com/griffithlab/pVAC-</a:t>
            </a:r>
            <a:r>
              <a:rPr lang="en-US" sz="1200" dirty="0" smtClean="0">
                <a:hlinkClick r:id="rId9"/>
              </a:rPr>
              <a:t>Seq</a:t>
            </a:r>
            <a:endParaRPr lang="en-US" sz="1200" dirty="0" smtClean="0"/>
          </a:p>
          <a:p>
            <a:pPr marL="0" indent="0">
              <a:buNone/>
            </a:pPr>
            <a:r>
              <a:rPr lang="en-US" sz="1200" dirty="0" smtClean="0"/>
              <a:t>Personalize vaccine design</a:t>
            </a:r>
            <a:endParaRPr lang="en-US" sz="1200" dirty="0"/>
          </a:p>
        </p:txBody>
      </p:sp>
      <p:pic>
        <p:nvPicPr>
          <p:cNvPr id="15" name="Picture 14" descr="RegTool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4873" y="4478860"/>
            <a:ext cx="1276927" cy="695132"/>
          </a:xfrm>
          <a:prstGeom prst="rect">
            <a:avLst/>
          </a:prstGeom>
        </p:spPr>
      </p:pic>
      <p:sp>
        <p:nvSpPr>
          <p:cNvPr id="16" name="TextBox 15"/>
          <p:cNvSpPr txBox="1"/>
          <p:nvPr/>
        </p:nvSpPr>
        <p:spPr>
          <a:xfrm>
            <a:off x="6928729" y="4478860"/>
            <a:ext cx="1148471" cy="400110"/>
          </a:xfrm>
          <a:prstGeom prst="rect">
            <a:avLst/>
          </a:prstGeom>
          <a:noFill/>
        </p:spPr>
        <p:txBody>
          <a:bodyPr wrap="none" rtlCol="0">
            <a:spAutoFit/>
          </a:bodyPr>
          <a:lstStyle/>
          <a:p>
            <a:r>
              <a:rPr lang="en-US" sz="2000" b="1" dirty="0" err="1" smtClean="0"/>
              <a:t>regtools</a:t>
            </a:r>
            <a:endParaRPr lang="en-US" sz="2000" b="1" dirty="0"/>
          </a:p>
        </p:txBody>
      </p:sp>
      <p:sp>
        <p:nvSpPr>
          <p:cNvPr id="17" name="Content Placeholder 2"/>
          <p:cNvSpPr txBox="1">
            <a:spLocks/>
          </p:cNvSpPr>
          <p:nvPr/>
        </p:nvSpPr>
        <p:spPr>
          <a:xfrm>
            <a:off x="5562600" y="5181178"/>
            <a:ext cx="3429000" cy="59308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3"/>
              </a:buClr>
              <a:buFont typeface="Arial"/>
              <a:buChar char="•"/>
              <a:defRPr sz="2400" kern="1200">
                <a:solidFill>
                  <a:schemeClr val="tx1">
                    <a:lumMod val="90000"/>
                    <a:lumOff val="10000"/>
                  </a:schemeClr>
                </a:solidFill>
                <a:latin typeface="+mn-lt"/>
                <a:ea typeface="+mn-ea"/>
                <a:cs typeface="Trebuchet MS"/>
              </a:defRPr>
            </a:lvl1pPr>
            <a:lvl2pPr marL="742950" indent="-28575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2pPr>
            <a:lvl3pPr marL="11430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3pPr>
            <a:lvl4pPr marL="16002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4pPr>
            <a:lvl5pPr marL="2057400" indent="-228600" algn="l" defTabSz="457200" rtl="0" eaLnBrk="1" latinLnBrk="0" hangingPunct="1">
              <a:spcBef>
                <a:spcPct val="20000"/>
              </a:spcBef>
              <a:buClr>
                <a:schemeClr val="accent3"/>
              </a:buClr>
              <a:buFont typeface="Arial"/>
              <a:buChar char="•"/>
              <a:defRPr sz="2000" kern="1200">
                <a:solidFill>
                  <a:schemeClr val="tx1">
                    <a:lumMod val="90000"/>
                    <a:lumOff val="10000"/>
                  </a:schemeClr>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hlinkClick r:id="rId11"/>
              </a:rPr>
              <a:t>https://github.com/griffithlab/</a:t>
            </a:r>
            <a:r>
              <a:rPr lang="en-US" sz="1200" dirty="0" smtClean="0">
                <a:hlinkClick r:id="rId11"/>
              </a:rPr>
              <a:t>regtools</a:t>
            </a:r>
            <a:r>
              <a:rPr lang="en-US" sz="1200" dirty="0" smtClean="0"/>
              <a:t> </a:t>
            </a:r>
          </a:p>
          <a:p>
            <a:pPr marL="0" indent="0">
              <a:buNone/>
            </a:pPr>
            <a:r>
              <a:rPr lang="en-US" sz="1200" dirty="0" smtClean="0"/>
              <a:t>Identify regulatory variants</a:t>
            </a:r>
            <a:endParaRPr lang="en-US" sz="1200" dirty="0"/>
          </a:p>
        </p:txBody>
      </p:sp>
    </p:spTree>
    <p:extLst>
      <p:ext uri="{BB962C8B-B14F-4D97-AF65-F5344CB8AC3E}">
        <p14:creationId xmlns:p14="http://schemas.microsoft.com/office/powerpoint/2010/main" val="3605463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392"/>
            <a:ext cx="8839200" cy="792088"/>
          </a:xfrm>
        </p:spPr>
        <p:txBody>
          <a:bodyPr>
            <a:normAutofit/>
          </a:bodyPr>
          <a:lstStyle/>
          <a:p>
            <a:r>
              <a:rPr lang="en-US" sz="2800" dirty="0" smtClean="0"/>
              <a:t>Encourage best practices for software development</a:t>
            </a:r>
            <a:endParaRPr lang="en-US" sz="2800" dirty="0"/>
          </a:p>
        </p:txBody>
      </p:sp>
      <p:sp>
        <p:nvSpPr>
          <p:cNvPr id="7" name="Content Placeholder 2"/>
          <p:cNvSpPr txBox="1">
            <a:spLocks/>
          </p:cNvSpPr>
          <p:nvPr/>
        </p:nvSpPr>
        <p:spPr>
          <a:xfrm>
            <a:off x="1757560" y="4722812"/>
            <a:ext cx="6434003" cy="1514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2">
                  <a:lumMod val="50000"/>
                  <a:lumOff val="50000"/>
                </a:schemeClr>
              </a:buClr>
              <a:buFont typeface="Arial"/>
              <a:buChar char="•"/>
              <a:defRPr sz="2400" kern="1200">
                <a:solidFill>
                  <a:schemeClr val="tx1"/>
                </a:solidFill>
                <a:latin typeface="+mn-lt"/>
                <a:ea typeface="+mn-ea"/>
                <a:cs typeface="Trebuchet MS"/>
              </a:defRPr>
            </a:lvl1pPr>
            <a:lvl2pPr marL="742950" indent="-285750" algn="l" defTabSz="457200" rtl="0" eaLnBrk="1" latinLnBrk="0" hangingPunct="1">
              <a:spcBef>
                <a:spcPct val="20000"/>
              </a:spcBef>
              <a:buClr>
                <a:schemeClr val="tx2">
                  <a:lumMod val="50000"/>
                  <a:lumOff val="50000"/>
                </a:schemeClr>
              </a:buClr>
              <a:buFont typeface="Arial"/>
              <a:buChar char="•"/>
              <a:defRPr sz="2200" kern="1200">
                <a:solidFill>
                  <a:schemeClr val="tx1"/>
                </a:solidFill>
                <a:latin typeface="+mn-lt"/>
                <a:ea typeface="+mn-ea"/>
                <a:cs typeface="Trebuchet MS"/>
              </a:defRPr>
            </a:lvl2pPr>
            <a:lvl3pPr marL="11430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3pPr>
            <a:lvl4pPr marL="16002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4pPr>
            <a:lvl5pPr marL="20574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All code deposited in </a:t>
            </a:r>
            <a:r>
              <a:rPr lang="en-US" sz="1800" dirty="0" err="1" smtClean="0"/>
              <a:t>Github</a:t>
            </a:r>
            <a:endParaRPr lang="en-US" sz="1800" dirty="0" smtClean="0"/>
          </a:p>
          <a:p>
            <a:pPr lvl="1"/>
            <a:r>
              <a:rPr lang="en-US" sz="1600" dirty="0" smtClean="0"/>
              <a:t>35 repos for different software/projects</a:t>
            </a:r>
          </a:p>
          <a:p>
            <a:pPr lvl="1"/>
            <a:r>
              <a:rPr lang="en-US" sz="1600" dirty="0" smtClean="0"/>
              <a:t>Virtually all public and open-source</a:t>
            </a:r>
          </a:p>
          <a:p>
            <a:pPr lvl="1"/>
            <a:r>
              <a:rPr lang="en-US" sz="1600" dirty="0" smtClean="0"/>
              <a:t>Test-driven, code review, pull requests, </a:t>
            </a:r>
            <a:r>
              <a:rPr lang="en-US" sz="1600" dirty="0" err="1" smtClean="0"/>
              <a:t>etc</a:t>
            </a:r>
            <a:endParaRPr lang="en-US" sz="1100" dirty="0"/>
          </a:p>
        </p:txBody>
      </p:sp>
      <p:pic>
        <p:nvPicPr>
          <p:cNvPr id="6" name="Content Placeholder 4" descr="Screenshot 2017-05-07 13.58.3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06" r="-587" b="1890"/>
          <a:stretch/>
        </p:blipFill>
        <p:spPr>
          <a:xfrm>
            <a:off x="1757560" y="620688"/>
            <a:ext cx="5357561" cy="4010025"/>
          </a:xfrm>
        </p:spPr>
      </p:pic>
      <p:sp>
        <p:nvSpPr>
          <p:cNvPr id="3" name="Rectangle 2"/>
          <p:cNvSpPr/>
          <p:nvPr/>
        </p:nvSpPr>
        <p:spPr>
          <a:xfrm>
            <a:off x="325425" y="6011996"/>
            <a:ext cx="3003234" cy="369332"/>
          </a:xfrm>
          <a:prstGeom prst="rect">
            <a:avLst/>
          </a:prstGeom>
        </p:spPr>
        <p:txBody>
          <a:bodyPr wrap="none">
            <a:spAutoFit/>
          </a:bodyPr>
          <a:lstStyle/>
          <a:p>
            <a:r>
              <a:rPr lang="en-US" sz="1800" dirty="0" smtClean="0">
                <a:hlinkClick r:id="rId3"/>
              </a:rPr>
              <a:t>https://github.com/griffithlab</a:t>
            </a:r>
            <a:r>
              <a:rPr lang="en-US" sz="1800" dirty="0" smtClean="0"/>
              <a:t> </a:t>
            </a:r>
            <a:endParaRPr lang="en-US" sz="1800" dirty="0"/>
          </a:p>
        </p:txBody>
      </p:sp>
      <p:sp>
        <p:nvSpPr>
          <p:cNvPr id="4" name="Rectangle 3"/>
          <p:cNvSpPr/>
          <p:nvPr/>
        </p:nvSpPr>
        <p:spPr>
          <a:xfrm>
            <a:off x="5084900" y="6011996"/>
            <a:ext cx="2904949" cy="369332"/>
          </a:xfrm>
          <a:prstGeom prst="rect">
            <a:avLst/>
          </a:prstGeom>
        </p:spPr>
        <p:txBody>
          <a:bodyPr wrap="none">
            <a:spAutoFit/>
          </a:bodyPr>
          <a:lstStyle/>
          <a:p>
            <a:r>
              <a:rPr lang="en-US" sz="1800" dirty="0">
                <a:hlinkClick r:id="rId4"/>
              </a:rPr>
              <a:t>https://github.com/</a:t>
            </a:r>
            <a:r>
              <a:rPr lang="en-US" sz="1800" dirty="0" smtClean="0">
                <a:hlinkClick r:id="rId4"/>
              </a:rPr>
              <a:t>genome</a:t>
            </a:r>
            <a:r>
              <a:rPr lang="en-US" sz="1800" dirty="0" smtClean="0"/>
              <a:t> </a:t>
            </a:r>
            <a:endParaRPr lang="en-US" sz="1800" dirty="0"/>
          </a:p>
        </p:txBody>
      </p:sp>
    </p:spTree>
    <p:extLst>
      <p:ext uri="{BB962C8B-B14F-4D97-AF65-F5344CB8AC3E}">
        <p14:creationId xmlns:p14="http://schemas.microsoft.com/office/powerpoint/2010/main" val="35541674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84"/>
            <a:ext cx="8295456" cy="603320"/>
          </a:xfrm>
        </p:spPr>
        <p:txBody>
          <a:bodyPr/>
          <a:lstStyle/>
          <a:p>
            <a:r>
              <a:rPr lang="en-US" dirty="0"/>
              <a:t>WUSTL – MGI: Group members</a:t>
            </a:r>
          </a:p>
        </p:txBody>
      </p:sp>
      <p:pic>
        <p:nvPicPr>
          <p:cNvPr id="15" name="Picture 14"/>
          <p:cNvPicPr>
            <a:picLocks noChangeAspect="1"/>
          </p:cNvPicPr>
          <p:nvPr/>
        </p:nvPicPr>
        <p:blipFill>
          <a:blip r:embed="rId3"/>
          <a:stretch>
            <a:fillRect/>
          </a:stretch>
        </p:blipFill>
        <p:spPr>
          <a:xfrm>
            <a:off x="504056" y="764704"/>
            <a:ext cx="8172400" cy="5425800"/>
          </a:xfrm>
          <a:prstGeom prst="rect">
            <a:avLst/>
          </a:prstGeom>
        </p:spPr>
      </p:pic>
    </p:spTree>
    <p:extLst>
      <p:ext uri="{BB962C8B-B14F-4D97-AF65-F5344CB8AC3E}">
        <p14:creationId xmlns:p14="http://schemas.microsoft.com/office/powerpoint/2010/main" val="36874008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334"/>
            <a:ext cx="8839200" cy="1143000"/>
          </a:xfrm>
        </p:spPr>
        <p:txBody>
          <a:bodyPr/>
          <a:lstStyle/>
          <a:p>
            <a:r>
              <a:rPr lang="en-US" dirty="0" smtClean="0"/>
              <a:t>Informatics background poll</a:t>
            </a:r>
            <a:endParaRPr lang="en-US" dirty="0"/>
          </a:p>
        </p:txBody>
      </p:sp>
      <p:sp>
        <p:nvSpPr>
          <p:cNvPr id="3" name="Content Placeholder 2"/>
          <p:cNvSpPr>
            <a:spLocks noGrp="1"/>
          </p:cNvSpPr>
          <p:nvPr>
            <p:ph idx="1"/>
          </p:nvPr>
        </p:nvSpPr>
        <p:spPr>
          <a:xfrm>
            <a:off x="152400" y="1440904"/>
            <a:ext cx="8839200" cy="4724400"/>
          </a:xfrm>
        </p:spPr>
        <p:txBody>
          <a:bodyPr>
            <a:normAutofit/>
          </a:bodyPr>
          <a:lstStyle/>
          <a:p>
            <a:r>
              <a:rPr lang="en-US" sz="2400" dirty="0" smtClean="0"/>
              <a:t>Student poll</a:t>
            </a:r>
          </a:p>
          <a:p>
            <a:pPr lvl="1"/>
            <a:r>
              <a:rPr lang="en-US" sz="2000" dirty="0" smtClean="0"/>
              <a:t>Are you doing genomics research?</a:t>
            </a:r>
          </a:p>
          <a:p>
            <a:pPr lvl="1"/>
            <a:r>
              <a:rPr lang="en-US" sz="2000" dirty="0" smtClean="0"/>
              <a:t>Do you consider yourself a </a:t>
            </a:r>
            <a:r>
              <a:rPr lang="en-US" sz="2000" dirty="0" err="1" smtClean="0"/>
              <a:t>bioinformatician</a:t>
            </a:r>
            <a:r>
              <a:rPr lang="en-US" sz="2000" dirty="0" smtClean="0"/>
              <a:t>?</a:t>
            </a:r>
          </a:p>
          <a:p>
            <a:pPr lvl="1"/>
            <a:r>
              <a:rPr lang="en-US" sz="2000" dirty="0" smtClean="0"/>
              <a:t>What kind of NGS data are you working with?</a:t>
            </a:r>
          </a:p>
          <a:p>
            <a:pPr lvl="2"/>
            <a:r>
              <a:rPr lang="en-US" sz="1800" dirty="0" smtClean="0"/>
              <a:t>WGS?</a:t>
            </a:r>
          </a:p>
          <a:p>
            <a:pPr lvl="2"/>
            <a:r>
              <a:rPr lang="en-US" sz="1800" dirty="0" smtClean="0"/>
              <a:t>Exome?</a:t>
            </a:r>
          </a:p>
          <a:p>
            <a:pPr lvl="2"/>
            <a:r>
              <a:rPr lang="en-US" sz="1800" dirty="0" err="1" smtClean="0"/>
              <a:t>RNAseq</a:t>
            </a:r>
            <a:r>
              <a:rPr lang="en-US" sz="1800" dirty="0" smtClean="0"/>
              <a:t>?</a:t>
            </a:r>
          </a:p>
          <a:p>
            <a:pPr lvl="2"/>
            <a:r>
              <a:rPr lang="en-US" sz="1800" dirty="0" err="1" smtClean="0"/>
              <a:t>Epigenome</a:t>
            </a:r>
            <a:r>
              <a:rPr lang="en-US" sz="1800" dirty="0" smtClean="0"/>
              <a:t>?</a:t>
            </a:r>
          </a:p>
          <a:p>
            <a:pPr lvl="2"/>
            <a:r>
              <a:rPr lang="en-US" sz="1800" dirty="0" smtClean="0"/>
              <a:t>Single cell?</a:t>
            </a:r>
          </a:p>
          <a:p>
            <a:pPr lvl="2"/>
            <a:r>
              <a:rPr lang="en-US" sz="1800" dirty="0" smtClean="0"/>
              <a:t>Other?</a:t>
            </a:r>
          </a:p>
          <a:p>
            <a:pPr lvl="1"/>
            <a:r>
              <a:rPr lang="en-US" sz="2000" dirty="0" smtClean="0"/>
              <a:t>What organism do you work with?</a:t>
            </a:r>
          </a:p>
          <a:p>
            <a:pPr lvl="2"/>
            <a:r>
              <a:rPr lang="en-US" sz="1600" dirty="0" smtClean="0"/>
              <a:t>Does it have a reference genome?</a:t>
            </a:r>
          </a:p>
          <a:p>
            <a:pPr lvl="1"/>
            <a:r>
              <a:rPr lang="en-US" sz="2000" dirty="0" smtClean="0"/>
              <a:t>Did you bring data?</a:t>
            </a:r>
          </a:p>
        </p:txBody>
      </p:sp>
    </p:spTree>
    <p:extLst>
      <p:ext uri="{BB962C8B-B14F-4D97-AF65-F5344CB8AC3E}">
        <p14:creationId xmlns:p14="http://schemas.microsoft.com/office/powerpoint/2010/main" val="3539703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84"/>
            <a:ext cx="8839200" cy="792088"/>
          </a:xfrm>
        </p:spPr>
        <p:txBody>
          <a:bodyPr/>
          <a:lstStyle/>
          <a:p>
            <a:r>
              <a:rPr lang="en-US" dirty="0" smtClean="0"/>
              <a:t>Student poll continued</a:t>
            </a:r>
            <a:endParaRPr lang="en-US" dirty="0"/>
          </a:p>
        </p:txBody>
      </p:sp>
      <p:sp>
        <p:nvSpPr>
          <p:cNvPr id="3" name="Content Placeholder 2"/>
          <p:cNvSpPr>
            <a:spLocks noGrp="1"/>
          </p:cNvSpPr>
          <p:nvPr>
            <p:ph idx="1"/>
          </p:nvPr>
        </p:nvSpPr>
        <p:spPr>
          <a:xfrm>
            <a:off x="152400" y="908720"/>
            <a:ext cx="8839200" cy="5300464"/>
          </a:xfrm>
        </p:spPr>
        <p:txBody>
          <a:bodyPr/>
          <a:lstStyle/>
          <a:p>
            <a:pPr marL="0" indent="0">
              <a:buNone/>
            </a:pPr>
            <a:r>
              <a:rPr lang="en-US" sz="2400" dirty="0" smtClean="0"/>
              <a:t>Not counting the pre-requisites and materials for this course:</a:t>
            </a:r>
          </a:p>
          <a:p>
            <a:r>
              <a:rPr lang="en-US" sz="2400" dirty="0" smtClean="0"/>
              <a:t>Are </a:t>
            </a:r>
            <a:r>
              <a:rPr lang="en-US" sz="2400" dirty="0"/>
              <a:t>you familiar with </a:t>
            </a:r>
            <a:r>
              <a:rPr lang="en-US" sz="2400" dirty="0" err="1"/>
              <a:t>linux</a:t>
            </a:r>
            <a:r>
              <a:rPr lang="en-US" sz="2400" dirty="0"/>
              <a:t>/command line?</a:t>
            </a:r>
          </a:p>
          <a:p>
            <a:pPr lvl="1"/>
            <a:r>
              <a:rPr lang="en-US" sz="2000" dirty="0"/>
              <a:t>Intermediate? </a:t>
            </a:r>
            <a:endParaRPr lang="en-US" sz="2000" dirty="0" smtClean="0"/>
          </a:p>
          <a:p>
            <a:pPr lvl="1"/>
            <a:r>
              <a:rPr lang="en-US" sz="2000" dirty="0" smtClean="0"/>
              <a:t>Expert?</a:t>
            </a:r>
          </a:p>
          <a:p>
            <a:r>
              <a:rPr lang="en-US" sz="2400" dirty="0" smtClean="0"/>
              <a:t>Do you sometimes write code?</a:t>
            </a:r>
          </a:p>
          <a:p>
            <a:pPr lvl="1"/>
            <a:r>
              <a:rPr lang="en-US" sz="2000" dirty="0" smtClean="0"/>
              <a:t>What language?</a:t>
            </a:r>
            <a:endParaRPr lang="en-US" sz="2000" dirty="0"/>
          </a:p>
          <a:p>
            <a:r>
              <a:rPr lang="en-US" sz="2400" dirty="0"/>
              <a:t>Are you familiar with </a:t>
            </a:r>
            <a:r>
              <a:rPr lang="en-US" sz="2400" dirty="0" smtClean="0"/>
              <a:t>R?</a:t>
            </a:r>
            <a:endParaRPr lang="en-US" sz="2400" dirty="0"/>
          </a:p>
          <a:p>
            <a:pPr lvl="1"/>
            <a:r>
              <a:rPr lang="en-US" sz="2000" dirty="0"/>
              <a:t>Intermediate</a:t>
            </a:r>
            <a:r>
              <a:rPr lang="en-US" sz="2000" dirty="0" smtClean="0"/>
              <a:t>?</a:t>
            </a:r>
          </a:p>
          <a:p>
            <a:pPr lvl="1"/>
            <a:r>
              <a:rPr lang="en-US" sz="2000" dirty="0" smtClean="0"/>
              <a:t>Expert</a:t>
            </a:r>
            <a:r>
              <a:rPr lang="en-US" sz="2000" dirty="0"/>
              <a:t>?</a:t>
            </a:r>
          </a:p>
          <a:p>
            <a:r>
              <a:rPr lang="en-US" sz="2400" dirty="0" smtClean="0"/>
              <a:t>Are you familiar with </a:t>
            </a:r>
            <a:r>
              <a:rPr lang="en-US" sz="2400" dirty="0" err="1" smtClean="0"/>
              <a:t>ggplot</a:t>
            </a:r>
            <a:r>
              <a:rPr lang="en-US" sz="2400" dirty="0" smtClean="0"/>
              <a:t>?</a:t>
            </a:r>
          </a:p>
          <a:p>
            <a:pPr lvl="1"/>
            <a:r>
              <a:rPr lang="en-US" sz="2000" dirty="0" smtClean="0"/>
              <a:t>Intermediate?</a:t>
            </a:r>
          </a:p>
          <a:p>
            <a:pPr lvl="1"/>
            <a:r>
              <a:rPr lang="en-US" sz="2000" dirty="0" smtClean="0"/>
              <a:t>Expert?</a:t>
            </a:r>
          </a:p>
          <a:p>
            <a:r>
              <a:rPr lang="en-US" sz="2400" dirty="0" smtClean="0"/>
              <a:t>Do you use </a:t>
            </a:r>
            <a:r>
              <a:rPr lang="en-US" sz="2400" dirty="0" err="1" smtClean="0"/>
              <a:t>git</a:t>
            </a:r>
            <a:r>
              <a:rPr lang="en-US" sz="2400" dirty="0" smtClean="0"/>
              <a:t>/</a:t>
            </a:r>
            <a:r>
              <a:rPr lang="en-US" sz="2400" dirty="0" err="1" smtClean="0"/>
              <a:t>github</a:t>
            </a:r>
            <a:r>
              <a:rPr lang="en-US" sz="2400" dirty="0" smtClean="0"/>
              <a:t>?</a:t>
            </a:r>
            <a:endParaRPr lang="en-US" sz="2400" dirty="0"/>
          </a:p>
          <a:p>
            <a:endParaRPr lang="en-US" sz="2400" dirty="0"/>
          </a:p>
        </p:txBody>
      </p:sp>
    </p:spTree>
    <p:extLst>
      <p:ext uri="{BB962C8B-B14F-4D97-AF65-F5344CB8AC3E}">
        <p14:creationId xmlns:p14="http://schemas.microsoft.com/office/powerpoint/2010/main" val="219509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84"/>
            <a:ext cx="8295456" cy="603320"/>
          </a:xfrm>
        </p:spPr>
        <p:txBody>
          <a:bodyPr/>
          <a:lstStyle/>
          <a:p>
            <a:r>
              <a:rPr lang="en-US" dirty="0"/>
              <a:t>WUSTL – MGI: Group members</a:t>
            </a:r>
          </a:p>
        </p:txBody>
      </p:sp>
      <p:pic>
        <p:nvPicPr>
          <p:cNvPr id="7" name="Picture 6" descr="BenAinscough.jpg"/>
          <p:cNvPicPr>
            <a:picLocks noChangeAspect="1"/>
          </p:cNvPicPr>
          <p:nvPr/>
        </p:nvPicPr>
        <p:blipFill rotWithShape="1">
          <a:blip r:embed="rId3">
            <a:extLst>
              <a:ext uri="{28A0092B-C50C-407E-A947-70E740481C1C}">
                <a14:useLocalDpi xmlns:a14="http://schemas.microsoft.com/office/drawing/2010/main" val="0"/>
              </a:ext>
            </a:extLst>
          </a:blip>
          <a:srcRect l="13375" t="19775" r="6801" b="16404"/>
          <a:stretch/>
        </p:blipFill>
        <p:spPr>
          <a:xfrm>
            <a:off x="2396644" y="995826"/>
            <a:ext cx="913199" cy="1095161"/>
          </a:xfrm>
          <a:prstGeom prst="rect">
            <a:avLst/>
          </a:prstGeom>
        </p:spPr>
      </p:pic>
      <p:pic>
        <p:nvPicPr>
          <p:cNvPr id="9" name="Picture 8" descr="KatieCampbell.jpg"/>
          <p:cNvPicPr>
            <a:picLocks noChangeAspect="1"/>
          </p:cNvPicPr>
          <p:nvPr/>
        </p:nvPicPr>
        <p:blipFill rotWithShape="1">
          <a:blip r:embed="rId4">
            <a:extLst>
              <a:ext uri="{28A0092B-C50C-407E-A947-70E740481C1C}">
                <a14:useLocalDpi xmlns:a14="http://schemas.microsoft.com/office/drawing/2010/main" val="0"/>
              </a:ext>
            </a:extLst>
          </a:blip>
          <a:srcRect l="10408" t="9942" r="7610" b="36000"/>
          <a:stretch/>
        </p:blipFill>
        <p:spPr>
          <a:xfrm>
            <a:off x="4495800" y="992617"/>
            <a:ext cx="1104633" cy="1092562"/>
          </a:xfrm>
          <a:prstGeom prst="rect">
            <a:avLst/>
          </a:prstGeom>
        </p:spPr>
      </p:pic>
      <p:pic>
        <p:nvPicPr>
          <p:cNvPr id="10" name="Picture 9" descr="KilaninKrysiak.jpg"/>
          <p:cNvPicPr>
            <a:picLocks noChangeAspect="1"/>
          </p:cNvPicPr>
          <p:nvPr/>
        </p:nvPicPr>
        <p:blipFill rotWithShape="1">
          <a:blip r:embed="rId5">
            <a:extLst>
              <a:ext uri="{28A0092B-C50C-407E-A947-70E740481C1C}">
                <a14:useLocalDpi xmlns:a14="http://schemas.microsoft.com/office/drawing/2010/main" val="0"/>
              </a:ext>
            </a:extLst>
          </a:blip>
          <a:srcRect l="10682" t="5606" r="5224" b="35037"/>
          <a:stretch/>
        </p:blipFill>
        <p:spPr>
          <a:xfrm>
            <a:off x="5638459" y="2814625"/>
            <a:ext cx="1031922" cy="1092562"/>
          </a:xfrm>
          <a:prstGeom prst="rect">
            <a:avLst/>
          </a:prstGeom>
        </p:spPr>
      </p:pic>
      <p:pic>
        <p:nvPicPr>
          <p:cNvPr id="11" name="Picture 10" descr="LeeTrani.jpg"/>
          <p:cNvPicPr>
            <a:picLocks noChangeAspect="1"/>
          </p:cNvPicPr>
          <p:nvPr/>
        </p:nvPicPr>
        <p:blipFill rotWithShape="1">
          <a:blip r:embed="rId6">
            <a:extLst>
              <a:ext uri="{28A0092B-C50C-407E-A947-70E740481C1C}">
                <a14:useLocalDpi xmlns:a14="http://schemas.microsoft.com/office/drawing/2010/main" val="0"/>
              </a:ext>
            </a:extLst>
          </a:blip>
          <a:srcRect l="13913" t="12405" r="16239" b="33648"/>
          <a:stretch/>
        </p:blipFill>
        <p:spPr>
          <a:xfrm>
            <a:off x="4581083" y="4750307"/>
            <a:ext cx="971330" cy="1125342"/>
          </a:xfrm>
          <a:prstGeom prst="rect">
            <a:avLst/>
          </a:prstGeom>
        </p:spPr>
      </p:pic>
      <p:pic>
        <p:nvPicPr>
          <p:cNvPr id="13" name="Picture 12" descr="NickSpies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1509" y="4749267"/>
            <a:ext cx="970314" cy="1127360"/>
          </a:xfrm>
          <a:prstGeom prst="rect">
            <a:avLst/>
          </a:prstGeom>
        </p:spPr>
      </p:pic>
      <p:pic>
        <p:nvPicPr>
          <p:cNvPr id="16" name="Picture 15" descr="ZacharySkidmore.png"/>
          <p:cNvPicPr>
            <a:picLocks noChangeAspect="1"/>
          </p:cNvPicPr>
          <p:nvPr/>
        </p:nvPicPr>
        <p:blipFill rotWithShape="1">
          <a:blip r:embed="rId8">
            <a:extLst>
              <a:ext uri="{28A0092B-C50C-407E-A947-70E740481C1C}">
                <a14:useLocalDpi xmlns:a14="http://schemas.microsoft.com/office/drawing/2010/main" val="0"/>
              </a:ext>
            </a:extLst>
          </a:blip>
          <a:srcRect l="31823" t="9525" r="21523" b="10385"/>
          <a:stretch/>
        </p:blipFill>
        <p:spPr>
          <a:xfrm>
            <a:off x="2372266" y="4751940"/>
            <a:ext cx="982736" cy="1124687"/>
          </a:xfrm>
          <a:prstGeom prst="rect">
            <a:avLst/>
          </a:prstGeom>
        </p:spPr>
      </p:pic>
      <p:sp>
        <p:nvSpPr>
          <p:cNvPr id="20" name="TextBox 19"/>
          <p:cNvSpPr txBox="1"/>
          <p:nvPr/>
        </p:nvSpPr>
        <p:spPr>
          <a:xfrm>
            <a:off x="2362200" y="2108706"/>
            <a:ext cx="959992" cy="461665"/>
          </a:xfrm>
          <a:prstGeom prst="rect">
            <a:avLst/>
          </a:prstGeom>
          <a:noFill/>
        </p:spPr>
        <p:txBody>
          <a:bodyPr wrap="square" rtlCol="0">
            <a:spAutoFit/>
          </a:bodyPr>
          <a:lstStyle/>
          <a:p>
            <a:pPr algn="ctr"/>
            <a:r>
              <a:rPr lang="en-US" sz="1200" dirty="0" smtClean="0"/>
              <a:t>Benjamin</a:t>
            </a:r>
          </a:p>
          <a:p>
            <a:pPr algn="ctr"/>
            <a:r>
              <a:rPr lang="en-US" sz="1200" dirty="0" smtClean="0"/>
              <a:t>Ainscough</a:t>
            </a:r>
            <a:endParaRPr lang="en-US" sz="1200" dirty="0"/>
          </a:p>
        </p:txBody>
      </p:sp>
      <p:sp>
        <p:nvSpPr>
          <p:cNvPr id="21" name="TextBox 20"/>
          <p:cNvSpPr txBox="1"/>
          <p:nvPr/>
        </p:nvSpPr>
        <p:spPr>
          <a:xfrm>
            <a:off x="5795234" y="5870236"/>
            <a:ext cx="750099" cy="461665"/>
          </a:xfrm>
          <a:prstGeom prst="rect">
            <a:avLst/>
          </a:prstGeom>
          <a:noFill/>
        </p:spPr>
        <p:txBody>
          <a:bodyPr wrap="square" rtlCol="0">
            <a:spAutoFit/>
          </a:bodyPr>
          <a:lstStyle/>
          <a:p>
            <a:pPr algn="ctr"/>
            <a:r>
              <a:rPr lang="en-US" sz="1200" b="1" dirty="0" smtClean="0"/>
              <a:t>Alex</a:t>
            </a:r>
          </a:p>
          <a:p>
            <a:pPr algn="ctr"/>
            <a:r>
              <a:rPr lang="en-US" sz="1200" b="1" dirty="0" smtClean="0"/>
              <a:t>Wagner</a:t>
            </a:r>
            <a:endParaRPr lang="en-US" sz="1200" b="1" dirty="0"/>
          </a:p>
        </p:txBody>
      </p:sp>
      <p:sp>
        <p:nvSpPr>
          <p:cNvPr id="24" name="TextBox 23"/>
          <p:cNvSpPr txBox="1"/>
          <p:nvPr/>
        </p:nvSpPr>
        <p:spPr>
          <a:xfrm>
            <a:off x="4626038" y="2108706"/>
            <a:ext cx="914390" cy="461665"/>
          </a:xfrm>
          <a:prstGeom prst="rect">
            <a:avLst/>
          </a:prstGeom>
          <a:noFill/>
        </p:spPr>
        <p:txBody>
          <a:bodyPr wrap="square" rtlCol="0">
            <a:spAutoFit/>
          </a:bodyPr>
          <a:lstStyle/>
          <a:p>
            <a:pPr algn="ctr"/>
            <a:r>
              <a:rPr lang="en-US" sz="1200" dirty="0" smtClean="0"/>
              <a:t>Katie</a:t>
            </a:r>
          </a:p>
          <a:p>
            <a:pPr algn="ctr"/>
            <a:r>
              <a:rPr lang="en-US" sz="1200" dirty="0" smtClean="0"/>
              <a:t>Campbell</a:t>
            </a:r>
            <a:endParaRPr lang="en-US" sz="1200" dirty="0"/>
          </a:p>
        </p:txBody>
      </p:sp>
      <p:sp>
        <p:nvSpPr>
          <p:cNvPr id="25" name="TextBox 24"/>
          <p:cNvSpPr txBox="1"/>
          <p:nvPr/>
        </p:nvSpPr>
        <p:spPr>
          <a:xfrm>
            <a:off x="5835274" y="3942855"/>
            <a:ext cx="726897" cy="461665"/>
          </a:xfrm>
          <a:prstGeom prst="rect">
            <a:avLst/>
          </a:prstGeom>
          <a:noFill/>
        </p:spPr>
        <p:txBody>
          <a:bodyPr wrap="square" rtlCol="0">
            <a:spAutoFit/>
          </a:bodyPr>
          <a:lstStyle/>
          <a:p>
            <a:pPr algn="ctr"/>
            <a:r>
              <a:rPr lang="en-US" sz="1200" dirty="0" smtClean="0"/>
              <a:t>Kilanin</a:t>
            </a:r>
          </a:p>
          <a:p>
            <a:pPr algn="ctr"/>
            <a:r>
              <a:rPr lang="en-US" sz="1200" dirty="0" smtClean="0"/>
              <a:t>Krysiak</a:t>
            </a:r>
            <a:endParaRPr lang="en-US" sz="1200" dirty="0"/>
          </a:p>
        </p:txBody>
      </p:sp>
      <p:sp>
        <p:nvSpPr>
          <p:cNvPr id="26" name="Rectangle 25"/>
          <p:cNvSpPr/>
          <p:nvPr/>
        </p:nvSpPr>
        <p:spPr>
          <a:xfrm>
            <a:off x="3704518" y="5870236"/>
            <a:ext cx="561713" cy="461665"/>
          </a:xfrm>
          <a:prstGeom prst="rect">
            <a:avLst/>
          </a:prstGeom>
        </p:spPr>
        <p:txBody>
          <a:bodyPr wrap="square">
            <a:spAutoFit/>
          </a:bodyPr>
          <a:lstStyle/>
          <a:p>
            <a:pPr algn="ctr"/>
            <a:r>
              <a:rPr lang="en-US" sz="1200" dirty="0" smtClean="0"/>
              <a:t>Nick </a:t>
            </a:r>
          </a:p>
          <a:p>
            <a:pPr algn="ctr"/>
            <a:r>
              <a:rPr lang="en-US" sz="1200" dirty="0" smtClean="0"/>
              <a:t>Spies</a:t>
            </a:r>
            <a:endParaRPr lang="en-US" sz="1200" dirty="0"/>
          </a:p>
        </p:txBody>
      </p:sp>
      <p:sp>
        <p:nvSpPr>
          <p:cNvPr id="27" name="Rectangle 26"/>
          <p:cNvSpPr/>
          <p:nvPr/>
        </p:nvSpPr>
        <p:spPr>
          <a:xfrm>
            <a:off x="4798440" y="5870236"/>
            <a:ext cx="551272" cy="461665"/>
          </a:xfrm>
          <a:prstGeom prst="rect">
            <a:avLst/>
          </a:prstGeom>
        </p:spPr>
        <p:txBody>
          <a:bodyPr wrap="square">
            <a:spAutoFit/>
          </a:bodyPr>
          <a:lstStyle/>
          <a:p>
            <a:pPr algn="ctr"/>
            <a:r>
              <a:rPr lang="en-US" sz="1200" dirty="0" smtClean="0"/>
              <a:t>Lee</a:t>
            </a:r>
          </a:p>
          <a:p>
            <a:pPr algn="ctr"/>
            <a:r>
              <a:rPr lang="en-US" sz="1200" dirty="0" smtClean="0"/>
              <a:t>Trani</a:t>
            </a:r>
            <a:endParaRPr lang="en-US" sz="1200" dirty="0"/>
          </a:p>
        </p:txBody>
      </p:sp>
      <p:sp>
        <p:nvSpPr>
          <p:cNvPr id="28" name="Rectangle 27"/>
          <p:cNvSpPr/>
          <p:nvPr/>
        </p:nvSpPr>
        <p:spPr>
          <a:xfrm>
            <a:off x="2427627" y="5863836"/>
            <a:ext cx="900737" cy="461665"/>
          </a:xfrm>
          <a:prstGeom prst="rect">
            <a:avLst/>
          </a:prstGeom>
        </p:spPr>
        <p:txBody>
          <a:bodyPr wrap="square">
            <a:spAutoFit/>
          </a:bodyPr>
          <a:lstStyle/>
          <a:p>
            <a:pPr algn="ctr"/>
            <a:r>
              <a:rPr lang="en-US" sz="1200" dirty="0" smtClean="0"/>
              <a:t>Zachary</a:t>
            </a:r>
          </a:p>
          <a:p>
            <a:pPr algn="ctr"/>
            <a:r>
              <a:rPr lang="en-US" sz="1200" dirty="0" smtClean="0"/>
              <a:t>Skidmore</a:t>
            </a:r>
            <a:endParaRPr lang="en-US" sz="1200" dirty="0"/>
          </a:p>
        </p:txBody>
      </p:sp>
      <p:sp>
        <p:nvSpPr>
          <p:cNvPr id="29" name="TextBox 28"/>
          <p:cNvSpPr txBox="1"/>
          <p:nvPr/>
        </p:nvSpPr>
        <p:spPr>
          <a:xfrm>
            <a:off x="1438303" y="1918827"/>
            <a:ext cx="752508" cy="461665"/>
          </a:xfrm>
          <a:prstGeom prst="rect">
            <a:avLst/>
          </a:prstGeom>
          <a:noFill/>
        </p:spPr>
        <p:txBody>
          <a:bodyPr wrap="square" rtlCol="0">
            <a:spAutoFit/>
          </a:bodyPr>
          <a:lstStyle/>
          <a:p>
            <a:pPr algn="ctr"/>
            <a:r>
              <a:rPr lang="en-US" sz="1200" b="1" dirty="0" smtClean="0"/>
              <a:t>Obi</a:t>
            </a:r>
          </a:p>
          <a:p>
            <a:pPr algn="ctr"/>
            <a:r>
              <a:rPr lang="en-US" sz="1200" b="1" dirty="0" smtClean="0"/>
              <a:t>Griffith</a:t>
            </a:r>
            <a:endParaRPr lang="en-US" sz="1200" b="1" dirty="0"/>
          </a:p>
        </p:txBody>
      </p:sp>
      <p:pic>
        <p:nvPicPr>
          <p:cNvPr id="12" name="Picture 11" descr="AlexWagne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143" y="4748955"/>
            <a:ext cx="868120" cy="1126024"/>
          </a:xfrm>
          <a:prstGeom prst="rect">
            <a:avLst/>
          </a:prstGeom>
        </p:spPr>
      </p:pic>
      <p:pic>
        <p:nvPicPr>
          <p:cNvPr id="17" name="Picture 16" descr="JasreetHundal.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5501" y="2814986"/>
            <a:ext cx="757859" cy="1136907"/>
          </a:xfrm>
          <a:prstGeom prst="rect">
            <a:avLst/>
          </a:prstGeom>
        </p:spPr>
      </p:pic>
      <p:sp>
        <p:nvSpPr>
          <p:cNvPr id="31" name="TextBox 30"/>
          <p:cNvSpPr txBox="1"/>
          <p:nvPr/>
        </p:nvSpPr>
        <p:spPr>
          <a:xfrm>
            <a:off x="3488291" y="3931569"/>
            <a:ext cx="771160" cy="461665"/>
          </a:xfrm>
          <a:prstGeom prst="rect">
            <a:avLst/>
          </a:prstGeom>
          <a:noFill/>
        </p:spPr>
        <p:txBody>
          <a:bodyPr wrap="square" rtlCol="0">
            <a:spAutoFit/>
          </a:bodyPr>
          <a:lstStyle/>
          <a:p>
            <a:pPr algn="ctr"/>
            <a:r>
              <a:rPr lang="en-US" sz="1200" dirty="0" smtClean="0"/>
              <a:t>Jasreet</a:t>
            </a:r>
          </a:p>
          <a:p>
            <a:pPr algn="ctr"/>
            <a:r>
              <a:rPr lang="en-US" sz="1200" dirty="0" smtClean="0"/>
              <a:t>Hundal</a:t>
            </a:r>
          </a:p>
        </p:txBody>
      </p:sp>
      <p:sp>
        <p:nvSpPr>
          <p:cNvPr id="32" name="TextBox 31"/>
          <p:cNvSpPr txBox="1"/>
          <p:nvPr/>
        </p:nvSpPr>
        <p:spPr>
          <a:xfrm>
            <a:off x="320205" y="1911130"/>
            <a:ext cx="787402" cy="461665"/>
          </a:xfrm>
          <a:prstGeom prst="rect">
            <a:avLst/>
          </a:prstGeom>
          <a:noFill/>
        </p:spPr>
        <p:txBody>
          <a:bodyPr wrap="square" rtlCol="0">
            <a:spAutoFit/>
          </a:bodyPr>
          <a:lstStyle/>
          <a:p>
            <a:pPr algn="ctr"/>
            <a:r>
              <a:rPr lang="en-US" sz="1200" b="1" dirty="0" smtClean="0"/>
              <a:t>Malachi</a:t>
            </a:r>
          </a:p>
          <a:p>
            <a:pPr algn="ctr"/>
            <a:r>
              <a:rPr lang="en-US" sz="1200" b="1" dirty="0" smtClean="0"/>
              <a:t>Griffith</a:t>
            </a:r>
            <a:endParaRPr lang="en-US" sz="1200" b="1" dirty="0"/>
          </a:p>
        </p:txBody>
      </p:sp>
      <p:pic>
        <p:nvPicPr>
          <p:cNvPr id="33" name="Picture 32" descr="MalachiGriffith.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980" y="814062"/>
            <a:ext cx="1006544" cy="1118382"/>
          </a:xfrm>
          <a:prstGeom prst="rect">
            <a:avLst/>
          </a:prstGeom>
        </p:spPr>
      </p:pic>
      <p:pic>
        <p:nvPicPr>
          <p:cNvPr id="5" name="Picture 4" descr="ObiGriffith.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6773" y="814062"/>
            <a:ext cx="903481" cy="1118382"/>
          </a:xfrm>
          <a:prstGeom prst="rect">
            <a:avLst/>
          </a:prstGeom>
        </p:spPr>
      </p:pic>
      <p:pic>
        <p:nvPicPr>
          <p:cNvPr id="8" name="Picture 7" descr="AdamCoffman.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91545" y="992617"/>
            <a:ext cx="1014069" cy="1092562"/>
          </a:xfrm>
          <a:prstGeom prst="rect">
            <a:avLst/>
          </a:prstGeom>
        </p:spPr>
      </p:pic>
      <p:pic>
        <p:nvPicPr>
          <p:cNvPr id="14" name="Picture 13" descr="JoshMcmichael.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013" y="4732697"/>
            <a:ext cx="951393" cy="1126024"/>
          </a:xfrm>
          <a:prstGeom prst="rect">
            <a:avLst/>
          </a:prstGeom>
        </p:spPr>
      </p:pic>
      <p:sp>
        <p:nvSpPr>
          <p:cNvPr id="34" name="TextBox 33"/>
          <p:cNvSpPr txBox="1"/>
          <p:nvPr/>
        </p:nvSpPr>
        <p:spPr>
          <a:xfrm>
            <a:off x="131233" y="5843155"/>
            <a:ext cx="1024780" cy="461665"/>
          </a:xfrm>
          <a:prstGeom prst="rect">
            <a:avLst/>
          </a:prstGeom>
          <a:noFill/>
        </p:spPr>
        <p:txBody>
          <a:bodyPr wrap="square" rtlCol="0">
            <a:spAutoFit/>
          </a:bodyPr>
          <a:lstStyle/>
          <a:p>
            <a:pPr algn="ctr"/>
            <a:r>
              <a:rPr lang="en-US" sz="1200" dirty="0" smtClean="0"/>
              <a:t>Josh</a:t>
            </a:r>
          </a:p>
          <a:p>
            <a:pPr algn="ctr"/>
            <a:r>
              <a:rPr lang="en-US" sz="1200" dirty="0" smtClean="0"/>
              <a:t>McMichael</a:t>
            </a:r>
            <a:endParaRPr lang="en-US" sz="1200" dirty="0"/>
          </a:p>
        </p:txBody>
      </p:sp>
      <p:sp>
        <p:nvSpPr>
          <p:cNvPr id="35" name="TextBox 34"/>
          <p:cNvSpPr txBox="1"/>
          <p:nvPr/>
        </p:nvSpPr>
        <p:spPr>
          <a:xfrm>
            <a:off x="6778434" y="2095058"/>
            <a:ext cx="858883" cy="461665"/>
          </a:xfrm>
          <a:prstGeom prst="rect">
            <a:avLst/>
          </a:prstGeom>
          <a:noFill/>
        </p:spPr>
        <p:txBody>
          <a:bodyPr wrap="square" rtlCol="0">
            <a:spAutoFit/>
          </a:bodyPr>
          <a:lstStyle/>
          <a:p>
            <a:pPr algn="ctr"/>
            <a:r>
              <a:rPr lang="en-US" sz="1200" dirty="0" smtClean="0"/>
              <a:t>Adam</a:t>
            </a:r>
          </a:p>
          <a:p>
            <a:pPr algn="ctr"/>
            <a:r>
              <a:rPr lang="en-US" sz="1200" dirty="0" smtClean="0"/>
              <a:t>Coffman</a:t>
            </a:r>
            <a:endParaRPr lang="en-US" sz="1200" dirty="0"/>
          </a:p>
        </p:txBody>
      </p:sp>
      <p:sp>
        <p:nvSpPr>
          <p:cNvPr id="73" name="TextBox 72"/>
          <p:cNvSpPr txBox="1"/>
          <p:nvPr/>
        </p:nvSpPr>
        <p:spPr>
          <a:xfrm>
            <a:off x="2510410" y="3951894"/>
            <a:ext cx="688256" cy="461665"/>
          </a:xfrm>
          <a:prstGeom prst="rect">
            <a:avLst/>
          </a:prstGeom>
          <a:noFill/>
        </p:spPr>
        <p:txBody>
          <a:bodyPr wrap="square" rtlCol="0">
            <a:spAutoFit/>
          </a:bodyPr>
          <a:lstStyle/>
          <a:p>
            <a:pPr algn="ctr"/>
            <a:r>
              <a:rPr lang="en-US" sz="1200" dirty="0" smtClean="0"/>
              <a:t>Felicia Gomez</a:t>
            </a:r>
            <a:endParaRPr lang="en-US" sz="1200" dirty="0"/>
          </a:p>
        </p:txBody>
      </p:sp>
      <p:pic>
        <p:nvPicPr>
          <p:cNvPr id="3" name="Picture 2" descr="FeliciaGomez.jpg"/>
          <p:cNvPicPr>
            <a:picLocks noChangeAspect="1"/>
          </p:cNvPicPr>
          <p:nvPr/>
        </p:nvPicPr>
        <p:blipFill rotWithShape="1">
          <a:blip r:embed="rId15">
            <a:extLst>
              <a:ext uri="{28A0092B-C50C-407E-A947-70E740481C1C}">
                <a14:useLocalDpi xmlns:a14="http://schemas.microsoft.com/office/drawing/2010/main" val="0"/>
              </a:ext>
            </a:extLst>
          </a:blip>
          <a:srcRect t="9850" b="26741"/>
          <a:stretch/>
        </p:blipFill>
        <p:spPr>
          <a:xfrm>
            <a:off x="2411478" y="2826843"/>
            <a:ext cx="935231" cy="1125051"/>
          </a:xfrm>
          <a:prstGeom prst="rect">
            <a:avLst/>
          </a:prstGeom>
        </p:spPr>
      </p:pic>
      <p:pic>
        <p:nvPicPr>
          <p:cNvPr id="4" name="Picture 3" descr="ArpadDanos.JPG"/>
          <p:cNvPicPr>
            <a:picLocks noChangeAspect="1"/>
          </p:cNvPicPr>
          <p:nvPr/>
        </p:nvPicPr>
        <p:blipFill rotWithShape="1">
          <a:blip r:embed="rId16">
            <a:extLst>
              <a:ext uri="{28A0092B-C50C-407E-A947-70E740481C1C}">
                <a14:useLocalDpi xmlns:a14="http://schemas.microsoft.com/office/drawing/2010/main" val="0"/>
              </a:ext>
            </a:extLst>
          </a:blip>
          <a:srcRect l="33988" t="2809" r="8599" b="31190"/>
          <a:stretch/>
        </p:blipFill>
        <p:spPr>
          <a:xfrm>
            <a:off x="105492" y="2804872"/>
            <a:ext cx="980081" cy="1126697"/>
          </a:xfrm>
          <a:prstGeom prst="rect">
            <a:avLst/>
          </a:prstGeom>
        </p:spPr>
      </p:pic>
      <p:sp>
        <p:nvSpPr>
          <p:cNvPr id="89" name="TextBox 88"/>
          <p:cNvSpPr txBox="1"/>
          <p:nvPr/>
        </p:nvSpPr>
        <p:spPr>
          <a:xfrm>
            <a:off x="244737" y="3934388"/>
            <a:ext cx="688256" cy="461665"/>
          </a:xfrm>
          <a:prstGeom prst="rect">
            <a:avLst/>
          </a:prstGeom>
          <a:noFill/>
        </p:spPr>
        <p:txBody>
          <a:bodyPr wrap="square" rtlCol="0">
            <a:spAutoFit/>
          </a:bodyPr>
          <a:lstStyle/>
          <a:p>
            <a:pPr algn="ctr"/>
            <a:r>
              <a:rPr lang="en-US" sz="1200" dirty="0" smtClean="0"/>
              <a:t>Arpad </a:t>
            </a:r>
            <a:r>
              <a:rPr lang="en-US" sz="1200" dirty="0" err="1" smtClean="0"/>
              <a:t>Danos</a:t>
            </a:r>
            <a:endParaRPr lang="en-US" sz="1200" dirty="0"/>
          </a:p>
        </p:txBody>
      </p:sp>
      <p:pic>
        <p:nvPicPr>
          <p:cNvPr id="23" name="Picture 22" descr="JasonKunisaki.JPG"/>
          <p:cNvPicPr>
            <a:picLocks noChangeAspect="1"/>
          </p:cNvPicPr>
          <p:nvPr/>
        </p:nvPicPr>
        <p:blipFill rotWithShape="1">
          <a:blip r:embed="rId17">
            <a:extLst>
              <a:ext uri="{28A0092B-C50C-407E-A947-70E740481C1C}">
                <a14:useLocalDpi xmlns:a14="http://schemas.microsoft.com/office/drawing/2010/main" val="0"/>
              </a:ext>
            </a:extLst>
          </a:blip>
          <a:srcRect l="17584" t="10386" r="9903" b="14725"/>
          <a:stretch/>
        </p:blipFill>
        <p:spPr>
          <a:xfrm rot="5400000">
            <a:off x="7850403" y="2929367"/>
            <a:ext cx="1129517" cy="874887"/>
          </a:xfrm>
          <a:prstGeom prst="rect">
            <a:avLst/>
          </a:prstGeom>
        </p:spPr>
      </p:pic>
      <p:sp>
        <p:nvSpPr>
          <p:cNvPr id="91" name="TextBox 90"/>
          <p:cNvSpPr txBox="1"/>
          <p:nvPr/>
        </p:nvSpPr>
        <p:spPr>
          <a:xfrm>
            <a:off x="8002520" y="3909724"/>
            <a:ext cx="850085" cy="461665"/>
          </a:xfrm>
          <a:prstGeom prst="rect">
            <a:avLst/>
          </a:prstGeom>
          <a:noFill/>
        </p:spPr>
        <p:txBody>
          <a:bodyPr wrap="square" rtlCol="0">
            <a:spAutoFit/>
          </a:bodyPr>
          <a:lstStyle/>
          <a:p>
            <a:pPr algn="ctr"/>
            <a:r>
              <a:rPr lang="en-US" sz="1200" dirty="0" smtClean="0"/>
              <a:t>Jason </a:t>
            </a:r>
            <a:r>
              <a:rPr lang="en-US" sz="1200" dirty="0" err="1" smtClean="0"/>
              <a:t>Kunisaki</a:t>
            </a:r>
            <a:endParaRPr lang="en-US" sz="1200" dirty="0"/>
          </a:p>
        </p:txBody>
      </p:sp>
      <p:pic>
        <p:nvPicPr>
          <p:cNvPr id="30" name="Picture 29" descr="EricaBarnell.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29000" y="983935"/>
            <a:ext cx="906172" cy="1149598"/>
          </a:xfrm>
          <a:prstGeom prst="rect">
            <a:avLst/>
          </a:prstGeom>
        </p:spPr>
      </p:pic>
      <p:sp>
        <p:nvSpPr>
          <p:cNvPr id="54" name="TextBox 53"/>
          <p:cNvSpPr txBox="1"/>
          <p:nvPr/>
        </p:nvSpPr>
        <p:spPr>
          <a:xfrm>
            <a:off x="3507493" y="2117752"/>
            <a:ext cx="750099" cy="461665"/>
          </a:xfrm>
          <a:prstGeom prst="rect">
            <a:avLst/>
          </a:prstGeom>
          <a:noFill/>
        </p:spPr>
        <p:txBody>
          <a:bodyPr wrap="square" rtlCol="0">
            <a:spAutoFit/>
          </a:bodyPr>
          <a:lstStyle/>
          <a:p>
            <a:pPr algn="ctr"/>
            <a:r>
              <a:rPr lang="en-US" sz="1200" dirty="0" smtClean="0"/>
              <a:t>Erica </a:t>
            </a:r>
            <a:r>
              <a:rPr lang="en-US" sz="1200" dirty="0" err="1" smtClean="0"/>
              <a:t>Barnell</a:t>
            </a:r>
            <a:endParaRPr lang="en-US" sz="1200" dirty="0"/>
          </a:p>
        </p:txBody>
      </p:sp>
      <p:pic>
        <p:nvPicPr>
          <p:cNvPr id="49" name="Picture 48" descr="CodyRamirez.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 y="4720186"/>
            <a:ext cx="843953" cy="1129921"/>
          </a:xfrm>
          <a:prstGeom prst="rect">
            <a:avLst/>
          </a:prstGeom>
        </p:spPr>
      </p:pic>
      <p:sp>
        <p:nvSpPr>
          <p:cNvPr id="61" name="TextBox 60"/>
          <p:cNvSpPr txBox="1"/>
          <p:nvPr/>
        </p:nvSpPr>
        <p:spPr>
          <a:xfrm>
            <a:off x="1464500" y="5858721"/>
            <a:ext cx="750099" cy="461665"/>
          </a:xfrm>
          <a:prstGeom prst="rect">
            <a:avLst/>
          </a:prstGeom>
          <a:noFill/>
        </p:spPr>
        <p:txBody>
          <a:bodyPr wrap="square" rtlCol="0">
            <a:spAutoFit/>
          </a:bodyPr>
          <a:lstStyle/>
          <a:p>
            <a:pPr algn="ctr"/>
            <a:r>
              <a:rPr lang="en-US" sz="1200" dirty="0" smtClean="0"/>
              <a:t>Cody Ramirez</a:t>
            </a:r>
            <a:endParaRPr lang="en-US" sz="1200" dirty="0"/>
          </a:p>
        </p:txBody>
      </p:sp>
      <p:pic>
        <p:nvPicPr>
          <p:cNvPr id="50" name="Picture 49" descr="JasonWalker2.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14895" y="4765816"/>
            <a:ext cx="1133817" cy="1133817"/>
          </a:xfrm>
          <a:prstGeom prst="rect">
            <a:avLst/>
          </a:prstGeom>
        </p:spPr>
      </p:pic>
      <p:sp>
        <p:nvSpPr>
          <p:cNvPr id="64" name="TextBox 63"/>
          <p:cNvSpPr txBox="1"/>
          <p:nvPr/>
        </p:nvSpPr>
        <p:spPr>
          <a:xfrm>
            <a:off x="6936064" y="5919663"/>
            <a:ext cx="750099" cy="461665"/>
          </a:xfrm>
          <a:prstGeom prst="rect">
            <a:avLst/>
          </a:prstGeom>
          <a:noFill/>
        </p:spPr>
        <p:txBody>
          <a:bodyPr wrap="square" rtlCol="0">
            <a:spAutoFit/>
          </a:bodyPr>
          <a:lstStyle/>
          <a:p>
            <a:pPr algn="ctr"/>
            <a:r>
              <a:rPr lang="en-US" sz="1200" b="1" dirty="0" smtClean="0"/>
              <a:t>Jason Walker</a:t>
            </a:r>
            <a:endParaRPr lang="en-US" sz="1200" b="1" dirty="0"/>
          </a:p>
        </p:txBody>
      </p:sp>
      <p:pic>
        <p:nvPicPr>
          <p:cNvPr id="6" name="Picture 5" descr="KaitlinClark.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46295" y="972794"/>
            <a:ext cx="806906" cy="1122264"/>
          </a:xfrm>
          <a:prstGeom prst="rect">
            <a:avLst/>
          </a:prstGeom>
        </p:spPr>
      </p:pic>
      <p:pic>
        <p:nvPicPr>
          <p:cNvPr id="51" name="Picture 50" descr="LynzeyKujan.jpg"/>
          <p:cNvPicPr>
            <a:picLocks noChangeAspect="1"/>
          </p:cNvPicPr>
          <p:nvPr/>
        </p:nvPicPr>
        <p:blipFill rotWithShape="1">
          <a:blip r:embed="rId22">
            <a:extLst>
              <a:ext uri="{28A0092B-C50C-407E-A947-70E740481C1C}">
                <a14:useLocalDpi xmlns:a14="http://schemas.microsoft.com/office/drawing/2010/main" val="0"/>
              </a:ext>
            </a:extLst>
          </a:blip>
          <a:srcRect l="29677" r="7910"/>
          <a:stretch/>
        </p:blipFill>
        <p:spPr>
          <a:xfrm>
            <a:off x="6778435" y="2790839"/>
            <a:ext cx="937444" cy="1116348"/>
          </a:xfrm>
          <a:prstGeom prst="rect">
            <a:avLst/>
          </a:prstGeom>
        </p:spPr>
      </p:pic>
      <p:pic>
        <p:nvPicPr>
          <p:cNvPr id="52" name="Picture 51" descr="KelsyCotto.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63670" y="983935"/>
            <a:ext cx="1063992" cy="1063992"/>
          </a:xfrm>
          <a:prstGeom prst="rect">
            <a:avLst/>
          </a:prstGeom>
        </p:spPr>
      </p:pic>
      <p:pic>
        <p:nvPicPr>
          <p:cNvPr id="53" name="Picture 52" descr="SusannaKiwala.jpg"/>
          <p:cNvPicPr>
            <a:picLocks noChangeAspect="1"/>
          </p:cNvPicPr>
          <p:nvPr/>
        </p:nvPicPr>
        <p:blipFill rotWithShape="1">
          <a:blip r:embed="rId24">
            <a:extLst>
              <a:ext uri="{28A0092B-C50C-407E-A947-70E740481C1C}">
                <a14:useLocalDpi xmlns:a14="http://schemas.microsoft.com/office/drawing/2010/main" val="0"/>
              </a:ext>
            </a:extLst>
          </a:blip>
          <a:srcRect l="16537"/>
          <a:stretch/>
        </p:blipFill>
        <p:spPr>
          <a:xfrm>
            <a:off x="4481102" y="2818376"/>
            <a:ext cx="929098" cy="1113193"/>
          </a:xfrm>
          <a:prstGeom prst="rect">
            <a:avLst/>
          </a:prstGeom>
        </p:spPr>
      </p:pic>
      <p:pic>
        <p:nvPicPr>
          <p:cNvPr id="56" name="Picture 55" descr="YanYangFeng.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45403" y="2812226"/>
            <a:ext cx="1024593" cy="1119343"/>
          </a:xfrm>
          <a:prstGeom prst="rect">
            <a:avLst/>
          </a:prstGeom>
        </p:spPr>
      </p:pic>
      <p:sp>
        <p:nvSpPr>
          <p:cNvPr id="69" name="TextBox 68"/>
          <p:cNvSpPr txBox="1"/>
          <p:nvPr/>
        </p:nvSpPr>
        <p:spPr>
          <a:xfrm>
            <a:off x="5706783" y="2108706"/>
            <a:ext cx="914390" cy="461665"/>
          </a:xfrm>
          <a:prstGeom prst="rect">
            <a:avLst/>
          </a:prstGeom>
          <a:noFill/>
        </p:spPr>
        <p:txBody>
          <a:bodyPr wrap="square" rtlCol="0">
            <a:spAutoFit/>
          </a:bodyPr>
          <a:lstStyle/>
          <a:p>
            <a:pPr algn="ctr"/>
            <a:r>
              <a:rPr lang="en-US" sz="1200" dirty="0" smtClean="0"/>
              <a:t>Kaitlin Clark</a:t>
            </a:r>
            <a:endParaRPr lang="en-US" sz="1200" dirty="0"/>
          </a:p>
        </p:txBody>
      </p:sp>
      <p:sp>
        <p:nvSpPr>
          <p:cNvPr id="70" name="TextBox 69"/>
          <p:cNvSpPr txBox="1"/>
          <p:nvPr/>
        </p:nvSpPr>
        <p:spPr>
          <a:xfrm>
            <a:off x="7914649" y="2056609"/>
            <a:ext cx="914390" cy="461665"/>
          </a:xfrm>
          <a:prstGeom prst="rect">
            <a:avLst/>
          </a:prstGeom>
          <a:noFill/>
        </p:spPr>
        <p:txBody>
          <a:bodyPr wrap="square" rtlCol="0">
            <a:spAutoFit/>
          </a:bodyPr>
          <a:lstStyle/>
          <a:p>
            <a:pPr algn="ctr"/>
            <a:r>
              <a:rPr lang="en-US" sz="1200" dirty="0" err="1" smtClean="0"/>
              <a:t>Kelsy</a:t>
            </a:r>
            <a:r>
              <a:rPr lang="en-US" sz="1200" dirty="0" smtClean="0"/>
              <a:t> </a:t>
            </a:r>
            <a:r>
              <a:rPr lang="en-US" sz="1200" dirty="0" err="1" smtClean="0"/>
              <a:t>Cotto</a:t>
            </a:r>
            <a:endParaRPr lang="en-US" sz="1200" dirty="0"/>
          </a:p>
        </p:txBody>
      </p:sp>
      <p:sp>
        <p:nvSpPr>
          <p:cNvPr id="71" name="TextBox 70"/>
          <p:cNvSpPr txBox="1"/>
          <p:nvPr/>
        </p:nvSpPr>
        <p:spPr>
          <a:xfrm>
            <a:off x="1245402" y="3951894"/>
            <a:ext cx="1024593" cy="461665"/>
          </a:xfrm>
          <a:prstGeom prst="rect">
            <a:avLst/>
          </a:prstGeom>
          <a:noFill/>
        </p:spPr>
        <p:txBody>
          <a:bodyPr wrap="square" rtlCol="0">
            <a:spAutoFit/>
          </a:bodyPr>
          <a:lstStyle/>
          <a:p>
            <a:pPr algn="ctr"/>
            <a:r>
              <a:rPr lang="en-US" sz="1200" dirty="0" smtClean="0"/>
              <a:t>Yang-Yang </a:t>
            </a:r>
            <a:r>
              <a:rPr lang="en-US" sz="1200" dirty="0" err="1" smtClean="0"/>
              <a:t>Feng</a:t>
            </a:r>
            <a:endParaRPr lang="en-US" sz="1200" dirty="0"/>
          </a:p>
        </p:txBody>
      </p:sp>
      <p:sp>
        <p:nvSpPr>
          <p:cNvPr id="72" name="TextBox 71"/>
          <p:cNvSpPr txBox="1"/>
          <p:nvPr/>
        </p:nvSpPr>
        <p:spPr>
          <a:xfrm>
            <a:off x="4626038" y="3934225"/>
            <a:ext cx="771160" cy="461665"/>
          </a:xfrm>
          <a:prstGeom prst="rect">
            <a:avLst/>
          </a:prstGeom>
          <a:noFill/>
        </p:spPr>
        <p:txBody>
          <a:bodyPr wrap="square" rtlCol="0">
            <a:spAutoFit/>
          </a:bodyPr>
          <a:lstStyle/>
          <a:p>
            <a:pPr algn="ctr"/>
            <a:r>
              <a:rPr lang="en-US" sz="1200" dirty="0" smtClean="0"/>
              <a:t>Susanna </a:t>
            </a:r>
            <a:r>
              <a:rPr lang="en-US" sz="1200" dirty="0" err="1" smtClean="0"/>
              <a:t>Kiwala</a:t>
            </a:r>
            <a:endParaRPr lang="en-US" sz="1200" dirty="0" smtClean="0"/>
          </a:p>
        </p:txBody>
      </p:sp>
      <p:sp>
        <p:nvSpPr>
          <p:cNvPr id="74" name="TextBox 73"/>
          <p:cNvSpPr txBox="1"/>
          <p:nvPr/>
        </p:nvSpPr>
        <p:spPr>
          <a:xfrm>
            <a:off x="6891867" y="3951894"/>
            <a:ext cx="726897" cy="461665"/>
          </a:xfrm>
          <a:prstGeom prst="rect">
            <a:avLst/>
          </a:prstGeom>
          <a:noFill/>
        </p:spPr>
        <p:txBody>
          <a:bodyPr wrap="square" rtlCol="0">
            <a:spAutoFit/>
          </a:bodyPr>
          <a:lstStyle/>
          <a:p>
            <a:pPr algn="ctr"/>
            <a:r>
              <a:rPr lang="en-US" sz="1200" dirty="0" err="1" smtClean="0"/>
              <a:t>Lynzey</a:t>
            </a:r>
            <a:r>
              <a:rPr lang="en-US" sz="1200" dirty="0" smtClean="0"/>
              <a:t> </a:t>
            </a:r>
            <a:r>
              <a:rPr lang="en-US" sz="1200" dirty="0" err="1" smtClean="0"/>
              <a:t>Kujan</a:t>
            </a:r>
            <a:endParaRPr lang="en-US" sz="1200" dirty="0"/>
          </a:p>
        </p:txBody>
      </p:sp>
    </p:spTree>
    <p:extLst>
      <p:ext uri="{BB962C8B-B14F-4D97-AF65-F5344CB8AC3E}">
        <p14:creationId xmlns:p14="http://schemas.microsoft.com/office/powerpoint/2010/main" val="42613840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Number Placeholder 1"/>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6D23BA9-5070-0648-A3DA-E6039966856F}" type="slidenum">
              <a:rPr lang="en-US" sz="1200"/>
              <a:pPr algn="r"/>
              <a:t>2</a:t>
            </a:fld>
            <a:endParaRPr lang="en-US" sz="1200"/>
          </a:p>
        </p:txBody>
      </p:sp>
      <p:sp>
        <p:nvSpPr>
          <p:cNvPr id="10242" name="Date Placeholder 2"/>
          <p:cNvSpPr txBox="1">
            <a:spLocks noGrp="1"/>
          </p:cNvSpPr>
          <p:nvPr/>
        </p:nvSpPr>
        <p:spPr bwMode="auto">
          <a:xfrm>
            <a:off x="762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Module #: Title of Module</a:t>
            </a:r>
          </a:p>
        </p:txBody>
      </p:sp>
      <p:sp>
        <p:nvSpPr>
          <p:cNvPr id="10243"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hangingPunct="0"/>
            <a:endParaRPr lang="en-US"/>
          </a:p>
        </p:txBody>
      </p:sp>
      <p:pic>
        <p:nvPicPr>
          <p:cNvPr id="10244" name="Content Placeholder 9" descr="Picture 1.pn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73025"/>
            <a:ext cx="6858000" cy="6734175"/>
          </a:xfrm>
        </p:spPr>
      </p:pic>
      <p:sp>
        <p:nvSpPr>
          <p:cNvPr id="10245"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2514600"/>
            <a:ext cx="6172200" cy="4343400"/>
          </a:xfrm>
          <a:prstGeom prst="rect">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tx1"/>
              </a:solidFill>
              <a:latin typeface="Calibri" charset="0"/>
              <a:ea typeface="ＭＳ Ｐゴシック" charset="0"/>
              <a:cs typeface="Calibri" charset="0"/>
            </a:endParaRPr>
          </a:p>
        </p:txBody>
      </p:sp>
      <p:sp>
        <p:nvSpPr>
          <p:cNvPr id="11266" name="Title 1"/>
          <p:cNvSpPr txBox="1">
            <a:spLocks/>
          </p:cNvSpPr>
          <p:nvPr/>
        </p:nvSpPr>
        <p:spPr bwMode="auto">
          <a:xfrm>
            <a:off x="60325" y="365125"/>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dirty="0" smtClean="0">
                <a:solidFill>
                  <a:schemeClr val="bg1"/>
                </a:solidFill>
                <a:latin typeface="Calibri" charset="0"/>
                <a:cs typeface="Segoe UI" charset="0"/>
              </a:rPr>
              <a:t>Informatics for RNA-seq Analysis</a:t>
            </a:r>
            <a:endParaRPr lang="en-US" sz="2800" b="1" dirty="0">
              <a:solidFill>
                <a:schemeClr val="bg1"/>
              </a:solidFill>
              <a:latin typeface="Calibri" charset="0"/>
              <a:cs typeface="Segoe UI" charset="0"/>
            </a:endParaRPr>
          </a:p>
        </p:txBody>
      </p:sp>
      <p:sp>
        <p:nvSpPr>
          <p:cNvPr id="3" name="Title 1"/>
          <p:cNvSpPr txBox="1">
            <a:spLocks/>
          </p:cNvSpPr>
          <p:nvPr/>
        </p:nvSpPr>
        <p:spPr>
          <a:xfrm>
            <a:off x="971600" y="1412776"/>
            <a:ext cx="5181599" cy="936104"/>
          </a:xfrm>
          <a:prstGeom prst="rect">
            <a:avLst/>
          </a:prstGeom>
        </p:spPr>
        <p:txBody>
          <a:bodyPr anchor="ctr"/>
          <a:lstStyle>
            <a:lvl1pPr algn="r">
              <a:defRPr sz="3200" baseline="0">
                <a:solidFill>
                  <a:schemeClr val="bg1"/>
                </a:solidFill>
                <a:latin typeface="Adobe Jenson Pro" pitchFamily="18" charset="0"/>
              </a:defRPr>
            </a:lvl1pPr>
          </a:lstStyle>
          <a:p>
            <a:pPr fontAlgn="auto">
              <a:spcAft>
                <a:spcPts val="0"/>
              </a:spcAft>
              <a:defRPr/>
            </a:pPr>
            <a:r>
              <a:rPr lang="en-US" sz="1600" dirty="0" smtClean="0">
                <a:latin typeface="Calibri"/>
                <a:ea typeface="+mj-ea"/>
                <a:cs typeface="Calibri"/>
              </a:rPr>
              <a:t>Malachi Griffith and Obi Griffith</a:t>
            </a:r>
            <a:r>
              <a:rPr lang="en-US" sz="1600" dirty="0">
                <a:ln w="1270">
                  <a:solidFill>
                    <a:schemeClr val="tx1">
                      <a:alpha val="38000"/>
                    </a:schemeClr>
                  </a:solidFill>
                </a:ln>
                <a:latin typeface="Calibri"/>
                <a:cs typeface="Calibri"/>
              </a:rPr>
              <a:t/>
            </a:r>
            <a:br>
              <a:rPr lang="en-US" sz="1600" dirty="0">
                <a:ln w="1270">
                  <a:solidFill>
                    <a:schemeClr val="tx1">
                      <a:alpha val="38000"/>
                    </a:schemeClr>
                  </a:solidFill>
                </a:ln>
                <a:latin typeface="Calibri"/>
                <a:cs typeface="Calibri"/>
              </a:rPr>
            </a:br>
            <a:r>
              <a:rPr lang="en-US" sz="1400" dirty="0" smtClean="0">
                <a:ln w="1270">
                  <a:solidFill>
                    <a:schemeClr val="tx1">
                      <a:alpha val="38000"/>
                    </a:schemeClr>
                  </a:solidFill>
                </a:ln>
                <a:latin typeface="Calibri"/>
                <a:cs typeface="Calibri"/>
              </a:rPr>
              <a:t>May 28-30, 2018</a:t>
            </a:r>
            <a:endParaRPr lang="en-US" sz="1400" dirty="0">
              <a:ln w="1270">
                <a:solidFill>
                  <a:schemeClr val="tx1">
                    <a:alpha val="38000"/>
                  </a:schemeClr>
                </a:solidFill>
              </a:ln>
              <a:latin typeface="Calibri"/>
              <a:cs typeface="Calibri"/>
            </a:endParaRPr>
          </a:p>
        </p:txBody>
      </p:sp>
      <p:pic>
        <p:nvPicPr>
          <p:cNvPr id="2" name="Picture 1" descr="CBW-CSHL-graphic-squ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560" y="2664296"/>
            <a:ext cx="4149080" cy="4149080"/>
          </a:xfrm>
          <a:prstGeom prst="rect">
            <a:avLst/>
          </a:prstGeom>
        </p:spPr>
      </p:pic>
      <p:pic>
        <p:nvPicPr>
          <p:cNvPr id="7" name="Picture 4" descr="TGI_logo_V_2color_bevel.tiff"/>
          <p:cNvPicPr>
            <a:picLocks noChangeAspect="1"/>
          </p:cNvPicPr>
          <p:nvPr/>
        </p:nvPicPr>
        <p:blipFill>
          <a:blip r:embed="rId3">
            <a:extLst>
              <a:ext uri="{28A0092B-C50C-407E-A947-70E740481C1C}">
                <a14:useLocalDpi xmlns:a14="http://schemas.microsoft.com/office/drawing/2010/main" val="0"/>
              </a:ext>
            </a:extLst>
          </a:blip>
          <a:srcRect l="31865" t="30911" r="32492" b="27831"/>
          <a:stretch>
            <a:fillRect/>
          </a:stretch>
        </p:blipFill>
        <p:spPr bwMode="auto">
          <a:xfrm>
            <a:off x="6588125" y="3744913"/>
            <a:ext cx="21812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392"/>
            <a:ext cx="8839200" cy="648072"/>
          </a:xfrm>
        </p:spPr>
        <p:txBody>
          <a:bodyPr/>
          <a:lstStyle/>
          <a:p>
            <a:r>
              <a:rPr lang="en-US" sz="3200" dirty="0" smtClean="0"/>
              <a:t>Introductions to MGI/WUSTL instructors</a:t>
            </a:r>
            <a:endParaRPr lang="en-US" sz="3200" dirty="0"/>
          </a:p>
        </p:txBody>
      </p:sp>
      <p:grpSp>
        <p:nvGrpSpPr>
          <p:cNvPr id="4" name="Group 3"/>
          <p:cNvGrpSpPr/>
          <p:nvPr/>
        </p:nvGrpSpPr>
        <p:grpSpPr>
          <a:xfrm>
            <a:off x="2435520" y="2028547"/>
            <a:ext cx="4272960" cy="2800907"/>
            <a:chOff x="2315264" y="1986229"/>
            <a:chExt cx="4272960" cy="2800907"/>
          </a:xfrm>
        </p:grpSpPr>
        <p:pic>
          <p:nvPicPr>
            <p:cNvPr id="8" name="Picture 7" descr="MalachiGriffi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120" y="1986229"/>
              <a:ext cx="1752145" cy="1946827"/>
            </a:xfrm>
            <a:prstGeom prst="rect">
              <a:avLst/>
            </a:prstGeom>
          </p:spPr>
        </p:pic>
        <p:pic>
          <p:nvPicPr>
            <p:cNvPr id="9" name="Picture 8" descr="ObiGriffi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619" y="1988840"/>
              <a:ext cx="1572737" cy="1946828"/>
            </a:xfrm>
            <a:prstGeom prst="rect">
              <a:avLst/>
            </a:prstGeom>
          </p:spPr>
        </p:pic>
        <p:sp>
          <p:nvSpPr>
            <p:cNvPr id="10" name="TextBox 9"/>
            <p:cNvSpPr txBox="1"/>
            <p:nvPr/>
          </p:nvSpPr>
          <p:spPr>
            <a:xfrm>
              <a:off x="2315264" y="3933056"/>
              <a:ext cx="2413355" cy="854080"/>
            </a:xfrm>
            <a:prstGeom prst="rect">
              <a:avLst/>
            </a:prstGeom>
            <a:noFill/>
          </p:spPr>
          <p:txBody>
            <a:bodyPr wrap="square" rtlCol="0">
              <a:spAutoFit/>
            </a:bodyPr>
            <a:lstStyle/>
            <a:p>
              <a:pPr algn="ctr"/>
              <a:r>
                <a:rPr lang="en-US" sz="1800" dirty="0" smtClean="0"/>
                <a:t>Malachi Griffith</a:t>
              </a:r>
              <a:br>
                <a:rPr lang="en-US" sz="1800" dirty="0" smtClean="0"/>
              </a:br>
              <a:r>
                <a:rPr lang="en-US" sz="1000" dirty="0" smtClean="0"/>
                <a:t>Assistant Professor of Medicine</a:t>
              </a:r>
              <a:br>
                <a:rPr lang="en-US" sz="1000" dirty="0" smtClean="0"/>
              </a:br>
              <a:r>
                <a:rPr lang="en-US" sz="1000" dirty="0" smtClean="0"/>
                <a:t>Assistant Professor of Genetics</a:t>
              </a:r>
            </a:p>
            <a:p>
              <a:pPr algn="ctr"/>
              <a:r>
                <a:rPr lang="en-US" sz="1000" dirty="0" smtClean="0"/>
                <a:t>Assistant Director, MGI</a:t>
              </a:r>
            </a:p>
          </p:txBody>
        </p:sp>
        <p:sp>
          <p:nvSpPr>
            <p:cNvPr id="11" name="TextBox 10"/>
            <p:cNvSpPr txBox="1"/>
            <p:nvPr/>
          </p:nvSpPr>
          <p:spPr>
            <a:xfrm>
              <a:off x="4440587" y="3933056"/>
              <a:ext cx="2147637" cy="854080"/>
            </a:xfrm>
            <a:prstGeom prst="rect">
              <a:avLst/>
            </a:prstGeom>
            <a:noFill/>
          </p:spPr>
          <p:txBody>
            <a:bodyPr wrap="square" rtlCol="0">
              <a:spAutoFit/>
            </a:bodyPr>
            <a:lstStyle/>
            <a:p>
              <a:pPr algn="ctr"/>
              <a:r>
                <a:rPr lang="en-US" sz="1800" dirty="0" smtClean="0"/>
                <a:t>Obi Griffith, PhD</a:t>
              </a:r>
            </a:p>
            <a:p>
              <a:pPr algn="ctr"/>
              <a:r>
                <a:rPr lang="en-US" sz="1000" dirty="0" smtClean="0"/>
                <a:t>Assistant Professor of Medicine</a:t>
              </a:r>
              <a:br>
                <a:rPr lang="en-US" sz="1000" dirty="0" smtClean="0"/>
              </a:br>
              <a:r>
                <a:rPr lang="en-US" sz="1000" dirty="0" smtClean="0"/>
                <a:t>Assistant Professor of Genetics</a:t>
              </a:r>
            </a:p>
            <a:p>
              <a:pPr algn="ctr"/>
              <a:r>
                <a:rPr lang="en-US" sz="1000" dirty="0" smtClean="0"/>
                <a:t>Assistant Director, MGI</a:t>
              </a:r>
            </a:p>
          </p:txBody>
        </p:sp>
      </p:grpSp>
      <p:sp>
        <p:nvSpPr>
          <p:cNvPr id="13" name="TextBox 12"/>
          <p:cNvSpPr txBox="1"/>
          <p:nvPr/>
        </p:nvSpPr>
        <p:spPr>
          <a:xfrm>
            <a:off x="141010" y="5981218"/>
            <a:ext cx="8967494" cy="400110"/>
          </a:xfrm>
          <a:prstGeom prst="rect">
            <a:avLst/>
          </a:prstGeom>
          <a:noFill/>
        </p:spPr>
        <p:txBody>
          <a:bodyPr wrap="none" rtlCol="0">
            <a:spAutoFit/>
          </a:bodyPr>
          <a:lstStyle/>
          <a:p>
            <a:pPr algn="ctr"/>
            <a:r>
              <a:rPr lang="en-US" sz="2000" b="1" dirty="0" smtClean="0"/>
              <a:t>McDonnell Genome Institute, Washington University School of Medicine</a:t>
            </a:r>
          </a:p>
        </p:txBody>
      </p:sp>
    </p:spTree>
    <p:extLst>
      <p:ext uri="{BB962C8B-B14F-4D97-AF65-F5344CB8AC3E}">
        <p14:creationId xmlns:p14="http://schemas.microsoft.com/office/powerpoint/2010/main" val="41370910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400"/>
            <a:ext cx="8610600" cy="761999"/>
          </a:xfrm>
        </p:spPr>
        <p:txBody>
          <a:bodyPr>
            <a:noAutofit/>
          </a:bodyPr>
          <a:lstStyle/>
          <a:p>
            <a:r>
              <a:rPr lang="en-US" sz="1600" dirty="0" smtClean="0"/>
              <a:t>The McDonnell Genome Institute has pursued the field of genomics since inception: &gt;1000 whole genomes, &gt;5000 exomes, &gt;1000 transcriptomes for dozens of tumor types</a:t>
            </a:r>
            <a:endParaRPr lang="en-US" sz="1600" dirty="0"/>
          </a:p>
        </p:txBody>
      </p:sp>
      <p:sp>
        <p:nvSpPr>
          <p:cNvPr id="5" name="Content Placeholder 2"/>
          <p:cNvSpPr txBox="1">
            <a:spLocks/>
          </p:cNvSpPr>
          <p:nvPr/>
        </p:nvSpPr>
        <p:spPr>
          <a:xfrm>
            <a:off x="4648200" y="692696"/>
            <a:ext cx="4114800" cy="53595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lumMod val="50000"/>
                  <a:lumOff val="50000"/>
                </a:schemeClr>
              </a:buClr>
              <a:buFont typeface="Arial"/>
              <a:buChar char="•"/>
              <a:defRPr sz="2400" kern="1200">
                <a:solidFill>
                  <a:schemeClr val="tx1"/>
                </a:solidFill>
                <a:latin typeface="Trebuchet MS"/>
                <a:ea typeface="+mn-ea"/>
                <a:cs typeface="Trebuchet MS"/>
              </a:defRPr>
            </a:lvl1pPr>
            <a:lvl2pPr marL="742950" indent="-285750" algn="l" defTabSz="457200" rtl="0" eaLnBrk="1" latinLnBrk="0" hangingPunct="1">
              <a:spcBef>
                <a:spcPct val="20000"/>
              </a:spcBef>
              <a:buClr>
                <a:schemeClr val="tx2">
                  <a:lumMod val="50000"/>
                  <a:lumOff val="50000"/>
                </a:schemeClr>
              </a:buClr>
              <a:buFont typeface="Arial"/>
              <a:buChar char="•"/>
              <a:defRPr sz="2200" kern="1200">
                <a:solidFill>
                  <a:schemeClr val="tx1"/>
                </a:solidFill>
                <a:latin typeface="Trebuchet MS"/>
                <a:ea typeface="+mn-ea"/>
                <a:cs typeface="Trebuchet MS"/>
              </a:defRPr>
            </a:lvl2pPr>
            <a:lvl3pPr marL="11430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Trebuchet MS"/>
                <a:ea typeface="+mn-ea"/>
                <a:cs typeface="Trebuchet MS"/>
              </a:defRPr>
            </a:lvl3pPr>
            <a:lvl4pPr marL="16002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Trebuchet MS"/>
                <a:ea typeface="+mn-ea"/>
                <a:cs typeface="Trebuchet MS"/>
              </a:defRPr>
            </a:lvl4pPr>
            <a:lvl5pPr marL="20574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Human Genome Project</a:t>
            </a:r>
          </a:p>
          <a:p>
            <a:r>
              <a:rPr lang="en-US" sz="1800" dirty="0" smtClean="0"/>
              <a:t>First to sequence and analyze a tumor whole genome sequence (Ley et al, </a:t>
            </a:r>
            <a:r>
              <a:rPr lang="is-IS" sz="1800" dirty="0" smtClean="0"/>
              <a:t>2008)</a:t>
            </a:r>
            <a:endParaRPr lang="en-US" sz="1800" dirty="0" smtClean="0"/>
          </a:p>
          <a:p>
            <a:r>
              <a:rPr lang="en-US" sz="1800" dirty="0" smtClean="0"/>
              <a:t>Major contributor to TCGA, PCGP, etc.</a:t>
            </a:r>
          </a:p>
          <a:p>
            <a:r>
              <a:rPr lang="is-IS" sz="1800" dirty="0"/>
              <a:t>Most </a:t>
            </a:r>
            <a:r>
              <a:rPr lang="is-IS" sz="1800" dirty="0" smtClean="0"/>
              <a:t>comprehensively sequenced single </a:t>
            </a:r>
            <a:r>
              <a:rPr lang="is-IS" sz="1800" dirty="0"/>
              <a:t>patient </a:t>
            </a:r>
            <a:r>
              <a:rPr lang="is-IS" sz="1800" dirty="0" smtClean="0"/>
              <a:t>tumor ever published </a:t>
            </a:r>
            <a:r>
              <a:rPr lang="is-IS" sz="1800" dirty="0"/>
              <a:t>(Griffith et al, 2015)</a:t>
            </a:r>
          </a:p>
          <a:p>
            <a:r>
              <a:rPr lang="en-US" sz="1800" dirty="0" smtClean="0"/>
              <a:t>Early proof-of-principle for cancer precision medicine (Griffith et al, </a:t>
            </a:r>
            <a:r>
              <a:rPr lang="is-IS" sz="1800" dirty="0" smtClean="0"/>
              <a:t>2016)</a:t>
            </a:r>
          </a:p>
          <a:p>
            <a:r>
              <a:rPr lang="is-IS" sz="1800" dirty="0"/>
              <a:t>Analysis and tools for first personalized cancer vaccine design in humans (Carreno et al, 2015)</a:t>
            </a:r>
            <a:endParaRPr lang="en-US" sz="1800" dirty="0"/>
          </a:p>
          <a:p>
            <a:r>
              <a:rPr lang="is-IS" sz="1800" dirty="0" smtClean="0"/>
              <a:t>Many other widely used tools</a:t>
            </a:r>
          </a:p>
        </p:txBody>
      </p:sp>
      <p:pic>
        <p:nvPicPr>
          <p:cNvPr id="7" name="Content Placeholder 3" descr="Projects by Category - The Elizabeth H. and James S. McDonnell III Genome Institute at Washington Universit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091" r="-5091"/>
          <a:stretch/>
        </p:blipFill>
        <p:spPr>
          <a:xfrm>
            <a:off x="226786" y="674667"/>
            <a:ext cx="4197112" cy="5119235"/>
          </a:xfrm>
        </p:spPr>
      </p:pic>
      <p:sp>
        <p:nvSpPr>
          <p:cNvPr id="8" name="TextBox 7"/>
          <p:cNvSpPr txBox="1"/>
          <p:nvPr/>
        </p:nvSpPr>
        <p:spPr>
          <a:xfrm>
            <a:off x="251520" y="6073551"/>
            <a:ext cx="8083167" cy="307777"/>
          </a:xfrm>
          <a:prstGeom prst="rect">
            <a:avLst/>
          </a:prstGeom>
          <a:noFill/>
        </p:spPr>
        <p:txBody>
          <a:bodyPr wrap="square" rtlCol="0">
            <a:spAutoFit/>
          </a:bodyPr>
          <a:lstStyle/>
          <a:p>
            <a:r>
              <a:rPr lang="en-US" sz="1400" dirty="0" smtClean="0"/>
              <a:t>MGI – 1000+ tumor whole genomes, many more exomes, X10 &amp; </a:t>
            </a:r>
            <a:r>
              <a:rPr lang="en-US" sz="1400" dirty="0" err="1" smtClean="0"/>
              <a:t>NovaSeq</a:t>
            </a:r>
            <a:r>
              <a:rPr lang="en-US" sz="1400" dirty="0" smtClean="0"/>
              <a:t> will accelerate this!</a:t>
            </a:r>
          </a:p>
        </p:txBody>
      </p:sp>
      <p:sp>
        <p:nvSpPr>
          <p:cNvPr id="9" name="TextBox 8"/>
          <p:cNvSpPr txBox="1"/>
          <p:nvPr/>
        </p:nvSpPr>
        <p:spPr>
          <a:xfrm rot="16200000">
            <a:off x="-291788" y="3117901"/>
            <a:ext cx="1522885" cy="369332"/>
          </a:xfrm>
          <a:prstGeom prst="rect">
            <a:avLst/>
          </a:prstGeom>
          <a:solidFill>
            <a:srgbClr val="FFFFFF"/>
          </a:solidFill>
        </p:spPr>
        <p:txBody>
          <a:bodyPr wrap="none" rtlCol="0">
            <a:spAutoFit/>
          </a:bodyPr>
          <a:lstStyle/>
          <a:p>
            <a:r>
              <a:rPr lang="en-US" dirty="0" smtClean="0">
                <a:solidFill>
                  <a:schemeClr val="accent5">
                    <a:lumMod val="50000"/>
                  </a:schemeClr>
                </a:solidFill>
              </a:rPr>
              <a:t>Cancer types</a:t>
            </a:r>
            <a:endParaRPr lang="en-US" dirty="0">
              <a:solidFill>
                <a:schemeClr val="accent5">
                  <a:lumMod val="50000"/>
                </a:schemeClr>
              </a:solidFill>
            </a:endParaRPr>
          </a:p>
        </p:txBody>
      </p:sp>
      <p:sp>
        <p:nvSpPr>
          <p:cNvPr id="10" name="TextBox 9"/>
          <p:cNvSpPr txBox="1"/>
          <p:nvPr/>
        </p:nvSpPr>
        <p:spPr>
          <a:xfrm>
            <a:off x="2169584" y="5653158"/>
            <a:ext cx="756788" cy="369332"/>
          </a:xfrm>
          <a:prstGeom prst="rect">
            <a:avLst/>
          </a:prstGeom>
          <a:solidFill>
            <a:srgbClr val="FFFFFF"/>
          </a:solidFill>
        </p:spPr>
        <p:txBody>
          <a:bodyPr wrap="none" rtlCol="0">
            <a:spAutoFit/>
          </a:bodyPr>
          <a:lstStyle/>
          <a:p>
            <a:r>
              <a:rPr lang="en-US" dirty="0" smtClean="0">
                <a:solidFill>
                  <a:srgbClr val="156986"/>
                </a:solidFill>
              </a:rPr>
              <a:t>Cases</a:t>
            </a:r>
            <a:endParaRPr lang="en-US" dirty="0">
              <a:solidFill>
                <a:srgbClr val="156986"/>
              </a:solidFill>
            </a:endParaRPr>
          </a:p>
        </p:txBody>
      </p:sp>
    </p:spTree>
    <p:extLst>
      <p:ext uri="{BB962C8B-B14F-4D97-AF65-F5344CB8AC3E}">
        <p14:creationId xmlns:p14="http://schemas.microsoft.com/office/powerpoint/2010/main" val="10865632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576064"/>
          </a:xfrm>
        </p:spPr>
        <p:txBody>
          <a:bodyPr>
            <a:noAutofit/>
          </a:bodyPr>
          <a:lstStyle/>
          <a:p>
            <a:r>
              <a:rPr lang="en-US" sz="2000" dirty="0" smtClean="0"/>
              <a:t>Whole genome, exome, </a:t>
            </a:r>
            <a:r>
              <a:rPr lang="en-US" sz="2000" dirty="0" err="1" smtClean="0"/>
              <a:t>transcriptome</a:t>
            </a:r>
            <a:r>
              <a:rPr lang="en-US" sz="2000" dirty="0" smtClean="0"/>
              <a:t> and other ‘</a:t>
            </a:r>
            <a:r>
              <a:rPr lang="en-US" sz="2000" dirty="0" err="1" smtClean="0"/>
              <a:t>omic</a:t>
            </a:r>
            <a:r>
              <a:rPr lang="en-US" sz="2000" dirty="0" smtClean="0"/>
              <a:t>’ sequencing allows us to detect and confirm many different variant types</a:t>
            </a:r>
            <a:endParaRPr lang="en-US" sz="2000" dirty="0"/>
          </a:p>
        </p:txBody>
      </p:sp>
      <p:pic>
        <p:nvPicPr>
          <p:cNvPr id="10" name="Picture 75" descr="nrgast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308" y="725661"/>
            <a:ext cx="6475193" cy="5607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936" y="1636886"/>
            <a:ext cx="809424" cy="369332"/>
          </a:xfrm>
          <a:prstGeom prst="rect">
            <a:avLst/>
          </a:prstGeom>
          <a:noFill/>
        </p:spPr>
        <p:txBody>
          <a:bodyPr wrap="none" rtlCol="0">
            <a:spAutoFit/>
          </a:bodyPr>
          <a:lstStyle/>
          <a:p>
            <a:pPr algn="ctr"/>
            <a:r>
              <a:rPr lang="en-US" dirty="0" smtClean="0"/>
              <a:t>‘WGS’</a:t>
            </a:r>
            <a:endParaRPr lang="en-US" dirty="0"/>
          </a:p>
        </p:txBody>
      </p:sp>
      <p:sp>
        <p:nvSpPr>
          <p:cNvPr id="11" name="TextBox 10"/>
          <p:cNvSpPr txBox="1"/>
          <p:nvPr/>
        </p:nvSpPr>
        <p:spPr>
          <a:xfrm>
            <a:off x="268080" y="3110086"/>
            <a:ext cx="1026280" cy="369332"/>
          </a:xfrm>
          <a:prstGeom prst="rect">
            <a:avLst/>
          </a:prstGeom>
          <a:noFill/>
        </p:spPr>
        <p:txBody>
          <a:bodyPr wrap="none" rtlCol="0">
            <a:spAutoFit/>
          </a:bodyPr>
          <a:lstStyle/>
          <a:p>
            <a:pPr algn="ctr"/>
            <a:r>
              <a:rPr lang="en-US" dirty="0" smtClean="0"/>
              <a:t>‘Exome’</a:t>
            </a:r>
            <a:endParaRPr lang="en-US" dirty="0"/>
          </a:p>
        </p:txBody>
      </p:sp>
      <p:sp>
        <p:nvSpPr>
          <p:cNvPr id="12" name="TextBox 11"/>
          <p:cNvSpPr txBox="1"/>
          <p:nvPr/>
        </p:nvSpPr>
        <p:spPr>
          <a:xfrm>
            <a:off x="98224" y="5027786"/>
            <a:ext cx="1196136" cy="369332"/>
          </a:xfrm>
          <a:prstGeom prst="rect">
            <a:avLst/>
          </a:prstGeom>
          <a:noFill/>
        </p:spPr>
        <p:txBody>
          <a:bodyPr wrap="none" rtlCol="0">
            <a:spAutoFit/>
          </a:bodyPr>
          <a:lstStyle/>
          <a:p>
            <a:pPr algn="ctr"/>
            <a:r>
              <a:rPr lang="en-US" dirty="0" smtClean="0"/>
              <a:t>‘RNA-seq’</a:t>
            </a:r>
            <a:endParaRPr lang="en-US" dirty="0"/>
          </a:p>
        </p:txBody>
      </p:sp>
    </p:spTree>
    <p:extLst>
      <p:ext uri="{BB962C8B-B14F-4D97-AF65-F5344CB8AC3E}">
        <p14:creationId xmlns:p14="http://schemas.microsoft.com/office/powerpoint/2010/main" val="27465749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85" y="-27384"/>
            <a:ext cx="8811388" cy="571056"/>
          </a:xfrm>
        </p:spPr>
        <p:txBody>
          <a:bodyPr>
            <a:noAutofit/>
          </a:bodyPr>
          <a:lstStyle/>
          <a:p>
            <a:r>
              <a:rPr lang="en-US" sz="1800" dirty="0" smtClean="0"/>
              <a:t>SNVs, </a:t>
            </a:r>
            <a:r>
              <a:rPr lang="en-US" sz="1800" dirty="0" err="1" smtClean="0"/>
              <a:t>Indels</a:t>
            </a:r>
            <a:r>
              <a:rPr lang="en-US" sz="1800" dirty="0" smtClean="0"/>
              <a:t>, CNVs, SVs, fusions, LOH, expression changes, methylation changes, and more</a:t>
            </a:r>
            <a:endParaRPr lang="en-US" sz="1800" dirty="0"/>
          </a:p>
        </p:txBody>
      </p:sp>
      <p:pic>
        <p:nvPicPr>
          <p:cNvPr id="8" name="Picture 7" descr="figu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118" y="666328"/>
            <a:ext cx="4789106" cy="5715000"/>
          </a:xfrm>
          <a:prstGeom prst="rect">
            <a:avLst/>
          </a:prstGeom>
        </p:spPr>
      </p:pic>
    </p:spTree>
    <p:extLst>
      <p:ext uri="{BB962C8B-B14F-4D97-AF65-F5344CB8AC3E}">
        <p14:creationId xmlns:p14="http://schemas.microsoft.com/office/powerpoint/2010/main" val="14359885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05" y="-171400"/>
            <a:ext cx="8960949" cy="761999"/>
          </a:xfrm>
        </p:spPr>
        <p:txBody>
          <a:bodyPr>
            <a:noAutofit/>
          </a:bodyPr>
          <a:lstStyle/>
          <a:p>
            <a:r>
              <a:rPr lang="en-US" sz="2400" dirty="0"/>
              <a:t>Comprehensive and integrative analysis </a:t>
            </a:r>
            <a:r>
              <a:rPr lang="en-US" sz="2400" dirty="0" smtClean="0"/>
              <a:t>methods are needed</a:t>
            </a:r>
            <a:endParaRPr lang="en-US" sz="2400" dirty="0"/>
          </a:p>
        </p:txBody>
      </p:sp>
      <p:pic>
        <p:nvPicPr>
          <p:cNvPr id="7" name="Content Placeholder 6" descr="Figure1.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751" t="37229" r="-2419"/>
          <a:stretch/>
        </p:blipFill>
        <p:spPr>
          <a:xfrm>
            <a:off x="685800" y="620688"/>
            <a:ext cx="7593992" cy="5313257"/>
          </a:xfrm>
        </p:spPr>
      </p:pic>
      <p:sp>
        <p:nvSpPr>
          <p:cNvPr id="5" name="TextBox 4"/>
          <p:cNvSpPr txBox="1"/>
          <p:nvPr/>
        </p:nvSpPr>
        <p:spPr>
          <a:xfrm>
            <a:off x="0" y="6093296"/>
            <a:ext cx="2070100" cy="276999"/>
          </a:xfrm>
          <a:prstGeom prst="rect">
            <a:avLst/>
          </a:prstGeom>
          <a:noFill/>
        </p:spPr>
        <p:txBody>
          <a:bodyPr wrap="square" rtlCol="0">
            <a:spAutoFit/>
          </a:bodyPr>
          <a:lstStyle/>
          <a:p>
            <a:r>
              <a:rPr lang="en-US" sz="1200" dirty="0" smtClean="0"/>
              <a:t>Kilannin Krysiak</a:t>
            </a:r>
            <a:endParaRPr lang="en-US" sz="1200" dirty="0"/>
          </a:p>
        </p:txBody>
      </p:sp>
    </p:spTree>
    <p:extLst>
      <p:ext uri="{BB962C8B-B14F-4D97-AF65-F5344CB8AC3E}">
        <p14:creationId xmlns:p14="http://schemas.microsoft.com/office/powerpoint/2010/main" val="35155195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451"/>
            <a:ext cx="8495632" cy="432221"/>
          </a:xfrm>
        </p:spPr>
        <p:txBody>
          <a:bodyPr>
            <a:noAutofit/>
          </a:bodyPr>
          <a:lstStyle/>
          <a:p>
            <a:r>
              <a:rPr lang="en-US" sz="2800" dirty="0" smtClean="0"/>
              <a:t>Each study often requires considerable customization</a:t>
            </a:r>
            <a:endParaRPr lang="en-US" sz="2800" dirty="0"/>
          </a:p>
        </p:txBody>
      </p:sp>
      <p:pic>
        <p:nvPicPr>
          <p:cNvPr id="5" name="Picture 4" descr="AML31 Graphical Abstra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515404"/>
            <a:ext cx="5862377" cy="5865924"/>
          </a:xfrm>
          <a:prstGeom prst="rect">
            <a:avLst/>
          </a:prstGeom>
        </p:spPr>
      </p:pic>
      <p:sp>
        <p:nvSpPr>
          <p:cNvPr id="6" name="TextBox 5"/>
          <p:cNvSpPr txBox="1"/>
          <p:nvPr/>
        </p:nvSpPr>
        <p:spPr>
          <a:xfrm>
            <a:off x="7538777" y="6093296"/>
            <a:ext cx="1605223" cy="307777"/>
          </a:xfrm>
          <a:prstGeom prst="rect">
            <a:avLst/>
          </a:prstGeom>
          <a:noFill/>
        </p:spPr>
        <p:txBody>
          <a:bodyPr wrap="square" rtlCol="0">
            <a:spAutoFit/>
          </a:bodyPr>
          <a:lstStyle/>
          <a:p>
            <a:r>
              <a:rPr lang="en-US" sz="1400" dirty="0" smtClean="0">
                <a:hlinkClick r:id="rId3"/>
              </a:rPr>
              <a:t>Griffith et al. 2015</a:t>
            </a:r>
            <a:endParaRPr lang="en-US" sz="1400" dirty="0"/>
          </a:p>
        </p:txBody>
      </p:sp>
      <p:sp>
        <p:nvSpPr>
          <p:cNvPr id="7" name="TextBox 6"/>
          <p:cNvSpPr txBox="1"/>
          <p:nvPr/>
        </p:nvSpPr>
        <p:spPr>
          <a:xfrm>
            <a:off x="0" y="6093296"/>
            <a:ext cx="2070100" cy="307777"/>
          </a:xfrm>
          <a:prstGeom prst="rect">
            <a:avLst/>
          </a:prstGeom>
          <a:noFill/>
        </p:spPr>
        <p:txBody>
          <a:bodyPr wrap="square" rtlCol="0">
            <a:spAutoFit/>
          </a:bodyPr>
          <a:lstStyle/>
          <a:p>
            <a:r>
              <a:rPr lang="en-US" sz="1400" dirty="0" smtClean="0"/>
              <a:t>Kilannin Krysiak</a:t>
            </a:r>
            <a:endParaRPr lang="en-US" sz="1400" dirty="0"/>
          </a:p>
        </p:txBody>
      </p:sp>
    </p:spTree>
    <p:extLst>
      <p:ext uri="{BB962C8B-B14F-4D97-AF65-F5344CB8AC3E}">
        <p14:creationId xmlns:p14="http://schemas.microsoft.com/office/powerpoint/2010/main" val="20067108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10036</TotalTime>
  <Words>1668</Words>
  <Application>Microsoft Macintosh PowerPoint</Application>
  <PresentationFormat>On-screen Show (4:3)</PresentationFormat>
  <Paragraphs>182</Paragraphs>
  <Slides>19</Slides>
  <Notes>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Canadian Bioinformatics Workshops</vt:lpstr>
      <vt:lpstr>PowerPoint Presentation</vt:lpstr>
      <vt:lpstr>PowerPoint Presentation</vt:lpstr>
      <vt:lpstr>Introductions to MGI/WUSTL instructors</vt:lpstr>
      <vt:lpstr>The McDonnell Genome Institute has pursued the field of genomics since inception: &gt;1000 whole genomes, &gt;5000 exomes, &gt;1000 transcriptomes for dozens of tumor types</vt:lpstr>
      <vt:lpstr>Whole genome, exome, transcriptome and other ‘omic’ sequencing allows us to detect and confirm many different variant types</vt:lpstr>
      <vt:lpstr>SNVs, Indels, CNVs, SVs, fusions, LOH, expression changes, methylation changes, and more</vt:lpstr>
      <vt:lpstr>Comprehensive and integrative analysis methods are needed</vt:lpstr>
      <vt:lpstr>Each study often requires considerable customization</vt:lpstr>
      <vt:lpstr>Personalized medicine requires personalized strategies</vt:lpstr>
      <vt:lpstr>High-throughput sequencing has been largely automated</vt:lpstr>
      <vt:lpstr>The rest of this workshop will focus on the methods and tools needed to take raw sequence data to interpretation and application – still the bottleneck!</vt:lpstr>
      <vt:lpstr>The Griffith lab is focused on developing methods to address this bottleneck for precision medicine in cancer</vt:lpstr>
      <vt:lpstr>Where tools/resources do not exist we build them</vt:lpstr>
      <vt:lpstr>Encourage best practices for software development</vt:lpstr>
      <vt:lpstr>WUSTL – MGI: Group members</vt:lpstr>
      <vt:lpstr>Informatics background poll</vt:lpstr>
      <vt:lpstr>Student poll continued</vt:lpstr>
      <vt:lpstr>WUSTL – MGI: Group members</vt:lpstr>
    </vt:vector>
  </TitlesOfParts>
  <Company>Boston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Stromberg</dc:creator>
  <cp:lastModifiedBy>Obi Griffith</cp:lastModifiedBy>
  <cp:revision>669</cp:revision>
  <dcterms:created xsi:type="dcterms:W3CDTF">2010-04-21T18:53:51Z</dcterms:created>
  <dcterms:modified xsi:type="dcterms:W3CDTF">2018-05-28T14:10:29Z</dcterms:modified>
</cp:coreProperties>
</file>