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41" r:id="rId2"/>
    <p:sldId id="342" r:id="rId3"/>
    <p:sldId id="257" r:id="rId4"/>
    <p:sldId id="563" r:id="rId5"/>
    <p:sldId id="513" r:id="rId6"/>
    <p:sldId id="514" r:id="rId7"/>
    <p:sldId id="515" r:id="rId8"/>
    <p:sldId id="516" r:id="rId9"/>
    <p:sldId id="517" r:id="rId10"/>
    <p:sldId id="518" r:id="rId11"/>
    <p:sldId id="519" r:id="rId12"/>
    <p:sldId id="520" r:id="rId13"/>
    <p:sldId id="521" r:id="rId14"/>
    <p:sldId id="522" r:id="rId15"/>
    <p:sldId id="523" r:id="rId16"/>
    <p:sldId id="524" r:id="rId17"/>
    <p:sldId id="525" r:id="rId18"/>
    <p:sldId id="526" r:id="rId19"/>
    <p:sldId id="527" r:id="rId20"/>
    <p:sldId id="528" r:id="rId21"/>
    <p:sldId id="529" r:id="rId22"/>
    <p:sldId id="530" r:id="rId23"/>
    <p:sldId id="531" r:id="rId24"/>
    <p:sldId id="532" r:id="rId25"/>
    <p:sldId id="533" r:id="rId26"/>
    <p:sldId id="534" r:id="rId27"/>
    <p:sldId id="565" r:id="rId28"/>
    <p:sldId id="566" r:id="rId29"/>
    <p:sldId id="567" r:id="rId30"/>
    <p:sldId id="564" r:id="rId31"/>
    <p:sldId id="535" r:id="rId32"/>
    <p:sldId id="536" r:id="rId33"/>
    <p:sldId id="537" r:id="rId34"/>
    <p:sldId id="538" r:id="rId35"/>
    <p:sldId id="539" r:id="rId36"/>
    <p:sldId id="540" r:id="rId37"/>
    <p:sldId id="541" r:id="rId38"/>
    <p:sldId id="542" r:id="rId39"/>
    <p:sldId id="543" r:id="rId40"/>
    <p:sldId id="544" r:id="rId41"/>
    <p:sldId id="545" r:id="rId42"/>
    <p:sldId id="546" r:id="rId43"/>
    <p:sldId id="547" r:id="rId44"/>
    <p:sldId id="548" r:id="rId45"/>
    <p:sldId id="549" r:id="rId46"/>
    <p:sldId id="553" r:id="rId47"/>
    <p:sldId id="554" r:id="rId48"/>
    <p:sldId id="555" r:id="rId49"/>
    <p:sldId id="556" r:id="rId50"/>
    <p:sldId id="557" r:id="rId51"/>
    <p:sldId id="558" r:id="rId52"/>
    <p:sldId id="559" r:id="rId53"/>
    <p:sldId id="560" r:id="rId54"/>
    <p:sldId id="561" r:id="rId55"/>
    <p:sldId id="562" r:id="rId56"/>
    <p:sldId id="512" r:id="rId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000"/>
    <a:srgbClr val="FF0000"/>
    <a:srgbClr val="FFFFFF"/>
    <a:srgbClr val="E1DB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6" d="100"/>
          <a:sy n="96" d="100"/>
        </p:scale>
        <p:origin x="-1504" y="-112"/>
      </p:cViewPr>
      <p:guideLst>
        <p:guide orient="horz" pos="2160"/>
        <p:guide pos="2880"/>
      </p:guideLst>
    </p:cSldViewPr>
  </p:slideViewPr>
  <p:outlineViewPr>
    <p:cViewPr>
      <p:scale>
        <a:sx n="33" d="100"/>
        <a:sy n="33" d="100"/>
      </p:scale>
      <p:origin x="0" y="2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E87875E-BE80-9745-B369-4F4A7AB5E016}" type="datetime1">
              <a:rPr lang="en-US"/>
              <a:pPr>
                <a:defRPr/>
              </a:pPr>
              <a:t>5/28/18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4961A077-CBFC-8247-8C5F-B9A3C2BF590F}" type="slidenum">
              <a:rPr lang="en-US"/>
              <a:pPr>
                <a:defRPr/>
              </a:pPr>
              <a:t>‹#›</a:t>
            </a:fld>
            <a:endParaRPr lang="en-US"/>
          </a:p>
        </p:txBody>
      </p:sp>
    </p:spTree>
    <p:extLst>
      <p:ext uri="{BB962C8B-B14F-4D97-AF65-F5344CB8AC3E}">
        <p14:creationId xmlns:p14="http://schemas.microsoft.com/office/powerpoint/2010/main" val="1637417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73D7B332-3177-764B-A596-DBF05F42396E}" type="datetime1">
              <a:rPr lang="en-US"/>
              <a:pPr>
                <a:defRPr/>
              </a:pPr>
              <a:t>5/28/18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F3969550-FBCF-404B-9FAA-7B1DCDF2C4FF}" type="slidenum">
              <a:rPr lang="en-US"/>
              <a:pPr>
                <a:defRPr/>
              </a:pPr>
              <a:t>‹#›</a:t>
            </a:fld>
            <a:endParaRPr lang="en-US"/>
          </a:p>
        </p:txBody>
      </p:sp>
    </p:spTree>
    <p:extLst>
      <p:ext uri="{BB962C8B-B14F-4D97-AF65-F5344CB8AC3E}">
        <p14:creationId xmlns:p14="http://schemas.microsoft.com/office/powerpoint/2010/main" val="575720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26</a:t>
            </a:fld>
            <a:endParaRPr lang="en-US"/>
          </a:p>
        </p:txBody>
      </p:sp>
    </p:spTree>
    <p:extLst>
      <p:ext uri="{BB962C8B-B14F-4D97-AF65-F5344CB8AC3E}">
        <p14:creationId xmlns:p14="http://schemas.microsoft.com/office/powerpoint/2010/main" val="81243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27</a:t>
            </a:fld>
            <a:endParaRPr lang="en-US"/>
          </a:p>
        </p:txBody>
      </p:sp>
    </p:spTree>
    <p:extLst>
      <p:ext uri="{BB962C8B-B14F-4D97-AF65-F5344CB8AC3E}">
        <p14:creationId xmlns:p14="http://schemas.microsoft.com/office/powerpoint/2010/main" val="281513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29</a:t>
            </a:fld>
            <a:endParaRPr lang="en-US"/>
          </a:p>
        </p:txBody>
      </p:sp>
    </p:spTree>
    <p:extLst>
      <p:ext uri="{BB962C8B-B14F-4D97-AF65-F5344CB8AC3E}">
        <p14:creationId xmlns:p14="http://schemas.microsoft.com/office/powerpoint/2010/main" val="41735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30</a:t>
            </a:fld>
            <a:endParaRPr lang="en-US"/>
          </a:p>
        </p:txBody>
      </p:sp>
    </p:spTree>
    <p:extLst>
      <p:ext uri="{BB962C8B-B14F-4D97-AF65-F5344CB8AC3E}">
        <p14:creationId xmlns:p14="http://schemas.microsoft.com/office/powerpoint/2010/main" val="223711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31</a:t>
            </a:fld>
            <a:endParaRPr lang="en-US"/>
          </a:p>
        </p:txBody>
      </p:sp>
    </p:spTree>
    <p:extLst>
      <p:ext uri="{BB962C8B-B14F-4D97-AF65-F5344CB8AC3E}">
        <p14:creationId xmlns:p14="http://schemas.microsoft.com/office/powerpoint/2010/main" val="22371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47</a:t>
            </a:fld>
            <a:endParaRPr lang="en-US"/>
          </a:p>
        </p:txBody>
      </p:sp>
    </p:spTree>
    <p:extLst>
      <p:ext uri="{BB962C8B-B14F-4D97-AF65-F5344CB8AC3E}">
        <p14:creationId xmlns:p14="http://schemas.microsoft.com/office/powerpoint/2010/main" val="114598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3969550-FBCF-404B-9FAA-7B1DCDF2C4FF}" type="slidenum">
              <a:rPr lang="en-US" smtClean="0"/>
              <a:pPr>
                <a:defRPr/>
              </a:pPr>
              <a:t>48</a:t>
            </a:fld>
            <a:endParaRPr lang="en-US"/>
          </a:p>
        </p:txBody>
      </p:sp>
    </p:spTree>
    <p:extLst>
      <p:ext uri="{BB962C8B-B14F-4D97-AF65-F5344CB8AC3E}">
        <p14:creationId xmlns:p14="http://schemas.microsoft.com/office/powerpoint/2010/main" val="84599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Rectangle 1"/>
          <p:cNvSpPr/>
          <p:nvPr userDrawn="1"/>
        </p:nvSpPr>
        <p:spPr>
          <a:xfrm>
            <a:off x="0" y="0"/>
            <a:ext cx="9144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3" name="Picture 7" descr="bioinformatics.ca-logo-white-t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882775"/>
            <a:ext cx="11922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90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600200"/>
            <a:ext cx="8839200" cy="47244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65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TextBox 3"/>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5" name="TextBox 4"/>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412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Content">
    <p:spTree>
      <p:nvGrpSpPr>
        <p:cNvPr id="1" name=""/>
        <p:cNvGrpSpPr/>
        <p:nvPr/>
      </p:nvGrpSpPr>
      <p:grpSpPr>
        <a:xfrm>
          <a:off x="0" y="0"/>
          <a:ext cx="0" cy="0"/>
          <a:chOff x="0" y="0"/>
          <a:chExt cx="0" cy="0"/>
        </a:xfrm>
      </p:grpSpPr>
      <p:sp>
        <p:nvSpPr>
          <p:cNvPr id="5" name="Rectangle 4"/>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a:spLocks noChangeArrowheads="1"/>
          </p:cNvSpPr>
          <p:nvPr userDrawn="1"/>
        </p:nvSpPr>
        <p:spPr bwMode="auto">
          <a:xfrm>
            <a:off x="76200" y="6429375"/>
            <a:ext cx="670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1" dirty="0" smtClean="0">
                <a:solidFill>
                  <a:schemeClr val="bg1"/>
                </a:solidFill>
                <a:latin typeface="Calibri" charset="0"/>
                <a:cs typeface="Calibri" charset="0"/>
              </a:rPr>
              <a:t>RNA sequencing and analysis</a:t>
            </a:r>
          </a:p>
        </p:txBody>
      </p:sp>
      <p:sp>
        <p:nvSpPr>
          <p:cNvPr id="8" name="TextBox 7"/>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2" name="Title 1"/>
          <p:cNvSpPr>
            <a:spLocks noGrp="1"/>
          </p:cNvSpPr>
          <p:nvPr>
            <p:ph type="title"/>
          </p:nvPr>
        </p:nvSpPr>
        <p:spPr>
          <a:xfrm>
            <a:off x="152400" y="274638"/>
            <a:ext cx="8839200" cy="1143000"/>
          </a:xfrm>
        </p:spPr>
        <p:txBody>
          <a:bodyPr/>
          <a:lstStyle>
            <a:lvl1pPr>
              <a:defRPr sz="4000" b="1">
                <a:latin typeface="Calibri"/>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4648200" y="1600200"/>
            <a:ext cx="43434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690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0" y="6400800"/>
            <a:ext cx="9144000" cy="457200"/>
          </a:xfrm>
          <a:prstGeom prst="rect">
            <a:avLst/>
          </a:prstGeom>
          <a:solidFill>
            <a:srgbClr val="CA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Box 4"/>
          <p:cNvSpPr txBox="1">
            <a:spLocks noChangeArrowheads="1"/>
          </p:cNvSpPr>
          <p:nvPr userDrawn="1"/>
        </p:nvSpPr>
        <p:spPr bwMode="auto">
          <a:xfrm>
            <a:off x="76200" y="642937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solidFill>
                  <a:schemeClr val="bg1"/>
                </a:solidFill>
                <a:latin typeface="Calibri" charset="0"/>
                <a:cs typeface="Calibri" charset="0"/>
              </a:rPr>
              <a:t>RNA sequencing and analysis</a:t>
            </a:r>
          </a:p>
        </p:txBody>
      </p:sp>
      <p:sp>
        <p:nvSpPr>
          <p:cNvPr id="6" name="TextBox 5"/>
          <p:cNvSpPr txBox="1"/>
          <p:nvPr userDrawn="1"/>
        </p:nvSpPr>
        <p:spPr>
          <a:xfrm>
            <a:off x="6705600" y="6396038"/>
            <a:ext cx="2362200" cy="4572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cs typeface="Arial" charset="0"/>
              </a:rPr>
              <a:t>bio</a:t>
            </a:r>
            <a:r>
              <a:rPr lang="en-US" smtClean="0">
                <a:cs typeface="Arial" charset="0"/>
              </a:rPr>
              <a:t>informatics</a:t>
            </a:r>
            <a:r>
              <a:rPr lang="en-US" sz="1400" smtClean="0">
                <a:cs typeface="Arial" charset="0"/>
              </a:rPr>
              <a:t>.ca</a:t>
            </a:r>
            <a:endParaRPr lang="en-US" smtClean="0">
              <a:cs typeface="Arial" charset="0"/>
            </a:endParaRPr>
          </a:p>
        </p:txBody>
      </p:sp>
      <p:sp>
        <p:nvSpPr>
          <p:cNvPr id="3" name="Content Placeholder 2"/>
          <p:cNvSpPr>
            <a:spLocks noGrp="1"/>
          </p:cNvSpPr>
          <p:nvPr>
            <p:ph idx="1"/>
          </p:nvPr>
        </p:nvSpPr>
        <p:spPr>
          <a:xfrm>
            <a:off x="152400" y="152400"/>
            <a:ext cx="8839200" cy="61722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9154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Segoe UI" charset="0"/>
              </a:defRPr>
            </a:lvl1pPr>
          </a:lstStyle>
          <a:p>
            <a:pPr>
              <a:defRPr/>
            </a:pPr>
            <a:fld id="{FECFAEAF-3726-E641-9B5B-3F8EA05B09A3}" type="datetime1">
              <a:rPr lang="en-US"/>
              <a:pPr>
                <a:defRPr/>
              </a:pPr>
              <a:t>5/28/18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Segoe UI" charset="0"/>
              </a:defRPr>
            </a:lvl1pPr>
          </a:lstStyle>
          <a:p>
            <a:pPr>
              <a:defRPr/>
            </a:pPr>
            <a:fld id="{18C1412E-69E1-864D-A0DF-94DDC7C800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ctr" rtl="0" eaLnBrk="0" fontAlgn="base" hangingPunct="0">
        <a:spcBef>
          <a:spcPct val="0"/>
        </a:spcBef>
        <a:spcAft>
          <a:spcPct val="0"/>
        </a:spcAft>
        <a:defRPr sz="4000" b="1" kern="1200">
          <a:solidFill>
            <a:schemeClr val="tx1"/>
          </a:solidFill>
          <a:latin typeface="Calibri"/>
          <a:ea typeface="ＭＳ Ｐゴシック" pitchFamily="-28" charset="-128"/>
          <a:cs typeface="Calibri"/>
        </a:defRPr>
      </a:lvl1pPr>
      <a:lvl2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2pPr>
      <a:lvl3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3pPr>
      <a:lvl4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4pPr>
      <a:lvl5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6pPr>
      <a:lvl7pPr marL="9144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7pPr>
      <a:lvl8pPr marL="13716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8pPr>
      <a:lvl9pPr marL="18288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Calibri"/>
          <a:ea typeface="ＭＳ Ｐゴシック" pitchFamily="-28" charset="-128"/>
          <a:cs typeface="Calibri"/>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Calibri"/>
          <a:ea typeface="ＭＳ Ｐゴシック" pitchFamily="-28" charset="-128"/>
          <a:cs typeface="Calibri"/>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bri"/>
          <a:ea typeface="ＭＳ Ｐゴシック" pitchFamily="-28" charset="-128"/>
          <a:cs typeface="Calibri"/>
        </a:defRPr>
      </a:lvl3pPr>
      <a:lvl4pPr marL="16002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4pPr>
      <a:lvl5pPr marL="20574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iostars.org/p/7020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ws.amazon.com/consol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bioinformaticsdotca.github.io/rnaseq_2018" TargetMode="External"/><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s://workshops.signin.aws.amazon.com/consol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loud.google.com/" TargetMode="External"/><Relationship Id="rId4" Type="http://schemas.openxmlformats.org/officeDocument/2006/relationships/hyperlink" Target="https://www.digitalocean.com/" TargetMode="External"/><Relationship Id="rId5" Type="http://schemas.openxmlformats.org/officeDocument/2006/relationships/hyperlink" Target="https://azure.microsoft.com/en-us/" TargetMode="External"/><Relationship Id="rId1" Type="http://schemas.openxmlformats.org/officeDocument/2006/relationships/slideLayout" Target="../slideLayouts/slideLayout2.xml"/><Relationship Id="rId2" Type="http://schemas.openxmlformats.org/officeDocument/2006/relationships/hyperlink" Target="https://aws.amazo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ctrTitle" idx="4294967295"/>
          </p:nvPr>
        </p:nvSpPr>
        <p:spPr>
          <a:xfrm>
            <a:off x="685800" y="2286000"/>
            <a:ext cx="7772400" cy="1447800"/>
          </a:xfrm>
        </p:spPr>
        <p:txBody>
          <a:bodyPr/>
          <a:lstStyle/>
          <a:p>
            <a:pPr eaLnBrk="1" hangingPunct="1"/>
            <a:r>
              <a:rPr lang="en-US" b="0">
                <a:solidFill>
                  <a:srgbClr val="CA0000"/>
                </a:solidFill>
                <a:latin typeface="Calibri" charset="0"/>
                <a:ea typeface="ＭＳ Ｐゴシック" charset="0"/>
                <a:cs typeface="ＭＳ Ｐゴシック" charset="0"/>
              </a:rPr>
              <a:t>Canadian Bioinformatics Workshops</a:t>
            </a:r>
          </a:p>
        </p:txBody>
      </p:sp>
      <p:sp>
        <p:nvSpPr>
          <p:cNvPr id="9218" name="Rectangle 3"/>
          <p:cNvSpPr>
            <a:spLocks noGrp="1" noChangeArrowheads="1"/>
          </p:cNvSpPr>
          <p:nvPr>
            <p:ph type="subTitle" idx="4294967295"/>
          </p:nvPr>
        </p:nvSpPr>
        <p:spPr>
          <a:xfrm>
            <a:off x="1182688" y="3695700"/>
            <a:ext cx="6778625" cy="1927225"/>
          </a:xfrm>
        </p:spPr>
        <p:txBody>
          <a:bodyPr/>
          <a:lstStyle/>
          <a:p>
            <a:pPr marL="0" indent="0" algn="ctr" eaLnBrk="1" hangingPunct="1">
              <a:buFont typeface="Arial" charset="0"/>
              <a:buNone/>
            </a:pPr>
            <a:r>
              <a:rPr lang="en-US">
                <a:latin typeface="Calibri" charset="0"/>
                <a:ea typeface="ＭＳ Ｐゴシック" charset="0"/>
                <a:cs typeface="ＭＳ Ｐゴシック" charset="0"/>
              </a:rPr>
              <a:t>www.bioinformatics.ca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dirty="0">
                <a:ea typeface="ＭＳ Ｐゴシック" charset="0"/>
              </a:rPr>
              <a:t>Amazon Web Services (AWS)</a:t>
            </a:r>
          </a:p>
        </p:txBody>
      </p:sp>
      <p:sp>
        <p:nvSpPr>
          <p:cNvPr id="5" name="Content Placeholder 2"/>
          <p:cNvSpPr>
            <a:spLocks noGrp="1"/>
          </p:cNvSpPr>
          <p:nvPr/>
        </p:nvSpPr>
        <p:spPr bwMode="auto">
          <a:xfrm>
            <a:off x="296863" y="1268413"/>
            <a:ext cx="82359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a:p>
            <a:pPr marL="457200" indent="-457200" eaLnBrk="0" hangingPunct="0">
              <a:spcBef>
                <a:spcPct val="20000"/>
              </a:spcBef>
              <a:buFont typeface="Arial" charset="0"/>
              <a:buChar char="•"/>
            </a:pPr>
            <a:endParaRPr lang="en-US" sz="2800">
              <a:latin typeface="Calibri"/>
              <a:cs typeface="Calibri"/>
            </a:endParaRPr>
          </a:p>
        </p:txBody>
      </p:sp>
      <p:sp>
        <p:nvSpPr>
          <p:cNvPr id="6" name="TextBox 3"/>
          <p:cNvSpPr txBox="1">
            <a:spLocks noChangeArrowheads="1"/>
          </p:cNvSpPr>
          <p:nvPr/>
        </p:nvSpPr>
        <p:spPr bwMode="auto">
          <a:xfrm>
            <a:off x="323850" y="1412875"/>
            <a:ext cx="80645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latin typeface="Calibri"/>
                <a:cs typeface="Calibri"/>
              </a:rPr>
              <a:t>Infinite storage (scalable): S3 (simple storage service)</a:t>
            </a:r>
          </a:p>
          <a:p>
            <a:pPr eaLnBrk="1" hangingPunct="1">
              <a:buFont typeface="Arial" charset="0"/>
              <a:buChar char="•"/>
            </a:pPr>
            <a:r>
              <a:rPr lang="en-US">
                <a:latin typeface="Calibri"/>
                <a:cs typeface="Calibri"/>
              </a:rPr>
              <a:t>Compute per hour: EC2 (elastic cloud computing)</a:t>
            </a:r>
          </a:p>
          <a:p>
            <a:pPr eaLnBrk="1" hangingPunct="1">
              <a:buFont typeface="Arial" charset="0"/>
              <a:buChar char="•"/>
            </a:pPr>
            <a:r>
              <a:rPr lang="en-US">
                <a:latin typeface="Calibri"/>
                <a:cs typeface="Calibri"/>
              </a:rPr>
              <a:t>Ready when you are High Performance Computing</a:t>
            </a:r>
          </a:p>
          <a:p>
            <a:pPr eaLnBrk="1" hangingPunct="1">
              <a:buFont typeface="Arial" charset="0"/>
              <a:buChar char="•"/>
            </a:pPr>
            <a:r>
              <a:rPr lang="en-US">
                <a:latin typeface="Calibri"/>
                <a:cs typeface="Calibri"/>
              </a:rPr>
              <a:t>Multiple football fields of HPC throughout the world</a:t>
            </a:r>
          </a:p>
          <a:p>
            <a:pPr eaLnBrk="1" hangingPunct="1">
              <a:buFont typeface="Arial" charset="0"/>
              <a:buChar char="•"/>
            </a:pPr>
            <a:r>
              <a:rPr lang="en-US">
                <a:latin typeface="Calibri"/>
                <a:cs typeface="Calibri"/>
              </a:rPr>
              <a:t>HPC are expanded at one container at a time:</a:t>
            </a:r>
          </a:p>
          <a:p>
            <a:pPr eaLnBrk="1" hangingPunct="1">
              <a:buFont typeface="Arial" charset="0"/>
              <a:buChar char="•"/>
            </a:pPr>
            <a:endParaRPr lang="en-US">
              <a:latin typeface="Calibri"/>
              <a:cs typeface="Calibri"/>
            </a:endParaRPr>
          </a:p>
          <a:p>
            <a:pPr eaLnBrk="1" hangingPunct="1">
              <a:buFont typeface="Arial" charset="0"/>
              <a:buChar char="•"/>
            </a:pPr>
            <a:endParaRPr lang="en-US">
              <a:latin typeface="Calibri"/>
              <a:cs typeface="Calibri"/>
            </a:endParaRPr>
          </a:p>
        </p:txBody>
      </p:sp>
      <p:pic>
        <p:nvPicPr>
          <p:cNvPr id="7" name="Picture 6" descr="amazon-perdi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038" y="3573463"/>
            <a:ext cx="4783137" cy="2695575"/>
          </a:xfrm>
          <a:prstGeom prst="rect">
            <a:avLst/>
          </a:prstGeom>
          <a:ln>
            <a:noFill/>
          </a:ln>
          <a:effectLst>
            <a:outerShdw blurRad="292100" dist="139700" dir="2700000" algn="tl" rotWithShape="0">
              <a:srgbClr val="333333">
                <a:alpha val="65000"/>
              </a:srgbClr>
            </a:outerShdw>
          </a:effectLst>
        </p:spPr>
      </p:pic>
      <p:pic>
        <p:nvPicPr>
          <p:cNvPr id="8" name="Picture 6" descr="aws-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76700"/>
            <a:ext cx="3514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018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sz="3600" dirty="0">
                <a:ea typeface="ＭＳ Ｐゴシック" charset="0"/>
              </a:rPr>
              <a:t>Some of the challenges of cloud computing:</a:t>
            </a:r>
          </a:p>
        </p:txBody>
      </p:sp>
      <p:sp>
        <p:nvSpPr>
          <p:cNvPr id="5" name="Content Placeholder 2"/>
          <p:cNvSpPr>
            <a:spLocks noGrp="1"/>
          </p:cNvSpPr>
          <p:nvPr>
            <p:ph idx="1"/>
          </p:nvPr>
        </p:nvSpPr>
        <p:spPr>
          <a:xfrm>
            <a:off x="152400" y="1368425"/>
            <a:ext cx="8839200" cy="4724400"/>
          </a:xfrm>
        </p:spPr>
        <p:txBody>
          <a:bodyPr/>
          <a:lstStyle/>
          <a:p>
            <a:r>
              <a:rPr lang="en-US" dirty="0">
                <a:ea typeface="ＭＳ Ｐゴシック" charset="0"/>
              </a:rPr>
              <a:t>Not cheap! </a:t>
            </a:r>
          </a:p>
          <a:p>
            <a:r>
              <a:rPr lang="en-US" dirty="0">
                <a:ea typeface="ＭＳ Ｐゴシック" charset="0"/>
              </a:rPr>
              <a:t>Getting files to and from there</a:t>
            </a:r>
          </a:p>
          <a:p>
            <a:r>
              <a:rPr lang="en-US" dirty="0">
                <a:ea typeface="ＭＳ Ｐゴシック" charset="0"/>
              </a:rPr>
              <a:t>Not the best solution for everybody</a:t>
            </a:r>
          </a:p>
          <a:p>
            <a:r>
              <a:rPr lang="en-US" dirty="0">
                <a:ea typeface="ＭＳ Ｐゴシック" charset="0"/>
              </a:rPr>
              <a:t>Standardization</a:t>
            </a:r>
          </a:p>
          <a:p>
            <a:r>
              <a:rPr lang="en-US" dirty="0">
                <a:ea typeface="ＭＳ Ｐゴシック" charset="0"/>
              </a:rPr>
              <a:t>PHI: personal health information &amp; security concerns</a:t>
            </a:r>
          </a:p>
          <a:p>
            <a:r>
              <a:rPr lang="en-US" dirty="0">
                <a:ea typeface="ＭＳ Ｐゴシック" charset="0"/>
              </a:rPr>
              <a:t>In the USA: HIPAA act, PSQIA act, HITECH act, Patriot act, CLIA and CAP programs, etc.</a:t>
            </a:r>
          </a:p>
          <a:p>
            <a:pPr lvl="1"/>
            <a:r>
              <a:rPr lang="en-US" dirty="0">
                <a:ea typeface="ＭＳ Ｐゴシック" charset="0"/>
                <a:hlinkClick r:id="rId2"/>
              </a:rPr>
              <a:t>http://www.biostars.org/p/70204/</a:t>
            </a:r>
            <a:endParaRPr lang="en-US" dirty="0">
              <a:ea typeface="ＭＳ Ｐゴシック" charset="0"/>
            </a:endParaRPr>
          </a:p>
          <a:p>
            <a:endParaRPr lang="en-US" dirty="0">
              <a:ea typeface="ＭＳ Ｐゴシック" charset="0"/>
            </a:endParaRPr>
          </a:p>
        </p:txBody>
      </p:sp>
    </p:spTree>
    <p:extLst>
      <p:ext uri="{BB962C8B-B14F-4D97-AF65-F5344CB8AC3E}">
        <p14:creationId xmlns:p14="http://schemas.microsoft.com/office/powerpoint/2010/main" val="31712157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sz="3600" dirty="0">
                <a:ea typeface="ＭＳ Ｐゴシック" charset="0"/>
              </a:rPr>
              <a:t>Some of the advantages of cloud computing:</a:t>
            </a:r>
          </a:p>
        </p:txBody>
      </p:sp>
      <p:sp>
        <p:nvSpPr>
          <p:cNvPr id="5" name="Content Placeholder 2"/>
          <p:cNvSpPr>
            <a:spLocks noGrp="1"/>
          </p:cNvSpPr>
          <p:nvPr>
            <p:ph idx="1"/>
          </p:nvPr>
        </p:nvSpPr>
        <p:spPr>
          <a:xfrm>
            <a:off x="152400" y="1152525"/>
            <a:ext cx="8839200" cy="4724400"/>
          </a:xfrm>
        </p:spPr>
        <p:txBody>
          <a:bodyPr/>
          <a:lstStyle/>
          <a:p>
            <a:r>
              <a:rPr lang="en-US" dirty="0" smtClean="0">
                <a:ea typeface="ＭＳ Ｐゴシック" charset="0"/>
              </a:rPr>
              <a:t>We </a:t>
            </a:r>
            <a:r>
              <a:rPr lang="en-US" dirty="0">
                <a:ea typeface="ＭＳ Ｐゴシック" charset="0"/>
              </a:rPr>
              <a:t>received a grant from Amazon, so supported by ‘AWS in Education grant </a:t>
            </a:r>
            <a:r>
              <a:rPr lang="en-US" dirty="0" smtClean="0">
                <a:ea typeface="ＭＳ Ｐゴシック" charset="0"/>
              </a:rPr>
              <a:t>award’.</a:t>
            </a:r>
            <a:endParaRPr lang="en-US" dirty="0">
              <a:ea typeface="ＭＳ Ｐゴシック" charset="0"/>
            </a:endParaRPr>
          </a:p>
          <a:p>
            <a:r>
              <a:rPr lang="en-US" dirty="0">
                <a:ea typeface="ＭＳ Ｐゴシック" charset="0"/>
              </a:rPr>
              <a:t>There are better ways of transferring large files, and now AWS makes it free to upload files.</a:t>
            </a:r>
          </a:p>
          <a:p>
            <a:r>
              <a:rPr lang="en-US" dirty="0">
                <a:ea typeface="ＭＳ Ｐゴシック" charset="0"/>
              </a:rPr>
              <a:t>A number of datasets exist on AWS (e.g. 1000 genome data).</a:t>
            </a:r>
          </a:p>
          <a:p>
            <a:r>
              <a:rPr lang="en-US" dirty="0">
                <a:ea typeface="ＭＳ Ｐゴシック" charset="0"/>
              </a:rPr>
              <a:t>Many useful bioinformatics AMI’s (Amazon Machine Images) exist on AWS: e.g. </a:t>
            </a:r>
            <a:r>
              <a:rPr lang="en-US" dirty="0" err="1">
                <a:ea typeface="ＭＳ Ｐゴシック" charset="0"/>
              </a:rPr>
              <a:t>cloudbiolinux</a:t>
            </a:r>
            <a:r>
              <a:rPr lang="en-US" dirty="0">
                <a:ea typeface="ＭＳ Ｐゴシック" charset="0"/>
              </a:rPr>
              <a:t> &amp; </a:t>
            </a:r>
            <a:r>
              <a:rPr lang="en-US" dirty="0" err="1">
                <a:ea typeface="ＭＳ Ｐゴシック" charset="0"/>
              </a:rPr>
              <a:t>CloudMan</a:t>
            </a:r>
            <a:r>
              <a:rPr lang="en-US" dirty="0">
                <a:ea typeface="ＭＳ Ｐゴシック" charset="0"/>
              </a:rPr>
              <a:t> (Galaxy</a:t>
            </a:r>
            <a:r>
              <a:rPr lang="en-US" dirty="0" smtClean="0">
                <a:ea typeface="ＭＳ Ｐゴシック" charset="0"/>
              </a:rPr>
              <a:t>) – now one for this course!</a:t>
            </a:r>
            <a:endParaRPr lang="en-US" dirty="0">
              <a:ea typeface="ＭＳ Ｐゴシック" charset="0"/>
            </a:endParaRPr>
          </a:p>
          <a:p>
            <a:r>
              <a:rPr lang="en-US" dirty="0">
                <a:ea typeface="ＭＳ Ｐゴシック" charset="0"/>
              </a:rPr>
              <a:t>Many flavors of cloud available, not just AWS </a:t>
            </a:r>
          </a:p>
        </p:txBody>
      </p:sp>
    </p:spTree>
    <p:extLst>
      <p:ext uri="{BB962C8B-B14F-4D97-AF65-F5344CB8AC3E}">
        <p14:creationId xmlns:p14="http://schemas.microsoft.com/office/powerpoint/2010/main" val="8331343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839200" cy="778098"/>
          </a:xfrm>
        </p:spPr>
        <p:txBody>
          <a:bodyPr/>
          <a:lstStyle/>
          <a:p>
            <a:r>
              <a:rPr lang="en-US" dirty="0" smtClean="0"/>
              <a:t>Key AWS concepts and terminology</a:t>
            </a:r>
            <a:endParaRPr lang="en-US" dirty="0"/>
          </a:p>
        </p:txBody>
      </p:sp>
      <p:sp>
        <p:nvSpPr>
          <p:cNvPr id="3" name="Content Placeholder 2"/>
          <p:cNvSpPr>
            <a:spLocks noGrp="1"/>
          </p:cNvSpPr>
          <p:nvPr>
            <p:ph idx="1"/>
          </p:nvPr>
        </p:nvSpPr>
        <p:spPr>
          <a:xfrm>
            <a:off x="152400" y="980728"/>
            <a:ext cx="8839200" cy="5472608"/>
          </a:xfrm>
        </p:spPr>
        <p:txBody>
          <a:bodyPr/>
          <a:lstStyle/>
          <a:p>
            <a:r>
              <a:rPr lang="en-US" dirty="0"/>
              <a:t>AWS - Amazon Web Services. A collection of cloud computing services provided by Amazon.</a:t>
            </a:r>
          </a:p>
          <a:p>
            <a:r>
              <a:rPr lang="en-US" dirty="0"/>
              <a:t>EC2 - Elastic Compute. </a:t>
            </a:r>
            <a:r>
              <a:rPr lang="en-US" dirty="0" smtClean="0"/>
              <a:t>An </a:t>
            </a:r>
            <a:r>
              <a:rPr lang="en-US" dirty="0"/>
              <a:t>AWS service that </a:t>
            </a:r>
            <a:r>
              <a:rPr lang="en-US" dirty="0" smtClean="0"/>
              <a:t>allows </a:t>
            </a:r>
            <a:r>
              <a:rPr lang="en-US" dirty="0"/>
              <a:t>you to configure and rent computers to meet </a:t>
            </a:r>
            <a:r>
              <a:rPr lang="en-US" dirty="0" smtClean="0"/>
              <a:t>your </a:t>
            </a:r>
            <a:r>
              <a:rPr lang="en-US" dirty="0"/>
              <a:t>compute needs on an as needed basis.</a:t>
            </a:r>
          </a:p>
          <a:p>
            <a:r>
              <a:rPr lang="en-US" dirty="0"/>
              <a:t>EBS - Elastic Block Storage. A data storage solution </a:t>
            </a:r>
            <a:r>
              <a:rPr lang="en-US" dirty="0" smtClean="0"/>
              <a:t>that allows </a:t>
            </a:r>
            <a:r>
              <a:rPr lang="en-US" dirty="0"/>
              <a:t>you to rent disk storage and associate that storage with your compute resources. EBS volumes are generally backed by SSD </a:t>
            </a:r>
            <a:r>
              <a:rPr lang="en-US" dirty="0" smtClean="0"/>
              <a:t>devices.</a:t>
            </a:r>
            <a:endParaRPr lang="en-US" dirty="0"/>
          </a:p>
        </p:txBody>
      </p:sp>
    </p:spTree>
    <p:extLst>
      <p:ext uri="{BB962C8B-B14F-4D97-AF65-F5344CB8AC3E}">
        <p14:creationId xmlns:p14="http://schemas.microsoft.com/office/powerpoint/2010/main" val="249368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80864"/>
            <a:ext cx="8839200" cy="5300464"/>
          </a:xfrm>
        </p:spPr>
        <p:txBody>
          <a:bodyPr/>
          <a:lstStyle/>
          <a:p>
            <a:r>
              <a:rPr lang="en-US" dirty="0"/>
              <a:t>S3 - Simple storage service. </a:t>
            </a:r>
            <a:r>
              <a:rPr lang="en-US" dirty="0" smtClean="0"/>
              <a:t>Cheaper </a:t>
            </a:r>
            <a:r>
              <a:rPr lang="en-US" dirty="0"/>
              <a:t>than EBS and allows for storage of larger amounts of data with some drawbacks compared to EBS. S3 volumes store data as objects that are accessed by an API or command line interface or other application designed to work with S3. EBS volumes on the other hand can be mounted as if they were a local disk drive associated with the </a:t>
            </a:r>
            <a:r>
              <a:rPr lang="en-US" dirty="0" smtClean="0"/>
              <a:t>Instance.</a:t>
            </a:r>
            <a:endParaRPr lang="en-US" dirty="0"/>
          </a:p>
          <a:p>
            <a:r>
              <a:rPr lang="en-US" dirty="0"/>
              <a:t>SSD - Solid state drive. A particular type of storage hardware that is generally faster and more expensive than traditional hard drives.</a:t>
            </a:r>
          </a:p>
          <a:p>
            <a:endParaRPr lang="en-US" dirty="0"/>
          </a:p>
        </p:txBody>
      </p:sp>
      <p:sp>
        <p:nvSpPr>
          <p:cNvPr id="4" name="Title 1"/>
          <p:cNvSpPr>
            <a:spLocks noGrp="1"/>
          </p:cNvSpPr>
          <p:nvPr>
            <p:ph type="title"/>
          </p:nvPr>
        </p:nvSpPr>
        <p:spPr>
          <a:xfrm>
            <a:off x="152400" y="116632"/>
            <a:ext cx="8839200" cy="778098"/>
          </a:xfrm>
        </p:spPr>
        <p:txBody>
          <a:bodyPr/>
          <a:lstStyle/>
          <a:p>
            <a:r>
              <a:rPr lang="en-US" dirty="0" smtClean="0"/>
              <a:t>Key AWS concepts and terminology</a:t>
            </a:r>
            <a:endParaRPr lang="en-US" dirty="0"/>
          </a:p>
        </p:txBody>
      </p:sp>
    </p:spTree>
    <p:extLst>
      <p:ext uri="{BB962C8B-B14F-4D97-AF65-F5344CB8AC3E}">
        <p14:creationId xmlns:p14="http://schemas.microsoft.com/office/powerpoint/2010/main" val="2892854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08720"/>
            <a:ext cx="8839200" cy="5112568"/>
          </a:xfrm>
        </p:spPr>
        <p:txBody>
          <a:bodyPr/>
          <a:lstStyle/>
          <a:p>
            <a:r>
              <a:rPr lang="en-US" dirty="0"/>
              <a:t>HDD - Hard disk drive. A particular type of storage hardware that is generally cheaper and larger but slower than SSD. HDD drives are traditional hard drives that access data on a spinning magnetic disk.</a:t>
            </a:r>
          </a:p>
          <a:p>
            <a:r>
              <a:rPr lang="en-US" dirty="0"/>
              <a:t>Ephemeral storage - Also known as Instance Store storage. Data storage associated with an EC2 instance that is local to the host computer. This storage does not persist when the instance is stopped or terminated. In other words, anything you store in this way will be lost if the system is stopped or terminated. Instance store volumes may be backed by SSD or HDD devices.</a:t>
            </a:r>
          </a:p>
          <a:p>
            <a:endParaRPr lang="en-US" dirty="0"/>
          </a:p>
        </p:txBody>
      </p:sp>
      <p:sp>
        <p:nvSpPr>
          <p:cNvPr id="4" name="Title 1"/>
          <p:cNvSpPr>
            <a:spLocks noGrp="1"/>
          </p:cNvSpPr>
          <p:nvPr>
            <p:ph type="title"/>
          </p:nvPr>
        </p:nvSpPr>
        <p:spPr>
          <a:xfrm>
            <a:off x="152400" y="116632"/>
            <a:ext cx="8839200" cy="778098"/>
          </a:xfrm>
        </p:spPr>
        <p:txBody>
          <a:bodyPr/>
          <a:lstStyle/>
          <a:p>
            <a:r>
              <a:rPr lang="en-US" dirty="0" smtClean="0"/>
              <a:t>Key AWS concepts and terminology</a:t>
            </a:r>
            <a:endParaRPr lang="en-US" dirty="0"/>
          </a:p>
        </p:txBody>
      </p:sp>
    </p:spTree>
    <p:extLst>
      <p:ext uri="{BB962C8B-B14F-4D97-AF65-F5344CB8AC3E}">
        <p14:creationId xmlns:p14="http://schemas.microsoft.com/office/powerpoint/2010/main" val="1318603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839200" cy="850106"/>
          </a:xfrm>
        </p:spPr>
        <p:txBody>
          <a:bodyPr/>
          <a:lstStyle/>
          <a:p>
            <a:r>
              <a:rPr lang="en-US" dirty="0"/>
              <a:t>What is a Region</a:t>
            </a:r>
            <a:r>
              <a:rPr lang="en-US" dirty="0" smtClean="0"/>
              <a:t>?</a:t>
            </a:r>
            <a:endParaRPr lang="en-US" dirty="0"/>
          </a:p>
        </p:txBody>
      </p:sp>
      <p:sp>
        <p:nvSpPr>
          <p:cNvPr id="3" name="Content Placeholder 2"/>
          <p:cNvSpPr>
            <a:spLocks noGrp="1"/>
          </p:cNvSpPr>
          <p:nvPr>
            <p:ph idx="1"/>
          </p:nvPr>
        </p:nvSpPr>
        <p:spPr>
          <a:xfrm>
            <a:off x="152400" y="980728"/>
            <a:ext cx="8839200" cy="4724400"/>
          </a:xfrm>
        </p:spPr>
        <p:txBody>
          <a:bodyPr/>
          <a:lstStyle/>
          <a:p>
            <a:r>
              <a:rPr lang="en-US" sz="2400" dirty="0"/>
              <a:t>An AWS Region is set of compute resources that Amazon maintains </a:t>
            </a:r>
            <a:r>
              <a:rPr lang="en-US" sz="2400" dirty="0" smtClean="0"/>
              <a:t>(like </a:t>
            </a:r>
            <a:r>
              <a:rPr lang="en-US" sz="2400" dirty="0"/>
              <a:t>the Data Center image shown </a:t>
            </a:r>
            <a:r>
              <a:rPr lang="en-US" sz="2400" dirty="0" smtClean="0"/>
              <a:t>before)</a:t>
            </a:r>
          </a:p>
          <a:p>
            <a:r>
              <a:rPr lang="en-US" sz="2400" dirty="0" smtClean="0"/>
              <a:t>Each </a:t>
            </a:r>
            <a:r>
              <a:rPr lang="en-US" sz="2400" dirty="0"/>
              <a:t>Region corresponds to a physical warehouse of compute hardware (computers, storage, networking, etc.). </a:t>
            </a:r>
            <a:endParaRPr lang="en-US" sz="2400" dirty="0" smtClean="0"/>
          </a:p>
          <a:p>
            <a:r>
              <a:rPr lang="en-US" sz="2400" dirty="0" smtClean="0"/>
              <a:t>At </a:t>
            </a:r>
            <a:r>
              <a:rPr lang="en-US" sz="2400" dirty="0"/>
              <a:t>the time of writing there are </a:t>
            </a:r>
            <a:r>
              <a:rPr lang="en-US" sz="2400" dirty="0" smtClean="0"/>
              <a:t>14 </a:t>
            </a:r>
            <a:r>
              <a:rPr lang="en-US" sz="2400" dirty="0"/>
              <a:t>regions: (US East (</a:t>
            </a:r>
            <a:r>
              <a:rPr lang="en-US" sz="2400" dirty="0" err="1"/>
              <a:t>N.Virginia</a:t>
            </a:r>
            <a:r>
              <a:rPr lang="en-US" sz="2400" dirty="0"/>
              <a:t>), </a:t>
            </a:r>
            <a:r>
              <a:rPr lang="en-US" sz="2400" dirty="0" smtClean="0"/>
              <a:t>US East (Ohio), US </a:t>
            </a:r>
            <a:r>
              <a:rPr lang="en-US" sz="2400" dirty="0"/>
              <a:t>West (Oregon), US West (N. California), </a:t>
            </a:r>
            <a:r>
              <a:rPr lang="en-US" sz="2400" dirty="0" smtClean="0"/>
              <a:t>Canada (Central), EU </a:t>
            </a:r>
            <a:r>
              <a:rPr lang="en-US" sz="2400" dirty="0"/>
              <a:t>(Ireland), EU (Frankfurt), </a:t>
            </a:r>
            <a:r>
              <a:rPr lang="en-US" sz="2400" dirty="0" smtClean="0"/>
              <a:t>EU (London), Asia </a:t>
            </a:r>
            <a:r>
              <a:rPr lang="en-US" sz="2400" dirty="0"/>
              <a:t>Pacific (Singapore), </a:t>
            </a:r>
            <a:r>
              <a:rPr lang="en-US" sz="2400" dirty="0" smtClean="0"/>
              <a:t>Asia </a:t>
            </a:r>
            <a:r>
              <a:rPr lang="en-US" sz="2400" dirty="0"/>
              <a:t>Pacific (Sydney)</a:t>
            </a:r>
            <a:r>
              <a:rPr lang="en-US" sz="2400" dirty="0" smtClean="0"/>
              <a:t>, Asia Pacific (Seoul), </a:t>
            </a:r>
            <a:r>
              <a:rPr lang="en-US" sz="2400" dirty="0"/>
              <a:t>Asia Pacific (Tokyo)</a:t>
            </a:r>
            <a:r>
              <a:rPr lang="en-US" sz="2400" dirty="0" smtClean="0"/>
              <a:t>, Asia Pacific (Mumbai) and </a:t>
            </a:r>
            <a:r>
              <a:rPr lang="en-US" sz="2400" dirty="0"/>
              <a:t>South America (Sao Paulo)</a:t>
            </a:r>
            <a:r>
              <a:rPr lang="en-US" sz="2400" dirty="0" smtClean="0"/>
              <a:t>.</a:t>
            </a:r>
          </a:p>
          <a:p>
            <a:r>
              <a:rPr lang="en-US" sz="2400" dirty="0" smtClean="0"/>
              <a:t>When </a:t>
            </a:r>
            <a:r>
              <a:rPr lang="en-US" sz="2400" dirty="0"/>
              <a:t>you are logged into the AWS EC2 console you are always operating in one of these </a:t>
            </a:r>
            <a:r>
              <a:rPr lang="en-US" sz="2400" dirty="0" smtClean="0"/>
              <a:t>regions</a:t>
            </a:r>
            <a:r>
              <a:rPr lang="en-US" sz="2400" dirty="0"/>
              <a:t>. </a:t>
            </a:r>
          </a:p>
        </p:txBody>
      </p:sp>
    </p:spTree>
    <p:extLst>
      <p:ext uri="{BB962C8B-B14F-4D97-AF65-F5344CB8AC3E}">
        <p14:creationId xmlns:p14="http://schemas.microsoft.com/office/powerpoint/2010/main" val="271443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4704"/>
            <a:ext cx="8839200" cy="5544616"/>
          </a:xfrm>
        </p:spPr>
        <p:txBody>
          <a:bodyPr/>
          <a:lstStyle/>
          <a:p>
            <a:r>
              <a:rPr lang="en-US" dirty="0" smtClean="0"/>
              <a:t>Current </a:t>
            </a:r>
            <a:r>
              <a:rPr lang="en-US" dirty="0"/>
              <a:t>region </a:t>
            </a:r>
            <a:r>
              <a:rPr lang="en-US" dirty="0" smtClean="0"/>
              <a:t>shown </a:t>
            </a:r>
            <a:r>
              <a:rPr lang="en-US" dirty="0"/>
              <a:t>in the upper right corner of </a:t>
            </a:r>
            <a:r>
              <a:rPr lang="en-US" dirty="0" smtClean="0"/>
              <a:t>console</a:t>
            </a:r>
          </a:p>
          <a:p>
            <a:r>
              <a:rPr lang="en-US" dirty="0" smtClean="0"/>
              <a:t>It </a:t>
            </a:r>
            <a:r>
              <a:rPr lang="en-US" dirty="0"/>
              <a:t>is important to pay attention to what region you are using for several reasons. </a:t>
            </a:r>
            <a:endParaRPr lang="en-US" dirty="0" smtClean="0"/>
          </a:p>
          <a:p>
            <a:pPr lvl="1"/>
            <a:r>
              <a:rPr lang="en-US" dirty="0" smtClean="0"/>
              <a:t>When </a:t>
            </a:r>
            <a:r>
              <a:rPr lang="en-US" dirty="0"/>
              <a:t>you </a:t>
            </a:r>
            <a:r>
              <a:rPr lang="en-US" dirty="0" smtClean="0"/>
              <a:t>create an </a:t>
            </a:r>
            <a:r>
              <a:rPr lang="en-US" dirty="0"/>
              <a:t>EC2 </a:t>
            </a:r>
            <a:r>
              <a:rPr lang="en-US" dirty="0" smtClean="0"/>
              <a:t>instance (EBS volume, </a:t>
            </a:r>
            <a:r>
              <a:rPr lang="en-US" dirty="0" err="1" smtClean="0"/>
              <a:t>etc</a:t>
            </a:r>
            <a:r>
              <a:rPr lang="en-US" dirty="0" smtClean="0"/>
              <a:t>) </a:t>
            </a:r>
            <a:r>
              <a:rPr lang="en-US" dirty="0"/>
              <a:t>in </a:t>
            </a:r>
            <a:r>
              <a:rPr lang="en-US" dirty="0" smtClean="0"/>
              <a:t>one region you won’t see it in another region. </a:t>
            </a:r>
          </a:p>
          <a:p>
            <a:pPr lvl="1"/>
            <a:r>
              <a:rPr lang="en-US" dirty="0" smtClean="0"/>
              <a:t>The </a:t>
            </a:r>
            <a:r>
              <a:rPr lang="en-US" dirty="0"/>
              <a:t>cost to use many AWS resources varies by region</a:t>
            </a:r>
            <a:r>
              <a:rPr lang="en-US" dirty="0" smtClean="0"/>
              <a:t>.</a:t>
            </a:r>
          </a:p>
          <a:p>
            <a:pPr lvl="1"/>
            <a:r>
              <a:rPr lang="en-US" dirty="0" smtClean="0"/>
              <a:t>The region may </a:t>
            </a:r>
            <a:r>
              <a:rPr lang="en-US" dirty="0"/>
              <a:t>influence network performance when you are accessing the </a:t>
            </a:r>
            <a:r>
              <a:rPr lang="en-US" dirty="0" smtClean="0"/>
              <a:t>instance, especially </a:t>
            </a:r>
            <a:r>
              <a:rPr lang="en-US" dirty="0"/>
              <a:t>if you need to transfer large amounts of data in or out. </a:t>
            </a:r>
            <a:endParaRPr lang="en-US" dirty="0" smtClean="0"/>
          </a:p>
          <a:p>
            <a:pPr lvl="1"/>
            <a:r>
              <a:rPr lang="en-US" dirty="0" smtClean="0"/>
              <a:t>Billing is tracked separately for each region</a:t>
            </a:r>
          </a:p>
          <a:p>
            <a:pPr lvl="1"/>
            <a:r>
              <a:rPr lang="en-US" dirty="0" smtClean="0"/>
              <a:t>Generally </a:t>
            </a:r>
            <a:r>
              <a:rPr lang="en-US" dirty="0"/>
              <a:t>you should choose a region that is close to you or your users. But cost is also a consideration. </a:t>
            </a:r>
          </a:p>
        </p:txBody>
      </p:sp>
      <p:sp>
        <p:nvSpPr>
          <p:cNvPr id="4" name="Title 1"/>
          <p:cNvSpPr>
            <a:spLocks noGrp="1"/>
          </p:cNvSpPr>
          <p:nvPr>
            <p:ph type="title"/>
          </p:nvPr>
        </p:nvSpPr>
        <p:spPr>
          <a:xfrm>
            <a:off x="152400" y="-27384"/>
            <a:ext cx="8839200" cy="850106"/>
          </a:xfrm>
        </p:spPr>
        <p:txBody>
          <a:bodyPr/>
          <a:lstStyle/>
          <a:p>
            <a:r>
              <a:rPr lang="en-US" dirty="0"/>
              <a:t>What is a Region</a:t>
            </a:r>
            <a:r>
              <a:rPr lang="en-US" dirty="0" smtClean="0"/>
              <a:t>?</a:t>
            </a:r>
            <a:endParaRPr lang="en-US" dirty="0"/>
          </a:p>
        </p:txBody>
      </p:sp>
    </p:spTree>
    <p:extLst>
      <p:ext uri="{BB962C8B-B14F-4D97-AF65-F5344CB8AC3E}">
        <p14:creationId xmlns:p14="http://schemas.microsoft.com/office/powerpoint/2010/main" val="348072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difference between the 'Start', 'Stop', 'Reboot', and 'Terminate' (Instance States)?</a:t>
            </a:r>
          </a:p>
        </p:txBody>
      </p:sp>
      <p:sp>
        <p:nvSpPr>
          <p:cNvPr id="3" name="Content Placeholder 2"/>
          <p:cNvSpPr>
            <a:spLocks noGrp="1"/>
          </p:cNvSpPr>
          <p:nvPr>
            <p:ph idx="1"/>
          </p:nvPr>
        </p:nvSpPr>
        <p:spPr/>
        <p:txBody>
          <a:bodyPr/>
          <a:lstStyle/>
          <a:p>
            <a:r>
              <a:rPr lang="en-US" dirty="0" smtClean="0"/>
              <a:t>Start – turn on an EC2 instance that you have previously created</a:t>
            </a:r>
          </a:p>
          <a:p>
            <a:r>
              <a:rPr lang="en-US" dirty="0" smtClean="0"/>
              <a:t>Stop – turn off an EC2 instance that you have previously created</a:t>
            </a:r>
          </a:p>
          <a:p>
            <a:r>
              <a:rPr lang="en-US" dirty="0" smtClean="0"/>
              <a:t>Reboot – restart an EC2 instance</a:t>
            </a:r>
          </a:p>
          <a:p>
            <a:r>
              <a:rPr lang="en-US" dirty="0" smtClean="0"/>
              <a:t>Terminate – permanently stop and destroy an EC2 instance. Any associated EBS volumes may also be destroyed at this time depending on configuration</a:t>
            </a:r>
            <a:endParaRPr lang="en-US" dirty="0"/>
          </a:p>
        </p:txBody>
      </p:sp>
    </p:spTree>
    <p:extLst>
      <p:ext uri="{BB962C8B-B14F-4D97-AF65-F5344CB8AC3E}">
        <p14:creationId xmlns:p14="http://schemas.microsoft.com/office/powerpoint/2010/main" val="252512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850106"/>
          </a:xfrm>
        </p:spPr>
        <p:txBody>
          <a:bodyPr/>
          <a:lstStyle/>
          <a:p>
            <a:r>
              <a:rPr lang="en-US" dirty="0" smtClean="0"/>
              <a:t>What is an AMI/snapshot?</a:t>
            </a:r>
            <a:endParaRPr lang="en-US" dirty="0"/>
          </a:p>
        </p:txBody>
      </p:sp>
      <p:sp>
        <p:nvSpPr>
          <p:cNvPr id="3" name="Content Placeholder 2"/>
          <p:cNvSpPr>
            <a:spLocks noGrp="1"/>
          </p:cNvSpPr>
          <p:nvPr>
            <p:ph idx="1"/>
          </p:nvPr>
        </p:nvSpPr>
        <p:spPr>
          <a:xfrm>
            <a:off x="152400" y="836712"/>
            <a:ext cx="8839200" cy="5343872"/>
          </a:xfrm>
        </p:spPr>
        <p:txBody>
          <a:bodyPr/>
          <a:lstStyle/>
          <a:p>
            <a:r>
              <a:rPr lang="en-US" dirty="0" smtClean="0"/>
              <a:t>AMI (Amazon Machine Image) – a template that specifies how to launch EC2 instances</a:t>
            </a:r>
          </a:p>
          <a:p>
            <a:pPr lvl="1"/>
            <a:r>
              <a:rPr lang="en-US" dirty="0" smtClean="0"/>
              <a:t>Root volume with </a:t>
            </a:r>
            <a:r>
              <a:rPr lang="en-US" dirty="0"/>
              <a:t>o</a:t>
            </a:r>
            <a:r>
              <a:rPr lang="en-US" dirty="0" smtClean="0"/>
              <a:t>perating system (OS), pre-installed applications, </a:t>
            </a:r>
            <a:r>
              <a:rPr lang="en-US" dirty="0" err="1" smtClean="0"/>
              <a:t>etc</a:t>
            </a:r>
            <a:endParaRPr lang="en-US" dirty="0" smtClean="0"/>
          </a:p>
          <a:p>
            <a:pPr lvl="1"/>
            <a:r>
              <a:rPr lang="en-US" dirty="0" smtClean="0"/>
              <a:t>Launch permissions the determine who can use the AMI</a:t>
            </a:r>
          </a:p>
          <a:p>
            <a:pPr lvl="1"/>
            <a:r>
              <a:rPr lang="en-US" dirty="0" smtClean="0"/>
              <a:t>Specification of (data) volumes to attach when launched</a:t>
            </a:r>
          </a:p>
          <a:p>
            <a:r>
              <a:rPr lang="en-US" dirty="0" smtClean="0"/>
              <a:t>You can create an AMI for any instance you have created/configured</a:t>
            </a:r>
          </a:p>
          <a:p>
            <a:r>
              <a:rPr lang="en-US" dirty="0" smtClean="0"/>
              <a:t>AMI can be made public for sharing (region-specific)</a:t>
            </a:r>
          </a:p>
          <a:p>
            <a:r>
              <a:rPr lang="en-US" dirty="0" smtClean="0"/>
              <a:t>Creating an AMI involves creating a snapshot of the root and any attached volumes. You will be charged to store this snapshot.</a:t>
            </a:r>
            <a:endParaRPr lang="en-US" dirty="0"/>
          </a:p>
        </p:txBody>
      </p:sp>
    </p:spTree>
    <p:extLst>
      <p:ext uri="{BB962C8B-B14F-4D97-AF65-F5344CB8AC3E}">
        <p14:creationId xmlns:p14="http://schemas.microsoft.com/office/powerpoint/2010/main" val="369322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1"/>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6D23BA9-5070-0648-A3DA-E6039966856F}" type="slidenum">
              <a:rPr lang="en-US" sz="1200"/>
              <a:pPr algn="r"/>
              <a:t>2</a:t>
            </a:fld>
            <a:endParaRPr lang="en-US" sz="1200"/>
          </a:p>
        </p:txBody>
      </p:sp>
      <p:sp>
        <p:nvSpPr>
          <p:cNvPr id="10242" name="Date Placeholder 2"/>
          <p:cNvSpPr txBox="1">
            <a:spLocks noGrp="1"/>
          </p:cNvSpPr>
          <p:nvPr/>
        </p:nvSpPr>
        <p:spPr bwMode="auto">
          <a:xfrm>
            <a:off x="762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Module #: Title of Module</a:t>
            </a:r>
          </a:p>
        </p:txBody>
      </p:sp>
      <p:sp>
        <p:nvSpPr>
          <p:cNvPr id="10243"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p>
        </p:txBody>
      </p:sp>
      <p:pic>
        <p:nvPicPr>
          <p:cNvPr id="10244" name="Content Placeholder 9" descr="Picture 1.pn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73025"/>
            <a:ext cx="6858000" cy="6734175"/>
          </a:xfrm>
        </p:spPr>
      </p:pic>
      <p:sp>
        <p:nvSpPr>
          <p:cNvPr id="10245" name="Slide Number Placeholder 3"/>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752"/>
            <a:ext cx="8839200" cy="1143000"/>
          </a:xfrm>
        </p:spPr>
        <p:txBody>
          <a:bodyPr/>
          <a:lstStyle/>
          <a:p>
            <a:r>
              <a:rPr lang="en-US" sz="3200" dirty="0"/>
              <a:t>I can not log into my EC2 instance, what might have gone wrong</a:t>
            </a:r>
            <a:r>
              <a:rPr lang="en-US" sz="3200" dirty="0" smtClean="0"/>
              <a:t>?</a:t>
            </a:r>
            <a:endParaRPr lang="en-US" sz="3200" dirty="0"/>
          </a:p>
        </p:txBody>
      </p:sp>
      <p:sp>
        <p:nvSpPr>
          <p:cNvPr id="3" name="Content Placeholder 2"/>
          <p:cNvSpPr>
            <a:spLocks noGrp="1"/>
          </p:cNvSpPr>
          <p:nvPr>
            <p:ph idx="1"/>
          </p:nvPr>
        </p:nvSpPr>
        <p:spPr>
          <a:xfrm>
            <a:off x="152400" y="1268760"/>
            <a:ext cx="8839200" cy="5055840"/>
          </a:xfrm>
        </p:spPr>
        <p:txBody>
          <a:bodyPr/>
          <a:lstStyle/>
          <a:p>
            <a:r>
              <a:rPr lang="en-US" dirty="0" smtClean="0"/>
              <a:t>Is your instance running?</a:t>
            </a:r>
            <a:endParaRPr lang="en-US" dirty="0"/>
          </a:p>
          <a:p>
            <a:r>
              <a:rPr lang="en-US" dirty="0" smtClean="0"/>
              <a:t>Are you providing the correct path to your key </a:t>
            </a:r>
            <a:r>
              <a:rPr lang="en-US" dirty="0"/>
              <a:t>file?</a:t>
            </a:r>
          </a:p>
          <a:p>
            <a:r>
              <a:rPr lang="en-US" dirty="0" smtClean="0"/>
              <a:t>Is it the correct key </a:t>
            </a:r>
            <a:r>
              <a:rPr lang="en-US" dirty="0"/>
              <a:t>file? </a:t>
            </a:r>
          </a:p>
          <a:p>
            <a:r>
              <a:rPr lang="en-US" dirty="0" smtClean="0"/>
              <a:t>Have </a:t>
            </a:r>
            <a:r>
              <a:rPr lang="en-US" dirty="0"/>
              <a:t>you set the permissions for your </a:t>
            </a:r>
            <a:r>
              <a:rPr lang="en-US" dirty="0" smtClean="0"/>
              <a:t>key </a:t>
            </a:r>
            <a:r>
              <a:rPr lang="en-US" dirty="0"/>
              <a:t>file </a:t>
            </a:r>
            <a:r>
              <a:rPr lang="en-US" dirty="0" smtClean="0"/>
              <a:t>correctly? </a:t>
            </a:r>
          </a:p>
          <a:p>
            <a:r>
              <a:rPr lang="en-US" dirty="0" smtClean="0"/>
              <a:t>Did </a:t>
            </a:r>
            <a:r>
              <a:rPr lang="en-US" dirty="0"/>
              <a:t>you </a:t>
            </a:r>
            <a:r>
              <a:rPr lang="en-US" dirty="0" smtClean="0"/>
              <a:t>specify a valid </a:t>
            </a:r>
            <a:r>
              <a:rPr lang="en-US" dirty="0"/>
              <a:t>user </a:t>
            </a:r>
            <a:r>
              <a:rPr lang="en-US" dirty="0" smtClean="0"/>
              <a:t>for your AMI (e.g., </a:t>
            </a:r>
            <a:r>
              <a:rPr lang="en-US" dirty="0" err="1" smtClean="0"/>
              <a:t>ubuntu</a:t>
            </a:r>
            <a:r>
              <a:rPr lang="en-US" dirty="0" smtClean="0"/>
              <a:t>)?</a:t>
            </a:r>
            <a:endParaRPr lang="en-US" dirty="0"/>
          </a:p>
          <a:p>
            <a:r>
              <a:rPr lang="en-US" dirty="0" smtClean="0"/>
              <a:t>Did </a:t>
            </a:r>
            <a:r>
              <a:rPr lang="en-US" dirty="0"/>
              <a:t>you specify the correct IP </a:t>
            </a:r>
            <a:r>
              <a:rPr lang="en-US" dirty="0" smtClean="0"/>
              <a:t>address?</a:t>
            </a:r>
            <a:endParaRPr lang="en-US" dirty="0"/>
          </a:p>
          <a:p>
            <a:r>
              <a:rPr lang="en-US" dirty="0" smtClean="0"/>
              <a:t>Does </a:t>
            </a:r>
            <a:r>
              <a:rPr lang="en-US" dirty="0"/>
              <a:t>the Security Group </a:t>
            </a:r>
            <a:r>
              <a:rPr lang="en-US" dirty="0" smtClean="0"/>
              <a:t>for </a:t>
            </a:r>
            <a:r>
              <a:rPr lang="en-US" dirty="0"/>
              <a:t>the instance allow </a:t>
            </a:r>
            <a:r>
              <a:rPr lang="en-US" dirty="0" smtClean="0"/>
              <a:t>access for your connection protocol (e.g., SSH) and location?</a:t>
            </a:r>
            <a:endParaRPr lang="en-US" dirty="0"/>
          </a:p>
        </p:txBody>
      </p:sp>
    </p:spTree>
    <p:extLst>
      <p:ext uri="{BB962C8B-B14F-4D97-AF65-F5344CB8AC3E}">
        <p14:creationId xmlns:p14="http://schemas.microsoft.com/office/powerpoint/2010/main" val="186601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84"/>
            <a:ext cx="8839200" cy="706090"/>
          </a:xfrm>
        </p:spPr>
        <p:txBody>
          <a:bodyPr/>
          <a:lstStyle/>
          <a:p>
            <a:r>
              <a:rPr lang="en-US" sz="3200" dirty="0"/>
              <a:t>How much does it cost to use AWS EC2 resources</a:t>
            </a:r>
            <a:r>
              <a:rPr lang="en-US" sz="3200" dirty="0" smtClean="0"/>
              <a:t>?</a:t>
            </a:r>
            <a:endParaRPr lang="en-US" sz="3200" dirty="0"/>
          </a:p>
        </p:txBody>
      </p:sp>
      <p:pic>
        <p:nvPicPr>
          <p:cNvPr id="4" name="Content Placeholder 3" descr="Screenshot 2017-11-10 13.38.19.png"/>
          <p:cNvPicPr>
            <a:picLocks noGrp="1" noChangeAspect="1"/>
          </p:cNvPicPr>
          <p:nvPr>
            <p:ph idx="1"/>
          </p:nvPr>
        </p:nvPicPr>
        <p:blipFill>
          <a:blip r:embed="rId2">
            <a:extLst>
              <a:ext uri="{28A0092B-C50C-407E-A947-70E740481C1C}">
                <a14:useLocalDpi xmlns:a14="http://schemas.microsoft.com/office/drawing/2010/main" val="0"/>
              </a:ext>
            </a:extLst>
          </a:blip>
          <a:srcRect l="-10419" r="-10419"/>
          <a:stretch>
            <a:fillRect/>
          </a:stretch>
        </p:blipFill>
        <p:spPr>
          <a:xfrm>
            <a:off x="741736" y="620688"/>
            <a:ext cx="7286648" cy="4465166"/>
          </a:xfrm>
        </p:spPr>
      </p:pic>
      <p:sp>
        <p:nvSpPr>
          <p:cNvPr id="5" name="TextBox 4"/>
          <p:cNvSpPr txBox="1"/>
          <p:nvPr/>
        </p:nvSpPr>
        <p:spPr>
          <a:xfrm>
            <a:off x="251421" y="5085184"/>
            <a:ext cx="8785075" cy="1323439"/>
          </a:xfrm>
          <a:prstGeom prst="rect">
            <a:avLst/>
          </a:prstGeom>
          <a:noFill/>
        </p:spPr>
        <p:txBody>
          <a:bodyPr wrap="square" rtlCol="0">
            <a:spAutoFit/>
          </a:bodyPr>
          <a:lstStyle/>
          <a:p>
            <a:pPr algn="ctr"/>
            <a:r>
              <a:rPr lang="en-US" sz="2000" dirty="0" smtClean="0"/>
              <a:t>Data transfer (GB): In: free or $0.01; Out: free, $0.01 or $0.02</a:t>
            </a:r>
            <a:br>
              <a:rPr lang="en-US" sz="2000" dirty="0" smtClean="0"/>
            </a:br>
            <a:r>
              <a:rPr lang="en-US" sz="2000" dirty="0" smtClean="0"/>
              <a:t>EBS storage (</a:t>
            </a:r>
            <a:r>
              <a:rPr lang="en-US" sz="2000" dirty="0"/>
              <a:t>GB/</a:t>
            </a:r>
            <a:r>
              <a:rPr lang="en-US" sz="2000" dirty="0" smtClean="0"/>
              <a:t>Month): $0.10</a:t>
            </a:r>
            <a:br>
              <a:rPr lang="en-US" sz="2000" dirty="0" smtClean="0"/>
            </a:br>
            <a:r>
              <a:rPr lang="en-US" sz="2000" dirty="0" smtClean="0"/>
              <a:t>S3 storage (GB/Month):  $0.023 standard, $0.0125 infrequent access, or $0.004 glacier</a:t>
            </a:r>
            <a:endParaRPr lang="en-US" sz="2000" dirty="0"/>
          </a:p>
        </p:txBody>
      </p:sp>
    </p:spTree>
    <p:extLst>
      <p:ext uri="{BB962C8B-B14F-4D97-AF65-F5344CB8AC3E}">
        <p14:creationId xmlns:p14="http://schemas.microsoft.com/office/powerpoint/2010/main" val="175337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1143000"/>
          </a:xfrm>
        </p:spPr>
        <p:txBody>
          <a:bodyPr/>
          <a:lstStyle/>
          <a:p>
            <a:r>
              <a:rPr lang="en-US" sz="3200" dirty="0" smtClean="0"/>
              <a:t>Why </a:t>
            </a:r>
            <a:r>
              <a:rPr lang="en-US" sz="3200" dirty="0"/>
              <a:t>am I still getting a monthly </a:t>
            </a:r>
            <a:r>
              <a:rPr lang="en-US" sz="3200" dirty="0" smtClean="0"/>
              <a:t>bill?</a:t>
            </a:r>
            <a:endParaRPr lang="en-US" sz="3200" dirty="0"/>
          </a:p>
        </p:txBody>
      </p:sp>
      <p:sp>
        <p:nvSpPr>
          <p:cNvPr id="3" name="Content Placeholder 2"/>
          <p:cNvSpPr>
            <a:spLocks noGrp="1"/>
          </p:cNvSpPr>
          <p:nvPr>
            <p:ph idx="1"/>
          </p:nvPr>
        </p:nvSpPr>
        <p:spPr>
          <a:xfrm>
            <a:off x="152400" y="1052736"/>
            <a:ext cx="8839200" cy="5055840"/>
          </a:xfrm>
        </p:spPr>
        <p:txBody>
          <a:bodyPr/>
          <a:lstStyle/>
          <a:p>
            <a:r>
              <a:rPr lang="en-US" dirty="0"/>
              <a:t>Generally you get an accounting of usage and cost on a 30 day </a:t>
            </a:r>
            <a:r>
              <a:rPr lang="en-US" dirty="0" smtClean="0"/>
              <a:t>cycle</a:t>
            </a:r>
          </a:p>
          <a:p>
            <a:pPr lvl="1"/>
            <a:r>
              <a:rPr lang="en-US" dirty="0"/>
              <a:t>Pricing is per instance-</a:t>
            </a:r>
            <a:r>
              <a:rPr lang="en-US" dirty="0" smtClean="0"/>
              <a:t>hour (now instance-second!) </a:t>
            </a:r>
            <a:r>
              <a:rPr lang="en-US" dirty="0"/>
              <a:t>consumed for each instance type</a:t>
            </a:r>
            <a:r>
              <a:rPr lang="en-US" dirty="0" smtClean="0"/>
              <a:t>.</a:t>
            </a:r>
          </a:p>
          <a:p>
            <a:pPr lvl="1"/>
            <a:r>
              <a:rPr lang="en-US" dirty="0" smtClean="0"/>
              <a:t>Also charges for storage, transfers, </a:t>
            </a:r>
            <a:r>
              <a:rPr lang="en-US" dirty="0" err="1" smtClean="0"/>
              <a:t>etc</a:t>
            </a:r>
            <a:endParaRPr lang="en-US" dirty="0" smtClean="0"/>
          </a:p>
          <a:p>
            <a:r>
              <a:rPr lang="en-US" dirty="0" smtClean="0"/>
              <a:t>Be aware of regions!</a:t>
            </a:r>
          </a:p>
          <a:p>
            <a:r>
              <a:rPr lang="en-US" dirty="0" smtClean="0"/>
              <a:t>Even when an instance is stopped, storage for root or other EBS volumes persist</a:t>
            </a:r>
          </a:p>
          <a:p>
            <a:r>
              <a:rPr lang="en-US" dirty="0" smtClean="0"/>
              <a:t>Creating AMIs/snapshots requires storage</a:t>
            </a:r>
          </a:p>
          <a:p>
            <a:r>
              <a:rPr lang="en-US" dirty="0" smtClean="0"/>
              <a:t>Explore the billing and cost management tools of AWS to track your spending, set warnings, </a:t>
            </a:r>
            <a:r>
              <a:rPr lang="en-US" dirty="0" err="1" smtClean="0"/>
              <a:t>etc</a:t>
            </a:r>
            <a:endParaRPr lang="en-US" dirty="0"/>
          </a:p>
        </p:txBody>
      </p:sp>
    </p:spTree>
    <p:extLst>
      <p:ext uri="{BB962C8B-B14F-4D97-AF65-F5344CB8AC3E}">
        <p14:creationId xmlns:p14="http://schemas.microsoft.com/office/powerpoint/2010/main" val="415125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74638"/>
            <a:ext cx="8839200" cy="1143000"/>
          </a:xfrm>
        </p:spPr>
        <p:txBody>
          <a:bodyPr/>
          <a:lstStyle/>
          <a:p>
            <a:r>
              <a:rPr lang="en-US" dirty="0" smtClean="0"/>
              <a:t>Amazon AWS documentation</a:t>
            </a:r>
            <a:endParaRPr lang="en-US" dirty="0"/>
          </a:p>
        </p:txBody>
      </p:sp>
      <p:sp>
        <p:nvSpPr>
          <p:cNvPr id="5" name="Content Placeholder 2"/>
          <p:cNvSpPr>
            <a:spLocks noGrp="1"/>
          </p:cNvSpPr>
          <p:nvPr>
            <p:ph idx="1"/>
          </p:nvPr>
        </p:nvSpPr>
        <p:spPr>
          <a:xfrm>
            <a:off x="152400" y="1600200"/>
            <a:ext cx="8839200" cy="4724400"/>
          </a:xfrm>
        </p:spPr>
        <p:txBody>
          <a:bodyPr/>
          <a:lstStyle/>
          <a:p>
            <a:pPr marL="0" indent="0" algn="ctr">
              <a:buNone/>
            </a:pPr>
            <a:r>
              <a:rPr lang="en-US" dirty="0">
                <a:hlinkClick r:id="rId2"/>
              </a:rPr>
              <a:t>https://github.com/griffithlab/rnaseq_tutorial/wiki/Intro-to-AWS-Cloud-</a:t>
            </a:r>
            <a:r>
              <a:rPr lang="en-US" dirty="0" smtClean="0">
                <a:hlinkClick r:id=""/>
              </a:rPr>
              <a:t>Computing</a:t>
            </a:r>
          </a:p>
          <a:p>
            <a:pPr marL="0" indent="0" algn="ctr">
              <a:buNone/>
            </a:pPr>
            <a:endParaRPr lang="en-US" dirty="0" smtClean="0">
              <a:hlinkClick r:id=""/>
            </a:endParaRPr>
          </a:p>
          <a:p>
            <a:pPr marL="0" indent="0" algn="ctr">
              <a:buNone/>
            </a:pPr>
            <a:r>
              <a:rPr lang="en-US" dirty="0" smtClean="0">
                <a:hlinkClick r:id=""/>
              </a:rPr>
              <a:t>http</a:t>
            </a:r>
            <a:r>
              <a:rPr lang="en-US" dirty="0">
                <a:hlinkClick r:id="rId2"/>
              </a:rPr>
              <a:t>://aws.amazon.com/console</a:t>
            </a:r>
            <a:r>
              <a:rPr lang="en-US" dirty="0" smtClean="0">
                <a:hlinkClick r:id="rId2"/>
              </a:rPr>
              <a:t>/</a:t>
            </a:r>
            <a:endParaRPr lang="en-US" dirty="0" smtClean="0"/>
          </a:p>
        </p:txBody>
      </p:sp>
    </p:spTree>
    <p:extLst>
      <p:ext uri="{BB962C8B-B14F-4D97-AF65-F5344CB8AC3E}">
        <p14:creationId xmlns:p14="http://schemas.microsoft.com/office/powerpoint/2010/main" val="28966291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008063"/>
          </a:xfrm>
        </p:spPr>
        <p:txBody>
          <a:bodyPr/>
          <a:lstStyle/>
          <a:p>
            <a:r>
              <a:rPr lang="en-US" dirty="0">
                <a:ea typeface="ＭＳ Ｐゴシック" charset="0"/>
              </a:rPr>
              <a:t>In this workshop:</a:t>
            </a:r>
          </a:p>
        </p:txBody>
      </p:sp>
      <p:sp>
        <p:nvSpPr>
          <p:cNvPr id="5" name="Content Placeholder 1"/>
          <p:cNvSpPr>
            <a:spLocks noGrp="1"/>
          </p:cNvSpPr>
          <p:nvPr>
            <p:ph idx="1"/>
          </p:nvPr>
        </p:nvSpPr>
        <p:spPr>
          <a:xfrm>
            <a:off x="107950" y="1052513"/>
            <a:ext cx="8839200" cy="4724400"/>
          </a:xfrm>
        </p:spPr>
        <p:txBody>
          <a:bodyPr/>
          <a:lstStyle/>
          <a:p>
            <a:pPr>
              <a:buFont typeface="Arial"/>
              <a:buChar char="•"/>
              <a:defRPr/>
            </a:pPr>
            <a:r>
              <a:rPr lang="pl-PL" dirty="0" err="1"/>
              <a:t>Some</a:t>
            </a:r>
            <a:r>
              <a:rPr lang="pl-PL" dirty="0"/>
              <a:t> </a:t>
            </a:r>
            <a:r>
              <a:rPr lang="pl-PL" dirty="0" err="1"/>
              <a:t>tools</a:t>
            </a:r>
            <a:r>
              <a:rPr lang="pl-PL" dirty="0"/>
              <a:t> (data) </a:t>
            </a:r>
            <a:r>
              <a:rPr lang="pl-PL" dirty="0" err="1"/>
              <a:t>are</a:t>
            </a:r>
            <a:r>
              <a:rPr lang="pl-PL" dirty="0"/>
              <a:t> </a:t>
            </a:r>
          </a:p>
          <a:p>
            <a:pPr marL="800100" lvl="1" indent="-342900">
              <a:buFont typeface="Arial"/>
              <a:buChar char="•"/>
              <a:defRPr/>
            </a:pPr>
            <a:r>
              <a:rPr lang="pl-PL" dirty="0"/>
              <a:t>on </a:t>
            </a:r>
            <a:r>
              <a:rPr lang="pl-PL" dirty="0" err="1"/>
              <a:t>your</a:t>
            </a:r>
            <a:r>
              <a:rPr lang="pl-PL" dirty="0"/>
              <a:t> </a:t>
            </a:r>
            <a:r>
              <a:rPr lang="pl-PL" dirty="0" err="1"/>
              <a:t>computer</a:t>
            </a:r>
            <a:endParaRPr lang="pl-PL" dirty="0"/>
          </a:p>
          <a:p>
            <a:pPr marL="800100" lvl="1" indent="-342900">
              <a:buFont typeface="Arial"/>
              <a:buChar char="•"/>
              <a:defRPr/>
            </a:pPr>
            <a:r>
              <a:rPr lang="pl-PL" dirty="0"/>
              <a:t>on the web</a:t>
            </a:r>
          </a:p>
          <a:p>
            <a:pPr marL="800100" lvl="1" indent="-342900">
              <a:buFont typeface="Arial"/>
              <a:buChar char="•"/>
              <a:defRPr/>
            </a:pPr>
            <a:r>
              <a:rPr lang="pl-PL" dirty="0"/>
              <a:t>on the </a:t>
            </a:r>
            <a:r>
              <a:rPr lang="pl-PL" dirty="0" err="1"/>
              <a:t>cloud</a:t>
            </a:r>
            <a:r>
              <a:rPr lang="pl-PL" dirty="0"/>
              <a:t>.</a:t>
            </a:r>
          </a:p>
          <a:p>
            <a:pPr>
              <a:buFont typeface="Arial"/>
              <a:buChar char="•"/>
              <a:defRPr/>
            </a:pPr>
            <a:r>
              <a:rPr lang="pl-PL" dirty="0" err="1"/>
              <a:t>You</a:t>
            </a:r>
            <a:r>
              <a:rPr lang="pl-PL" dirty="0"/>
              <a:t> </a:t>
            </a:r>
            <a:r>
              <a:rPr lang="pl-PL" dirty="0" err="1"/>
              <a:t>will</a:t>
            </a:r>
            <a:r>
              <a:rPr lang="pl-PL" dirty="0"/>
              <a:t> </a:t>
            </a:r>
            <a:r>
              <a:rPr lang="pl-PL" dirty="0" err="1"/>
              <a:t>become</a:t>
            </a:r>
            <a:r>
              <a:rPr lang="pl-PL" dirty="0"/>
              <a:t> </a:t>
            </a:r>
            <a:r>
              <a:rPr lang="pl-PL" dirty="0" err="1"/>
              <a:t>efficient</a:t>
            </a:r>
            <a:r>
              <a:rPr lang="pl-PL" dirty="0"/>
              <a:t> </a:t>
            </a:r>
            <a:r>
              <a:rPr lang="pl-PL" dirty="0" err="1"/>
              <a:t>at</a:t>
            </a:r>
            <a:r>
              <a:rPr lang="pl-PL" dirty="0"/>
              <a:t> </a:t>
            </a:r>
            <a:r>
              <a:rPr lang="pl-PL" dirty="0" err="1"/>
              <a:t>traversing</a:t>
            </a:r>
            <a:r>
              <a:rPr lang="pl-PL" dirty="0"/>
              <a:t> </a:t>
            </a:r>
            <a:r>
              <a:rPr lang="pl-PL" dirty="0" err="1"/>
              <a:t>these</a:t>
            </a:r>
            <a:r>
              <a:rPr lang="pl-PL" dirty="0"/>
              <a:t> </a:t>
            </a:r>
            <a:r>
              <a:rPr lang="pl-PL" dirty="0" err="1"/>
              <a:t>various</a:t>
            </a:r>
            <a:r>
              <a:rPr lang="pl-PL" dirty="0"/>
              <a:t> </a:t>
            </a:r>
            <a:r>
              <a:rPr lang="pl-PL" dirty="0" err="1"/>
              <a:t>spaces</a:t>
            </a:r>
            <a:r>
              <a:rPr lang="pl-PL" dirty="0"/>
              <a:t>, and </a:t>
            </a:r>
            <a:r>
              <a:rPr lang="pl-PL" dirty="0" err="1"/>
              <a:t>finding</a:t>
            </a:r>
            <a:r>
              <a:rPr lang="pl-PL" dirty="0"/>
              <a:t> </a:t>
            </a:r>
            <a:r>
              <a:rPr lang="pl-PL" dirty="0" err="1"/>
              <a:t>resources</a:t>
            </a:r>
            <a:r>
              <a:rPr lang="pl-PL" dirty="0"/>
              <a:t> </a:t>
            </a:r>
            <a:r>
              <a:rPr lang="pl-PL" dirty="0" err="1"/>
              <a:t>you</a:t>
            </a:r>
            <a:r>
              <a:rPr lang="pl-PL" dirty="0"/>
              <a:t> </a:t>
            </a:r>
            <a:r>
              <a:rPr lang="pl-PL" dirty="0" err="1"/>
              <a:t>need</a:t>
            </a:r>
            <a:r>
              <a:rPr lang="pl-PL" dirty="0"/>
              <a:t>, and </a:t>
            </a:r>
            <a:r>
              <a:rPr lang="pl-PL" dirty="0" err="1"/>
              <a:t>using</a:t>
            </a:r>
            <a:r>
              <a:rPr lang="pl-PL" dirty="0"/>
              <a:t> </a:t>
            </a:r>
            <a:r>
              <a:rPr lang="pl-PL" dirty="0" err="1"/>
              <a:t>what</a:t>
            </a:r>
            <a:r>
              <a:rPr lang="pl-PL" dirty="0"/>
              <a:t> </a:t>
            </a:r>
            <a:r>
              <a:rPr lang="pl-PL" dirty="0" err="1"/>
              <a:t>is</a:t>
            </a:r>
            <a:r>
              <a:rPr lang="pl-PL" dirty="0"/>
              <a:t> </a:t>
            </a:r>
            <a:r>
              <a:rPr lang="pl-PL" dirty="0" err="1"/>
              <a:t>best</a:t>
            </a:r>
            <a:r>
              <a:rPr lang="pl-PL" dirty="0"/>
              <a:t> for </a:t>
            </a:r>
            <a:r>
              <a:rPr lang="pl-PL" dirty="0" err="1"/>
              <a:t>you</a:t>
            </a:r>
            <a:r>
              <a:rPr lang="pl-PL" dirty="0"/>
              <a:t>.</a:t>
            </a:r>
          </a:p>
          <a:p>
            <a:pPr>
              <a:buFont typeface="Arial"/>
              <a:buChar char="•"/>
              <a:defRPr/>
            </a:pPr>
            <a:r>
              <a:rPr lang="pl-PL" dirty="0" err="1"/>
              <a:t>There</a:t>
            </a:r>
            <a:r>
              <a:rPr lang="pl-PL" dirty="0"/>
              <a:t> </a:t>
            </a:r>
            <a:r>
              <a:rPr lang="pl-PL" dirty="0" err="1" smtClean="0"/>
              <a:t>are</a:t>
            </a:r>
            <a:r>
              <a:rPr lang="pl-PL" dirty="0" smtClean="0"/>
              <a:t> </a:t>
            </a:r>
            <a:r>
              <a:rPr lang="pl-PL" dirty="0" err="1" smtClean="0"/>
              <a:t>different</a:t>
            </a:r>
            <a:r>
              <a:rPr lang="pl-PL" dirty="0" smtClean="0"/>
              <a:t> </a:t>
            </a:r>
            <a:r>
              <a:rPr lang="pl-PL" dirty="0" err="1"/>
              <a:t>ways</a:t>
            </a:r>
            <a:r>
              <a:rPr lang="pl-PL" dirty="0"/>
              <a:t> of </a:t>
            </a:r>
            <a:r>
              <a:rPr lang="pl-PL" dirty="0" err="1"/>
              <a:t>using</a:t>
            </a:r>
            <a:r>
              <a:rPr lang="pl-PL" dirty="0"/>
              <a:t> the </a:t>
            </a:r>
            <a:r>
              <a:rPr lang="pl-PL" dirty="0" err="1"/>
              <a:t>cloud</a:t>
            </a:r>
            <a:r>
              <a:rPr lang="pl-PL" dirty="0"/>
              <a:t>:</a:t>
            </a:r>
          </a:p>
          <a:p>
            <a:pPr marL="914400" lvl="1" indent="-457200">
              <a:buFont typeface="+mj-lt"/>
              <a:buAutoNum type="arabicPeriod"/>
              <a:defRPr/>
            </a:pPr>
            <a:r>
              <a:rPr lang="pl-PL" dirty="0" err="1" smtClean="0"/>
              <a:t>Command</a:t>
            </a:r>
            <a:r>
              <a:rPr lang="pl-PL" dirty="0" smtClean="0"/>
              <a:t> </a:t>
            </a:r>
            <a:r>
              <a:rPr lang="pl-PL" dirty="0" err="1"/>
              <a:t>line</a:t>
            </a:r>
            <a:r>
              <a:rPr lang="pl-PL" dirty="0"/>
              <a:t> (</a:t>
            </a:r>
            <a:r>
              <a:rPr lang="pl-PL" dirty="0" err="1"/>
              <a:t>like</a:t>
            </a:r>
            <a:r>
              <a:rPr lang="pl-PL" dirty="0"/>
              <a:t> </a:t>
            </a:r>
            <a:r>
              <a:rPr lang="pl-PL" dirty="0" err="1"/>
              <a:t>your</a:t>
            </a:r>
            <a:r>
              <a:rPr lang="pl-PL" dirty="0"/>
              <a:t> </a:t>
            </a:r>
            <a:r>
              <a:rPr lang="pl-PL" dirty="0" err="1"/>
              <a:t>own</a:t>
            </a:r>
            <a:r>
              <a:rPr lang="pl-PL" dirty="0"/>
              <a:t> </a:t>
            </a:r>
            <a:r>
              <a:rPr lang="pl-PL" dirty="0" err="1"/>
              <a:t>very</a:t>
            </a:r>
            <a:r>
              <a:rPr lang="pl-PL" dirty="0"/>
              <a:t> </a:t>
            </a:r>
            <a:r>
              <a:rPr lang="pl-PL" dirty="0" err="1" smtClean="0"/>
              <a:t>powerful</a:t>
            </a:r>
            <a:r>
              <a:rPr lang="pl-PL" dirty="0" smtClean="0"/>
              <a:t> Unix </a:t>
            </a:r>
            <a:r>
              <a:rPr lang="pl-PL" dirty="0" err="1"/>
              <a:t>box</a:t>
            </a:r>
            <a:r>
              <a:rPr lang="pl-PL" dirty="0"/>
              <a:t>)</a:t>
            </a:r>
          </a:p>
          <a:p>
            <a:pPr marL="914400" lvl="1" indent="-457200">
              <a:buFont typeface="+mj-lt"/>
              <a:buAutoNum type="arabicPeriod"/>
              <a:defRPr/>
            </a:pPr>
            <a:r>
              <a:rPr lang="pl-PL" dirty="0" smtClean="0"/>
              <a:t>With </a:t>
            </a:r>
            <a:r>
              <a:rPr lang="pl-PL" dirty="0"/>
              <a:t>a web-</a:t>
            </a:r>
            <a:r>
              <a:rPr lang="pl-PL" dirty="0" err="1"/>
              <a:t>browser</a:t>
            </a:r>
            <a:r>
              <a:rPr lang="pl-PL" dirty="0"/>
              <a:t> </a:t>
            </a:r>
            <a:r>
              <a:rPr lang="pl-PL" dirty="0" smtClean="0"/>
              <a:t>(</a:t>
            </a:r>
            <a:r>
              <a:rPr lang="pl-PL" dirty="0" err="1" smtClean="0"/>
              <a:t>e.g</a:t>
            </a:r>
            <a:r>
              <a:rPr lang="pl-PL" dirty="0" smtClean="0"/>
              <a:t>. </a:t>
            </a:r>
            <a:r>
              <a:rPr lang="pl-PL" dirty="0" err="1" smtClean="0"/>
              <a:t>Galaxy</a:t>
            </a:r>
            <a:r>
              <a:rPr lang="pl-PL" dirty="0"/>
              <a:t>): not </a:t>
            </a:r>
            <a:r>
              <a:rPr lang="pl-PL" dirty="0" smtClean="0"/>
              <a:t>in </a:t>
            </a:r>
            <a:r>
              <a:rPr lang="pl-PL" dirty="0" err="1" smtClean="0"/>
              <a:t>this</a:t>
            </a:r>
            <a:r>
              <a:rPr lang="pl-PL" dirty="0" smtClean="0"/>
              <a:t> </a:t>
            </a:r>
            <a:r>
              <a:rPr lang="pl-PL" dirty="0" err="1"/>
              <a:t>workshop</a:t>
            </a:r>
            <a:endParaRPr lang="pl-PL" dirty="0"/>
          </a:p>
          <a:p>
            <a:pPr lvl="1">
              <a:defRPr/>
            </a:pPr>
            <a:endParaRPr lang="en-US" dirty="0"/>
          </a:p>
          <a:p>
            <a:pPr>
              <a:defRPr/>
            </a:pPr>
            <a:endParaRPr lang="en-US" dirty="0"/>
          </a:p>
        </p:txBody>
      </p:sp>
    </p:spTree>
    <p:extLst>
      <p:ext uri="{BB962C8B-B14F-4D97-AF65-F5344CB8AC3E}">
        <p14:creationId xmlns:p14="http://schemas.microsoft.com/office/powerpoint/2010/main" val="18859574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r>
              <a:rPr lang="en-US" dirty="0">
                <a:ea typeface="ＭＳ Ｐゴシック" charset="0"/>
              </a:rPr>
              <a:t>Things we have set up:</a:t>
            </a:r>
          </a:p>
        </p:txBody>
      </p:sp>
      <p:sp>
        <p:nvSpPr>
          <p:cNvPr id="5" name="Content Placeholder 2"/>
          <p:cNvSpPr>
            <a:spLocks noGrp="1"/>
          </p:cNvSpPr>
          <p:nvPr>
            <p:ph idx="1"/>
          </p:nvPr>
        </p:nvSpPr>
        <p:spPr>
          <a:xfrm>
            <a:off x="152400" y="1600200"/>
            <a:ext cx="8839200" cy="4724400"/>
          </a:xfrm>
        </p:spPr>
        <p:txBody>
          <a:bodyPr/>
          <a:lstStyle/>
          <a:p>
            <a:r>
              <a:rPr lang="en-US" dirty="0">
                <a:ea typeface="ＭＳ Ｐゴシック" charset="0"/>
              </a:rPr>
              <a:t>Loaded data files to </a:t>
            </a:r>
            <a:r>
              <a:rPr lang="en-US" dirty="0" smtClean="0">
                <a:ea typeface="ＭＳ Ｐゴシック" charset="0"/>
              </a:rPr>
              <a:t>a web server</a:t>
            </a:r>
            <a:endParaRPr lang="en-US" dirty="0">
              <a:ea typeface="ＭＳ Ｐゴシック" charset="0"/>
            </a:endParaRPr>
          </a:p>
          <a:p>
            <a:r>
              <a:rPr lang="en-US" dirty="0">
                <a:ea typeface="ＭＳ Ｐゴシック" charset="0"/>
              </a:rPr>
              <a:t>We brought up an Ubuntu (Linux) instance, and loaded a whole bunch of software for NGS analysis.</a:t>
            </a:r>
          </a:p>
          <a:p>
            <a:r>
              <a:rPr lang="en-US" dirty="0" smtClean="0">
                <a:ea typeface="ＭＳ Ｐゴシック" charset="0"/>
              </a:rPr>
              <a:t>We will clone this </a:t>
            </a:r>
            <a:r>
              <a:rPr lang="en-US" dirty="0">
                <a:ea typeface="ＭＳ Ｐゴシック" charset="0"/>
              </a:rPr>
              <a:t>and </a:t>
            </a:r>
            <a:r>
              <a:rPr lang="en-US" dirty="0" smtClean="0">
                <a:ea typeface="ＭＳ Ｐゴシック" charset="0"/>
              </a:rPr>
              <a:t>create separate </a:t>
            </a:r>
            <a:r>
              <a:rPr lang="en-US" dirty="0">
                <a:ea typeface="ＭＳ Ｐゴシック" charset="0"/>
              </a:rPr>
              <a:t>instances for everybody in the class. </a:t>
            </a:r>
          </a:p>
          <a:p>
            <a:r>
              <a:rPr lang="en-US" dirty="0">
                <a:ea typeface="ＭＳ Ｐゴシック" charset="0"/>
              </a:rPr>
              <a:t>We’ve simplified the security: you basically all have the same login and file access, and opened ports. In your own world you would be more secure.</a:t>
            </a:r>
          </a:p>
        </p:txBody>
      </p:sp>
    </p:spTree>
    <p:extLst>
      <p:ext uri="{BB962C8B-B14F-4D97-AF65-F5344CB8AC3E}">
        <p14:creationId xmlns:p14="http://schemas.microsoft.com/office/powerpoint/2010/main" val="50360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9512" y="2492896"/>
            <a:ext cx="8839200" cy="1143000"/>
          </a:xfrm>
        </p:spPr>
        <p:txBody>
          <a:bodyPr/>
          <a:lstStyle/>
          <a:p>
            <a:r>
              <a:rPr lang="en-US" dirty="0" smtClean="0">
                <a:ea typeface="ＭＳ Ｐゴシック" charset="0"/>
              </a:rPr>
              <a:t>Logging into Amazon AWS</a:t>
            </a:r>
            <a:endParaRPr lang="en-US" dirty="0">
              <a:ea typeface="ＭＳ Ｐゴシック" charset="0"/>
            </a:endParaRPr>
          </a:p>
        </p:txBody>
      </p:sp>
    </p:spTree>
    <p:extLst>
      <p:ext uri="{BB962C8B-B14F-4D97-AF65-F5344CB8AC3E}">
        <p14:creationId xmlns:p14="http://schemas.microsoft.com/office/powerpoint/2010/main" val="32489139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Title 1"/>
          <p:cNvSpPr>
            <a:spLocks noGrp="1"/>
          </p:cNvSpPr>
          <p:nvPr>
            <p:ph type="title" idx="4294967295"/>
          </p:nvPr>
        </p:nvSpPr>
        <p:spPr>
          <a:xfrm>
            <a:off x="107950" y="-26988"/>
            <a:ext cx="8839200" cy="863601"/>
          </a:xfrm>
        </p:spPr>
        <p:txBody>
          <a:bodyPr/>
          <a:lstStyle/>
          <a:p>
            <a:r>
              <a:rPr lang="en-US" sz="3200" dirty="0">
                <a:ea typeface="ＭＳ Ｐゴシック" charset="0"/>
              </a:rPr>
              <a:t>Opening a ‘terminal session</a:t>
            </a:r>
            <a:r>
              <a:rPr lang="en-US" sz="3200" dirty="0" smtClean="0">
                <a:ea typeface="ＭＳ Ｐゴシック" charset="0"/>
              </a:rPr>
              <a:t>’ on a Mac</a:t>
            </a:r>
            <a:endParaRPr lang="en-US" sz="3200" dirty="0">
              <a:ea typeface="ＭＳ Ｐゴシック" charset="0"/>
            </a:endParaRP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189038"/>
            <a:ext cx="2160588" cy="4710112"/>
          </a:xfrm>
          <a:prstGeom prst="rect">
            <a:avLst/>
          </a:prstGeom>
          <a:noFill/>
          <a:ln>
            <a:noFill/>
          </a:ln>
          <a:effectLst>
            <a:outerShdw blurRad="63500"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Lst>
        </p:spPr>
      </p:pic>
      <p:sp>
        <p:nvSpPr>
          <p:cNvPr id="10" name="Oval 2"/>
          <p:cNvSpPr>
            <a:spLocks noChangeArrowheads="1"/>
          </p:cNvSpPr>
          <p:nvPr/>
        </p:nvSpPr>
        <p:spPr bwMode="auto">
          <a:xfrm>
            <a:off x="1035050" y="2697163"/>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Oval 3"/>
          <p:cNvSpPr>
            <a:spLocks noChangeArrowheads="1"/>
          </p:cNvSpPr>
          <p:nvPr/>
        </p:nvSpPr>
        <p:spPr bwMode="auto">
          <a:xfrm>
            <a:off x="1096963" y="4846638"/>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2" name="Picture 1" descr="Screen Shot 2015-11-12 at 3.38.4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3933056"/>
            <a:ext cx="6283031" cy="2187163"/>
          </a:xfrm>
          <a:prstGeom prst="rect">
            <a:avLst/>
          </a:prstGeom>
        </p:spPr>
      </p:pic>
      <p:sp>
        <p:nvSpPr>
          <p:cNvPr id="12" name="Oval 3"/>
          <p:cNvSpPr>
            <a:spLocks noChangeArrowheads="1"/>
          </p:cNvSpPr>
          <p:nvPr/>
        </p:nvSpPr>
        <p:spPr bwMode="auto">
          <a:xfrm>
            <a:off x="3563888" y="5517232"/>
            <a:ext cx="1279525" cy="731837"/>
          </a:xfrm>
          <a:prstGeom prst="ellipse">
            <a:avLst/>
          </a:prstGeom>
          <a:noFill/>
          <a:ln w="5724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 name="TextBox 2"/>
          <p:cNvSpPr txBox="1"/>
          <p:nvPr/>
        </p:nvSpPr>
        <p:spPr>
          <a:xfrm>
            <a:off x="2915816" y="1196752"/>
            <a:ext cx="5281614" cy="830997"/>
          </a:xfrm>
          <a:prstGeom prst="rect">
            <a:avLst/>
          </a:prstGeom>
          <a:noFill/>
        </p:spPr>
        <p:txBody>
          <a:bodyPr wrap="none" rtlCol="0">
            <a:spAutoFit/>
          </a:bodyPr>
          <a:lstStyle/>
          <a:p>
            <a:r>
              <a:rPr lang="en-US" dirty="0" smtClean="0"/>
              <a:t>In a Finder window</a:t>
            </a:r>
          </a:p>
          <a:p>
            <a:r>
              <a:rPr lang="en-US" dirty="0" smtClean="0"/>
              <a:t>‘Applications’ -&gt; ‘Utilities’ -&gt; ‘Terminal’</a:t>
            </a:r>
            <a:endParaRPr lang="en-US" dirty="0"/>
          </a:p>
        </p:txBody>
      </p:sp>
      <p:cxnSp>
        <p:nvCxnSpPr>
          <p:cNvPr id="5" name="Straight Arrow Connector 4"/>
          <p:cNvCxnSpPr/>
          <p:nvPr/>
        </p:nvCxnSpPr>
        <p:spPr>
          <a:xfrm flipH="1">
            <a:off x="1331640" y="1988840"/>
            <a:ext cx="2520280" cy="216024"/>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a:stCxn id="3" idx="2"/>
          </p:cNvCxnSpPr>
          <p:nvPr/>
        </p:nvCxnSpPr>
        <p:spPr>
          <a:xfrm flipH="1">
            <a:off x="2267744" y="2027749"/>
            <a:ext cx="3288879" cy="969203"/>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1979712" y="1916832"/>
            <a:ext cx="5400600" cy="3384376"/>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6372200" y="3140968"/>
            <a:ext cx="2377574" cy="461665"/>
          </a:xfrm>
          <a:prstGeom prst="rect">
            <a:avLst/>
          </a:prstGeom>
          <a:noFill/>
        </p:spPr>
        <p:txBody>
          <a:bodyPr wrap="none" rtlCol="0">
            <a:spAutoFit/>
          </a:bodyPr>
          <a:lstStyle/>
          <a:p>
            <a:r>
              <a:rPr lang="en-US" dirty="0" smtClean="0"/>
              <a:t>Or on your dock</a:t>
            </a:r>
          </a:p>
        </p:txBody>
      </p:sp>
      <p:cxnSp>
        <p:nvCxnSpPr>
          <p:cNvPr id="23" name="Straight Arrow Connector 22"/>
          <p:cNvCxnSpPr>
            <a:stCxn id="22" idx="2"/>
          </p:cNvCxnSpPr>
          <p:nvPr/>
        </p:nvCxnSpPr>
        <p:spPr>
          <a:xfrm flipH="1">
            <a:off x="4427984" y="3602633"/>
            <a:ext cx="3133003" cy="2058615"/>
          </a:xfrm>
          <a:prstGeom prst="straightConnector1">
            <a:avLst/>
          </a:prstGeom>
          <a:ln w="38100" cmpd="sng">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196953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smtClean="0">
                <a:ea typeface="ＭＳ Ｐゴシック" charset="0"/>
              </a:rPr>
              <a:t>Add the terminal App to your dock</a:t>
            </a:r>
            <a:endParaRPr lang="en-US" dirty="0">
              <a:ea typeface="ＭＳ Ｐゴシック"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5895451" cy="4146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18805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44624"/>
            <a:ext cx="8839200" cy="1143000"/>
          </a:xfrm>
        </p:spPr>
        <p:txBody>
          <a:bodyPr/>
          <a:lstStyle/>
          <a:p>
            <a:r>
              <a:rPr lang="en-US" sz="3200" dirty="0">
                <a:ea typeface="ＭＳ Ｐゴシック" charset="0"/>
              </a:rPr>
              <a:t>Creating a working </a:t>
            </a:r>
            <a:r>
              <a:rPr lang="en-US" sz="3200" dirty="0" smtClean="0">
                <a:ea typeface="ＭＳ Ｐゴシック" charset="0"/>
              </a:rPr>
              <a:t>directory on your Mac called </a:t>
            </a:r>
            <a:r>
              <a:rPr lang="en-US" sz="3200" dirty="0" smtClean="0">
                <a:ea typeface="ＭＳ Ｐゴシック" charset="0"/>
              </a:rPr>
              <a:t>‘</a:t>
            </a:r>
            <a:r>
              <a:rPr lang="en-US" sz="3200" dirty="0" err="1" smtClean="0">
                <a:ea typeface="ＭＳ Ｐゴシック" charset="0"/>
              </a:rPr>
              <a:t>cbw</a:t>
            </a:r>
            <a:r>
              <a:rPr lang="en-US" sz="3200" dirty="0" smtClean="0">
                <a:ea typeface="ＭＳ Ｐゴシック" charset="0"/>
              </a:rPr>
              <a:t>’</a:t>
            </a:r>
            <a:endParaRPr lang="en-US" sz="3200" dirty="0">
              <a:ea typeface="ＭＳ Ｐゴシック" charset="0"/>
            </a:endParaRPr>
          </a:p>
        </p:txBody>
      </p:sp>
      <p:pic>
        <p:nvPicPr>
          <p:cNvPr id="4" name="Content Placeholder 3" descr="Screenshot 2015-11-13 22.18.3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274" b="-3194"/>
          <a:stretch/>
        </p:blipFill>
        <p:spPr>
          <a:xfrm>
            <a:off x="152400" y="2008302"/>
            <a:ext cx="8839200" cy="2428810"/>
          </a:xfrm>
        </p:spPr>
      </p:pic>
      <p:sp>
        <p:nvSpPr>
          <p:cNvPr id="2" name="TextBox 1"/>
          <p:cNvSpPr txBox="1"/>
          <p:nvPr/>
        </p:nvSpPr>
        <p:spPr>
          <a:xfrm>
            <a:off x="5724128" y="3861048"/>
            <a:ext cx="1582484" cy="830997"/>
          </a:xfrm>
          <a:prstGeom prst="rect">
            <a:avLst/>
          </a:prstGeom>
          <a:noFill/>
        </p:spPr>
        <p:txBody>
          <a:bodyPr wrap="none" rtlCol="0">
            <a:spAutoFit/>
          </a:bodyPr>
          <a:lstStyle/>
          <a:p>
            <a:r>
              <a:rPr lang="en-US" dirty="0" err="1" smtClean="0"/>
              <a:t>mkdir</a:t>
            </a:r>
            <a:r>
              <a:rPr lang="en-US" dirty="0" smtClean="0"/>
              <a:t> </a:t>
            </a:r>
            <a:r>
              <a:rPr lang="en-US" dirty="0" err="1" smtClean="0"/>
              <a:t>cbw</a:t>
            </a:r>
            <a:endParaRPr lang="en-US" dirty="0" smtClean="0"/>
          </a:p>
          <a:p>
            <a:r>
              <a:rPr lang="en-US" dirty="0" smtClean="0"/>
              <a:t>cd </a:t>
            </a:r>
            <a:r>
              <a:rPr lang="en-US" dirty="0" err="1" smtClean="0"/>
              <a:t>cbw</a:t>
            </a:r>
            <a:endParaRPr lang="en-US" dirty="0"/>
          </a:p>
        </p:txBody>
      </p:sp>
    </p:spTree>
    <p:extLst>
      <p:ext uri="{BB962C8B-B14F-4D97-AF65-F5344CB8AC3E}">
        <p14:creationId xmlns:p14="http://schemas.microsoft.com/office/powerpoint/2010/main" val="1068940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2514600"/>
            <a:ext cx="6172200" cy="4343400"/>
          </a:xfrm>
          <a:prstGeom prst="rect">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tx1"/>
              </a:solidFill>
              <a:latin typeface="Calibri" charset="0"/>
              <a:ea typeface="ＭＳ Ｐゴシック" charset="0"/>
              <a:cs typeface="Calibri" charset="0"/>
            </a:endParaRPr>
          </a:p>
        </p:txBody>
      </p:sp>
      <p:sp>
        <p:nvSpPr>
          <p:cNvPr id="11266" name="Title 1"/>
          <p:cNvSpPr txBox="1">
            <a:spLocks/>
          </p:cNvSpPr>
          <p:nvPr/>
        </p:nvSpPr>
        <p:spPr bwMode="auto">
          <a:xfrm>
            <a:off x="60325" y="365125"/>
            <a:ext cx="6019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dirty="0" smtClean="0">
                <a:solidFill>
                  <a:schemeClr val="bg1"/>
                </a:solidFill>
                <a:latin typeface="Calibri" charset="0"/>
                <a:cs typeface="Segoe UI" charset="0"/>
              </a:rPr>
              <a:t>RNA-Seq Module 0</a:t>
            </a:r>
          </a:p>
          <a:p>
            <a:pPr algn="r" eaLnBrk="1" hangingPunct="1"/>
            <a:r>
              <a:rPr lang="en-US" dirty="0" smtClean="0">
                <a:solidFill>
                  <a:schemeClr val="bg1"/>
                </a:solidFill>
                <a:latin typeface="Calibri" charset="0"/>
                <a:cs typeface="Segoe UI" charset="0"/>
              </a:rPr>
              <a:t>Introduction </a:t>
            </a:r>
            <a:r>
              <a:rPr lang="en-US" dirty="0">
                <a:solidFill>
                  <a:schemeClr val="bg1"/>
                </a:solidFill>
                <a:latin typeface="Calibri" charset="0"/>
                <a:cs typeface="Segoe UI" charset="0"/>
              </a:rPr>
              <a:t>to </a:t>
            </a:r>
            <a:r>
              <a:rPr lang="en-US" dirty="0" smtClean="0">
                <a:solidFill>
                  <a:schemeClr val="bg1"/>
                </a:solidFill>
                <a:latin typeface="Calibri" charset="0"/>
                <a:cs typeface="Segoe UI" charset="0"/>
              </a:rPr>
              <a:t>Cloud </a:t>
            </a:r>
            <a:r>
              <a:rPr lang="en-US" dirty="0">
                <a:solidFill>
                  <a:schemeClr val="bg1"/>
                </a:solidFill>
                <a:latin typeface="Calibri" charset="0"/>
                <a:cs typeface="Segoe UI" charset="0"/>
              </a:rPr>
              <a:t>C</a:t>
            </a:r>
            <a:r>
              <a:rPr lang="en-US" dirty="0" smtClean="0">
                <a:solidFill>
                  <a:schemeClr val="bg1"/>
                </a:solidFill>
                <a:latin typeface="Calibri" charset="0"/>
                <a:cs typeface="Segoe UI" charset="0"/>
              </a:rPr>
              <a:t>omputing</a:t>
            </a:r>
            <a:endParaRPr lang="en-US" b="1" dirty="0">
              <a:solidFill>
                <a:schemeClr val="bg1"/>
              </a:solidFill>
              <a:latin typeface="Calibri" charset="0"/>
              <a:cs typeface="Segoe UI" charset="0"/>
            </a:endParaRPr>
          </a:p>
        </p:txBody>
      </p:sp>
      <p:sp>
        <p:nvSpPr>
          <p:cNvPr id="3" name="Title 1"/>
          <p:cNvSpPr txBox="1">
            <a:spLocks/>
          </p:cNvSpPr>
          <p:nvPr/>
        </p:nvSpPr>
        <p:spPr>
          <a:xfrm>
            <a:off x="971600" y="1412776"/>
            <a:ext cx="5181599" cy="936104"/>
          </a:xfrm>
          <a:prstGeom prst="rect">
            <a:avLst/>
          </a:prstGeom>
        </p:spPr>
        <p:txBody>
          <a:bodyPr anchor="ctr"/>
          <a:lstStyle>
            <a:lvl1pPr algn="r">
              <a:defRPr sz="3200" baseline="0">
                <a:solidFill>
                  <a:schemeClr val="bg1"/>
                </a:solidFill>
                <a:latin typeface="Adobe Jenson Pro" pitchFamily="18" charset="0"/>
              </a:defRPr>
            </a:lvl1pPr>
          </a:lstStyle>
          <a:p>
            <a:pPr fontAlgn="auto">
              <a:spcAft>
                <a:spcPts val="0"/>
              </a:spcAft>
              <a:defRPr/>
            </a:pPr>
            <a:r>
              <a:rPr lang="en-US" sz="1600" dirty="0" smtClean="0">
                <a:latin typeface="Calibri"/>
                <a:ea typeface="+mj-ea"/>
                <a:cs typeface="Calibri"/>
              </a:rPr>
              <a:t>Malachi Griffith and Obi Griffith </a:t>
            </a:r>
            <a:br>
              <a:rPr lang="en-US" sz="1600" dirty="0" smtClean="0">
                <a:latin typeface="Calibri"/>
                <a:ea typeface="+mj-ea"/>
                <a:cs typeface="Calibri"/>
              </a:rPr>
            </a:br>
            <a:r>
              <a:rPr lang="en-US" sz="1600" dirty="0" smtClean="0">
                <a:latin typeface="Calibri"/>
                <a:ea typeface="+mj-ea"/>
                <a:cs typeface="Calibri"/>
              </a:rPr>
              <a:t>Modification of slides from Francis Ouellette</a:t>
            </a:r>
          </a:p>
          <a:p>
            <a:pPr fontAlgn="auto">
              <a:spcAft>
                <a:spcPts val="0"/>
              </a:spcAft>
              <a:defRPr/>
            </a:pPr>
            <a:r>
              <a:rPr lang="en-US" sz="1600" dirty="0">
                <a:ln w="1270">
                  <a:solidFill>
                    <a:schemeClr val="tx1">
                      <a:alpha val="38000"/>
                    </a:schemeClr>
                  </a:solidFill>
                </a:ln>
                <a:latin typeface="Calibri"/>
                <a:cs typeface="Calibri"/>
              </a:rPr>
              <a:t>Informatics for RNA-seq Analysis</a:t>
            </a:r>
            <a:br>
              <a:rPr lang="en-US" sz="1600" dirty="0">
                <a:ln w="1270">
                  <a:solidFill>
                    <a:schemeClr val="tx1">
                      <a:alpha val="38000"/>
                    </a:schemeClr>
                  </a:solidFill>
                </a:ln>
                <a:latin typeface="Calibri"/>
                <a:cs typeface="Calibri"/>
              </a:rPr>
            </a:br>
            <a:r>
              <a:rPr lang="en-US" sz="1400" dirty="0" smtClean="0">
                <a:ln w="1270">
                  <a:solidFill>
                    <a:schemeClr val="tx1">
                      <a:alpha val="38000"/>
                    </a:schemeClr>
                  </a:solidFill>
                </a:ln>
                <a:latin typeface="Calibri"/>
                <a:cs typeface="Calibri"/>
              </a:rPr>
              <a:t>May 28-30, 2018</a:t>
            </a:r>
            <a:endParaRPr lang="en-US" sz="1400" dirty="0">
              <a:ln w="1270">
                <a:solidFill>
                  <a:schemeClr val="tx1">
                    <a:alpha val="38000"/>
                  </a:schemeClr>
                </a:solidFill>
              </a:ln>
              <a:latin typeface="Calibri"/>
              <a:cs typeface="Calibri"/>
            </a:endParaRPr>
          </a:p>
        </p:txBody>
      </p:sp>
      <p:pic>
        <p:nvPicPr>
          <p:cNvPr id="7" name="Picture 4" descr="TGI_logo_V_2color_bevel.tiff"/>
          <p:cNvPicPr>
            <a:picLocks noChangeAspect="1"/>
          </p:cNvPicPr>
          <p:nvPr/>
        </p:nvPicPr>
        <p:blipFill>
          <a:blip r:embed="rId2">
            <a:extLst>
              <a:ext uri="{28A0092B-C50C-407E-A947-70E740481C1C}">
                <a14:useLocalDpi xmlns:a14="http://schemas.microsoft.com/office/drawing/2010/main" val="0"/>
              </a:ext>
            </a:extLst>
          </a:blip>
          <a:srcRect l="31865" t="30911" r="32492" b="27831"/>
          <a:stretch>
            <a:fillRect/>
          </a:stretch>
        </p:blipFill>
        <p:spPr bwMode="auto">
          <a:xfrm>
            <a:off x="6588125" y="3744913"/>
            <a:ext cx="2181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taCen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708920"/>
            <a:ext cx="5737848" cy="38252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itle 1"/>
          <p:cNvSpPr>
            <a:spLocks noGrp="1"/>
          </p:cNvSpPr>
          <p:nvPr>
            <p:ph type="title" idx="4294967295"/>
          </p:nvPr>
        </p:nvSpPr>
        <p:spPr>
          <a:xfrm>
            <a:off x="107950" y="-26988"/>
            <a:ext cx="8839200" cy="863601"/>
          </a:xfrm>
        </p:spPr>
        <p:txBody>
          <a:bodyPr/>
          <a:lstStyle/>
          <a:p>
            <a:r>
              <a:rPr lang="en-US" sz="3200" dirty="0"/>
              <a:t>Go to course wiki, “Accessing the cloud” </a:t>
            </a:r>
            <a:r>
              <a:rPr lang="en-US" sz="3200" dirty="0" smtClean="0"/>
              <a:t>page</a:t>
            </a:r>
            <a:br>
              <a:rPr lang="en-US" sz="3200" dirty="0" smtClean="0"/>
            </a:br>
            <a:r>
              <a:rPr lang="en-US" sz="3200" dirty="0" smtClean="0"/>
              <a:t>Download the certificate</a:t>
            </a:r>
            <a:endParaRPr lang="en-US" sz="3200" dirty="0"/>
          </a:p>
        </p:txBody>
      </p:sp>
      <p:sp>
        <p:nvSpPr>
          <p:cNvPr id="3" name="Rectangle 2"/>
          <p:cNvSpPr/>
          <p:nvPr/>
        </p:nvSpPr>
        <p:spPr>
          <a:xfrm>
            <a:off x="323528" y="5877272"/>
            <a:ext cx="8424936" cy="461665"/>
          </a:xfrm>
          <a:prstGeom prst="rect">
            <a:avLst/>
          </a:prstGeom>
        </p:spPr>
        <p:txBody>
          <a:bodyPr wrap="square">
            <a:spAutoFit/>
          </a:bodyPr>
          <a:lstStyle/>
          <a:p>
            <a:pPr algn="ctr"/>
            <a:r>
              <a:rPr lang="en-US" dirty="0">
                <a:hlinkClick r:id="rId3"/>
              </a:rPr>
              <a:t>https://bioinformaticsdotca.github.io/</a:t>
            </a:r>
            <a:r>
              <a:rPr lang="en-US" dirty="0" smtClean="0">
                <a:hlinkClick r:id="rId3"/>
              </a:rPr>
              <a:t>rnaseq_2018</a:t>
            </a:r>
            <a:r>
              <a:rPr lang="en-US" dirty="0" smtClean="0"/>
              <a:t> </a:t>
            </a:r>
            <a:endParaRPr lang="en-US" dirty="0"/>
          </a:p>
        </p:txBody>
      </p:sp>
      <p:pic>
        <p:nvPicPr>
          <p:cNvPr id="4" name="Picture 3" descr="Screenshot 2018-05-28 08.29.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804"/>
            <a:ext cx="9144000" cy="4617460"/>
          </a:xfrm>
          <a:prstGeom prst="rect">
            <a:avLst/>
          </a:prstGeom>
        </p:spPr>
      </p:pic>
      <p:sp>
        <p:nvSpPr>
          <p:cNvPr id="5" name="Rectangle 4"/>
          <p:cNvSpPr/>
          <p:nvPr/>
        </p:nvSpPr>
        <p:spPr>
          <a:xfrm>
            <a:off x="4649876" y="4378334"/>
            <a:ext cx="831772" cy="2483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49444" y="4581128"/>
            <a:ext cx="831772" cy="2483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475656" y="5301208"/>
            <a:ext cx="17281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6727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3" name="Title 1"/>
          <p:cNvSpPr>
            <a:spLocks noGrp="1"/>
          </p:cNvSpPr>
          <p:nvPr>
            <p:ph type="title" idx="4294967295"/>
          </p:nvPr>
        </p:nvSpPr>
        <p:spPr>
          <a:xfrm>
            <a:off x="107950" y="-26988"/>
            <a:ext cx="8839200" cy="863601"/>
          </a:xfrm>
        </p:spPr>
        <p:txBody>
          <a:bodyPr/>
          <a:lstStyle/>
          <a:p>
            <a:r>
              <a:rPr lang="en-US" sz="3200" dirty="0"/>
              <a:t>Go to course wiki, “Accessing the cloud” page</a:t>
            </a:r>
          </a:p>
        </p:txBody>
      </p:sp>
      <p:pic>
        <p:nvPicPr>
          <p:cNvPr id="2" name="Picture 1" descr="Screenshot 2017-11-10 11.4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22888"/>
            <a:ext cx="8912205" cy="4782376"/>
          </a:xfrm>
          <a:prstGeom prst="rect">
            <a:avLst/>
          </a:prstGeom>
        </p:spPr>
      </p:pic>
    </p:spTree>
    <p:extLst>
      <p:ext uri="{BB962C8B-B14F-4D97-AF65-F5344CB8AC3E}">
        <p14:creationId xmlns:p14="http://schemas.microsoft.com/office/powerpoint/2010/main" val="2524742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Login to AWS console</a:t>
            </a:r>
            <a:br>
              <a:rPr lang="en-US" dirty="0" smtClean="0"/>
            </a:br>
            <a:endParaRPr lang="en-US" dirty="0"/>
          </a:p>
        </p:txBody>
      </p:sp>
      <p:pic>
        <p:nvPicPr>
          <p:cNvPr id="4" name="Content Placeholder 3" descr="Screenshot 2015-11-13 21.13.45.png"/>
          <p:cNvPicPr>
            <a:picLocks noGrp="1" noChangeAspect="1"/>
          </p:cNvPicPr>
          <p:nvPr>
            <p:ph idx="1"/>
          </p:nvPr>
        </p:nvPicPr>
        <p:blipFill>
          <a:blip r:embed="rId2">
            <a:extLst>
              <a:ext uri="{28A0092B-C50C-407E-A947-70E740481C1C}">
                <a14:useLocalDpi xmlns:a14="http://schemas.microsoft.com/office/drawing/2010/main" val="0"/>
              </a:ext>
            </a:extLst>
          </a:blip>
          <a:srcRect l="-24224" r="-24224"/>
          <a:stretch>
            <a:fillRect/>
          </a:stretch>
        </p:blipFill>
        <p:spPr/>
      </p:pic>
      <p:sp>
        <p:nvSpPr>
          <p:cNvPr id="5" name="Rectangle 4"/>
          <p:cNvSpPr/>
          <p:nvPr/>
        </p:nvSpPr>
        <p:spPr>
          <a:xfrm>
            <a:off x="539552" y="5733256"/>
            <a:ext cx="8208912" cy="461665"/>
          </a:xfrm>
          <a:prstGeom prst="rect">
            <a:avLst/>
          </a:prstGeom>
        </p:spPr>
        <p:txBody>
          <a:bodyPr wrap="square">
            <a:spAutoFit/>
          </a:bodyPr>
          <a:lstStyle/>
          <a:p>
            <a:pPr algn="ctr"/>
            <a:r>
              <a:rPr lang="en-US" dirty="0">
                <a:hlinkClick r:id="rId3"/>
              </a:rPr>
              <a:t>https://workshops.signin.aws.amazon.com/</a:t>
            </a:r>
            <a:r>
              <a:rPr lang="en-US" dirty="0" smtClean="0">
                <a:hlinkClick r:id="rId3"/>
              </a:rPr>
              <a:t>console</a:t>
            </a:r>
            <a:r>
              <a:rPr lang="en-US" dirty="0" smtClean="0"/>
              <a:t> </a:t>
            </a:r>
            <a:endParaRPr lang="en-US" dirty="0"/>
          </a:p>
        </p:txBody>
      </p:sp>
      <p:cxnSp>
        <p:nvCxnSpPr>
          <p:cNvPr id="7" name="Straight Arrow Connector 6"/>
          <p:cNvCxnSpPr/>
          <p:nvPr/>
        </p:nvCxnSpPr>
        <p:spPr>
          <a:xfrm flipH="1">
            <a:off x="5076056" y="508518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784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27286"/>
            <a:ext cx="8839200" cy="4670227"/>
          </a:xfrm>
        </p:spPr>
      </p:pic>
      <p:sp>
        <p:nvSpPr>
          <p:cNvPr id="2" name="Title 1"/>
          <p:cNvSpPr>
            <a:spLocks noGrp="1"/>
          </p:cNvSpPr>
          <p:nvPr>
            <p:ph type="title"/>
          </p:nvPr>
        </p:nvSpPr>
        <p:spPr/>
        <p:txBody>
          <a:bodyPr/>
          <a:lstStyle/>
          <a:p>
            <a:r>
              <a:rPr lang="en-US" dirty="0"/>
              <a:t>Select "EC2" </a:t>
            </a:r>
            <a:r>
              <a:rPr lang="en-US" dirty="0" smtClean="0"/>
              <a:t>service</a:t>
            </a:r>
            <a:endParaRPr lang="en-US" dirty="0"/>
          </a:p>
        </p:txBody>
      </p:sp>
      <p:cxnSp>
        <p:nvCxnSpPr>
          <p:cNvPr id="5" name="Straight Arrow Connector 4"/>
          <p:cNvCxnSpPr/>
          <p:nvPr/>
        </p:nvCxnSpPr>
        <p:spPr>
          <a:xfrm flipH="1">
            <a:off x="2915816" y="24928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030416" y="2636912"/>
            <a:ext cx="3006080" cy="830997"/>
          </a:xfrm>
          <a:prstGeom prst="rect">
            <a:avLst/>
          </a:prstGeom>
          <a:solidFill>
            <a:schemeClr val="bg1"/>
          </a:solidFill>
        </p:spPr>
        <p:txBody>
          <a:bodyPr wrap="square">
            <a:spAutoFit/>
          </a:bodyPr>
          <a:lstStyle/>
          <a:p>
            <a:r>
              <a:rPr lang="en-US" dirty="0"/>
              <a:t>Make sure you are in Oregon </a:t>
            </a:r>
            <a:r>
              <a:rPr lang="en-US" dirty="0" smtClean="0"/>
              <a:t>region</a:t>
            </a:r>
            <a:endParaRPr lang="en-US" dirty="0"/>
          </a:p>
        </p:txBody>
      </p:sp>
      <p:cxnSp>
        <p:nvCxnSpPr>
          <p:cNvPr id="7" name="Straight Arrow Connector 6"/>
          <p:cNvCxnSpPr/>
          <p:nvPr/>
        </p:nvCxnSpPr>
        <p:spPr>
          <a:xfrm flipV="1">
            <a:off x="8172400" y="1916832"/>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4395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a:t>
            </a:r>
            <a:r>
              <a:rPr lang="en-US" dirty="0" smtClean="0"/>
              <a:t>a new Instance</a:t>
            </a:r>
            <a:endParaRPr lang="en-US" dirty="0"/>
          </a:p>
        </p:txBody>
      </p:sp>
      <p:pic>
        <p:nvPicPr>
          <p:cNvPr id="4" name="Content Placeholder 3" descr="Screenshot 2015-11-13 21.20.16.png"/>
          <p:cNvPicPr>
            <a:picLocks noGrp="1" noChangeAspect="1"/>
          </p:cNvPicPr>
          <p:nvPr>
            <p:ph idx="1"/>
          </p:nvPr>
        </p:nvPicPr>
        <p:blipFill>
          <a:blip r:embed="rId2">
            <a:extLst>
              <a:ext uri="{28A0092B-C50C-407E-A947-70E740481C1C}">
                <a14:useLocalDpi xmlns:a14="http://schemas.microsoft.com/office/drawing/2010/main" val="0"/>
              </a:ext>
            </a:extLst>
          </a:blip>
          <a:srcRect t="-2174" b="-2174"/>
          <a:stretch>
            <a:fillRect/>
          </a:stretch>
        </p:blipFill>
        <p:spPr/>
      </p:pic>
      <p:cxnSp>
        <p:nvCxnSpPr>
          <p:cNvPr id="5" name="Straight Arrow Connector 4"/>
          <p:cNvCxnSpPr/>
          <p:nvPr/>
        </p:nvCxnSpPr>
        <p:spPr>
          <a:xfrm flipH="1">
            <a:off x="2471438" y="3896069"/>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376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an AMI – Find the CSHL SEQTEC 2017 AMI in the Community AMIs</a:t>
            </a:r>
            <a:endParaRPr lang="en-US" dirty="0"/>
          </a:p>
        </p:txBody>
      </p:sp>
      <p:pic>
        <p:nvPicPr>
          <p:cNvPr id="4" name="Content Placeholder 3" descr="Screenshot 2015-11-13 21.21.59.png"/>
          <p:cNvPicPr>
            <a:picLocks noGrp="1" noChangeAspect="1"/>
          </p:cNvPicPr>
          <p:nvPr>
            <p:ph idx="1"/>
          </p:nvPr>
        </p:nvPicPr>
        <p:blipFill>
          <a:blip r:embed="rId2">
            <a:extLst>
              <a:ext uri="{28A0092B-C50C-407E-A947-70E740481C1C}">
                <a14:useLocalDpi xmlns:a14="http://schemas.microsoft.com/office/drawing/2010/main" val="0"/>
              </a:ext>
            </a:extLst>
          </a:blip>
          <a:srcRect t="-6514" b="-6514"/>
          <a:stretch>
            <a:fillRect/>
          </a:stretch>
        </p:blipFill>
        <p:spPr/>
      </p:pic>
      <p:sp>
        <p:nvSpPr>
          <p:cNvPr id="6" name="Rectangle 5"/>
          <p:cNvSpPr/>
          <p:nvPr/>
        </p:nvSpPr>
        <p:spPr>
          <a:xfrm>
            <a:off x="2267744" y="4869160"/>
            <a:ext cx="5616624" cy="830997"/>
          </a:xfrm>
          <a:prstGeom prst="rect">
            <a:avLst/>
          </a:prstGeom>
        </p:spPr>
        <p:txBody>
          <a:bodyPr wrap="square">
            <a:spAutoFit/>
          </a:bodyPr>
          <a:lstStyle/>
          <a:p>
            <a:r>
              <a:rPr lang="en-US" dirty="0" smtClean="0"/>
              <a:t>Search for: “</a:t>
            </a:r>
            <a:r>
              <a:rPr lang="hu-HU" dirty="0" smtClean="0"/>
              <a:t>cshl_seqtec_2017_v1” (</a:t>
            </a:r>
            <a:r>
              <a:rPr lang="en-US" dirty="0" smtClean="0"/>
              <a:t>US West - Oregon)</a:t>
            </a:r>
            <a:endParaRPr lang="en-US" dirty="0"/>
          </a:p>
        </p:txBody>
      </p:sp>
      <p:cxnSp>
        <p:nvCxnSpPr>
          <p:cNvPr id="7" name="Straight Arrow Connector 6"/>
          <p:cNvCxnSpPr/>
          <p:nvPr/>
        </p:nvCxnSpPr>
        <p:spPr>
          <a:xfrm flipH="1">
            <a:off x="1187624" y="371703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91880" y="314096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8544770" y="3465987"/>
            <a:ext cx="59923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773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Screenshot 2015-11-15 19.32.49.png"/>
          <p:cNvPicPr>
            <a:picLocks noGrp="1" noChangeAspect="1"/>
          </p:cNvPicPr>
          <p:nvPr>
            <p:ph idx="1"/>
          </p:nvPr>
        </p:nvPicPr>
        <p:blipFill>
          <a:blip r:embed="rId2">
            <a:extLst>
              <a:ext uri="{28A0092B-C50C-407E-A947-70E740481C1C}">
                <a14:useLocalDpi xmlns:a14="http://schemas.microsoft.com/office/drawing/2010/main" val="0"/>
              </a:ext>
            </a:extLst>
          </a:blip>
          <a:srcRect t="-1659" b="-1659"/>
          <a:stretch>
            <a:fillRect/>
          </a:stretch>
        </p:blipFill>
        <p:spPr/>
      </p:pic>
      <p:sp>
        <p:nvSpPr>
          <p:cNvPr id="2" name="Title 1"/>
          <p:cNvSpPr>
            <a:spLocks noGrp="1"/>
          </p:cNvSpPr>
          <p:nvPr>
            <p:ph type="title"/>
          </p:nvPr>
        </p:nvSpPr>
        <p:spPr/>
        <p:txBody>
          <a:bodyPr/>
          <a:lstStyle/>
          <a:p>
            <a:r>
              <a:rPr lang="en-US" dirty="0"/>
              <a:t>Choose </a:t>
            </a:r>
            <a:r>
              <a:rPr lang="en-US" dirty="0" smtClean="0"/>
              <a:t>“m4.2xlarge” </a:t>
            </a:r>
            <a:r>
              <a:rPr lang="en-US" dirty="0"/>
              <a:t>instance type, then "Next: Configure Instance Details".</a:t>
            </a:r>
          </a:p>
        </p:txBody>
      </p:sp>
      <p:cxnSp>
        <p:nvCxnSpPr>
          <p:cNvPr id="5" name="Straight Arrow Connector 4"/>
          <p:cNvCxnSpPr/>
          <p:nvPr/>
        </p:nvCxnSpPr>
        <p:spPr>
          <a:xfrm flipH="1">
            <a:off x="5940152" y="541602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452320" y="5949280"/>
            <a:ext cx="1512168"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260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a:t>
            </a:r>
            <a:r>
              <a:rPr lang="en-US" dirty="0" smtClean="0"/>
              <a:t>"Protect </a:t>
            </a:r>
            <a:r>
              <a:rPr lang="en-US" dirty="0"/>
              <a:t>against accidental termination", then "Next: Add Storage".</a:t>
            </a:r>
          </a:p>
        </p:txBody>
      </p:sp>
      <p:pic>
        <p:nvPicPr>
          <p:cNvPr id="4" name="Content Placeholder 3" descr="Screenshot 2015-11-13 21.29.35.png"/>
          <p:cNvPicPr>
            <a:picLocks noGrp="1" noChangeAspect="1"/>
          </p:cNvPicPr>
          <p:nvPr>
            <p:ph idx="1"/>
          </p:nvPr>
        </p:nvPicPr>
        <p:blipFill>
          <a:blip r:embed="rId2">
            <a:extLst>
              <a:ext uri="{28A0092B-C50C-407E-A947-70E740481C1C}">
                <a14:useLocalDpi xmlns:a14="http://schemas.microsoft.com/office/drawing/2010/main" val="0"/>
              </a:ext>
            </a:extLst>
          </a:blip>
          <a:srcRect t="-5701" b="-5701"/>
          <a:stretch>
            <a:fillRect/>
          </a:stretch>
        </p:blipFill>
        <p:spPr/>
      </p:pic>
      <p:cxnSp>
        <p:nvCxnSpPr>
          <p:cNvPr id="5" name="Straight Arrow Connector 4"/>
          <p:cNvCxnSpPr/>
          <p:nvPr/>
        </p:nvCxnSpPr>
        <p:spPr>
          <a:xfrm flipH="1">
            <a:off x="3851920" y="482181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028384" y="5805264"/>
            <a:ext cx="936104"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51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You should see "snap</a:t>
            </a:r>
            <a:r>
              <a:rPr lang="en-US" sz="2400" dirty="0" smtClean="0"/>
              <a:t>-</a:t>
            </a:r>
            <a:r>
              <a:rPr lang="en-US" sz="2400" dirty="0" err="1" smtClean="0"/>
              <a:t>xxxxxxx</a:t>
            </a:r>
            <a:r>
              <a:rPr lang="en-US" sz="2400" dirty="0" smtClean="0"/>
              <a:t>" </a:t>
            </a:r>
            <a:r>
              <a:rPr lang="en-US" sz="2400" dirty="0"/>
              <a:t>(32GB) and "snap-</a:t>
            </a:r>
            <a:r>
              <a:rPr lang="en-US" sz="2400" dirty="0" err="1"/>
              <a:t>xxxxxxx</a:t>
            </a:r>
            <a:r>
              <a:rPr lang="en-US" sz="2400" dirty="0"/>
              <a:t>" </a:t>
            </a:r>
            <a:r>
              <a:rPr lang="en-US" sz="2400" dirty="0" smtClean="0"/>
              <a:t>(250GB</a:t>
            </a:r>
            <a:r>
              <a:rPr lang="en-US" sz="2400" dirty="0"/>
              <a:t>) as the two storage volumes selected. Then, "Next: Tag Instance"</a:t>
            </a:r>
          </a:p>
        </p:txBody>
      </p:sp>
      <p:pic>
        <p:nvPicPr>
          <p:cNvPr id="4" name="Content Placeholder 3" descr="Screenshot 2015-11-13 21.32.21.png"/>
          <p:cNvPicPr>
            <a:picLocks noGrp="1" noChangeAspect="1"/>
          </p:cNvPicPr>
          <p:nvPr>
            <p:ph idx="1"/>
          </p:nvPr>
        </p:nvPicPr>
        <p:blipFill>
          <a:blip r:embed="rId2">
            <a:extLst>
              <a:ext uri="{28A0092B-C50C-407E-A947-70E740481C1C}">
                <a14:useLocalDpi xmlns:a14="http://schemas.microsoft.com/office/drawing/2010/main" val="0"/>
              </a:ext>
            </a:extLst>
          </a:blip>
          <a:srcRect t="-5143" b="-5143"/>
          <a:stretch>
            <a:fillRect/>
          </a:stretch>
        </p:blipFill>
        <p:spPr/>
      </p:pic>
      <p:sp>
        <p:nvSpPr>
          <p:cNvPr id="5" name="Rectangle 4"/>
          <p:cNvSpPr/>
          <p:nvPr/>
        </p:nvSpPr>
        <p:spPr>
          <a:xfrm>
            <a:off x="251520" y="3284984"/>
            <a:ext cx="7344816" cy="43204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028384" y="5805264"/>
            <a:ext cx="936104"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401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Create a tag </a:t>
            </a:r>
            <a:r>
              <a:rPr lang="en-US" sz="2800" dirty="0" smtClean="0"/>
              <a:t>like “Name</a:t>
            </a:r>
            <a:r>
              <a:rPr lang="en-US" sz="2800" dirty="0"/>
              <a:t>=</a:t>
            </a:r>
            <a:r>
              <a:rPr lang="en-US" sz="2800" dirty="0" err="1" smtClean="0"/>
              <a:t>ObiGriffith</a:t>
            </a:r>
            <a:r>
              <a:rPr lang="en-US" sz="2800" dirty="0" smtClean="0"/>
              <a:t>” [use </a:t>
            </a:r>
            <a:r>
              <a:rPr lang="en-US" sz="2800" dirty="0"/>
              <a:t>your own </a:t>
            </a:r>
            <a:r>
              <a:rPr lang="en-US" sz="2800" dirty="0" smtClean="0"/>
              <a:t>name]. </a:t>
            </a:r>
            <a:r>
              <a:rPr lang="en-US" sz="2800" dirty="0"/>
              <a:t>Then hit "Next: Configure Security Group".</a:t>
            </a:r>
          </a:p>
        </p:txBody>
      </p:sp>
      <p:pic>
        <p:nvPicPr>
          <p:cNvPr id="4" name="Content Placeholder 3" descr="Screenshot 2015-11-13 21.34.40.png"/>
          <p:cNvPicPr>
            <a:picLocks noGrp="1" noChangeAspect="1"/>
          </p:cNvPicPr>
          <p:nvPr>
            <p:ph idx="1"/>
          </p:nvPr>
        </p:nvPicPr>
        <p:blipFill>
          <a:blip r:embed="rId2">
            <a:extLst>
              <a:ext uri="{28A0092B-C50C-407E-A947-70E740481C1C}">
                <a14:useLocalDpi xmlns:a14="http://schemas.microsoft.com/office/drawing/2010/main" val="0"/>
              </a:ext>
            </a:extLst>
          </a:blip>
          <a:srcRect t="-4984" b="-4984"/>
          <a:stretch>
            <a:fillRect/>
          </a:stretch>
        </p:blipFill>
        <p:spPr/>
      </p:pic>
      <p:cxnSp>
        <p:nvCxnSpPr>
          <p:cNvPr id="5" name="Straight Arrow Connector 4"/>
          <p:cNvCxnSpPr/>
          <p:nvPr/>
        </p:nvCxnSpPr>
        <p:spPr>
          <a:xfrm flipV="1">
            <a:off x="4355976" y="3284984"/>
            <a:ext cx="0" cy="79208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1560" y="4077072"/>
            <a:ext cx="7500771" cy="954107"/>
          </a:xfrm>
          <a:prstGeom prst="rect">
            <a:avLst/>
          </a:prstGeom>
          <a:noFill/>
        </p:spPr>
        <p:txBody>
          <a:bodyPr wrap="none" rtlCol="0">
            <a:spAutoFit/>
          </a:bodyPr>
          <a:lstStyle/>
          <a:p>
            <a:pPr algn="ctr"/>
            <a:r>
              <a:rPr lang="en-US" sz="2800" dirty="0" smtClean="0"/>
              <a:t>Important: Don’t forget to name your instance!</a:t>
            </a:r>
          </a:p>
          <a:p>
            <a:pPr algn="ctr"/>
            <a:r>
              <a:rPr lang="en-US" sz="2800" dirty="0" smtClean="0"/>
              <a:t>(</a:t>
            </a:r>
            <a:r>
              <a:rPr lang="en-US" sz="2800" dirty="0" err="1" smtClean="0"/>
              <a:t>FirstnameLastname</a:t>
            </a:r>
            <a:r>
              <a:rPr lang="en-US" sz="2800" dirty="0" smtClean="0"/>
              <a:t>)</a:t>
            </a:r>
            <a:endParaRPr lang="en-US" sz="2800" dirty="0"/>
          </a:p>
        </p:txBody>
      </p:sp>
      <p:sp>
        <p:nvSpPr>
          <p:cNvPr id="9" name="Rectangle 8"/>
          <p:cNvSpPr/>
          <p:nvPr/>
        </p:nvSpPr>
        <p:spPr>
          <a:xfrm>
            <a:off x="7524328" y="5780606"/>
            <a:ext cx="1440160" cy="28803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212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52400" y="-26988"/>
            <a:ext cx="8839200" cy="1143001"/>
          </a:xfrm>
        </p:spPr>
        <p:txBody>
          <a:bodyPr/>
          <a:lstStyle/>
          <a:p>
            <a:r>
              <a:rPr lang="en-US">
                <a:latin typeface="Calibri" charset="0"/>
                <a:ea typeface="ＭＳ Ｐゴシック" charset="0"/>
              </a:rPr>
              <a:t>Learning objectives of the course</a:t>
            </a:r>
          </a:p>
        </p:txBody>
      </p:sp>
      <p:sp>
        <p:nvSpPr>
          <p:cNvPr id="3" name="Content Placeholder 2"/>
          <p:cNvSpPr>
            <a:spLocks noGrp="1"/>
          </p:cNvSpPr>
          <p:nvPr>
            <p:ph idx="1"/>
          </p:nvPr>
        </p:nvSpPr>
        <p:spPr>
          <a:xfrm>
            <a:off x="152400" y="1584920"/>
            <a:ext cx="8839200" cy="4724400"/>
          </a:xfrm>
        </p:spPr>
        <p:txBody>
          <a:bodyPr>
            <a:normAutofit fontScale="92500" lnSpcReduction="20000"/>
          </a:bodyPr>
          <a:lstStyle/>
          <a:p>
            <a:pPr>
              <a:defRPr/>
            </a:pPr>
            <a:r>
              <a:rPr lang="en-US" b="1" dirty="0" smtClean="0"/>
              <a:t>Module 0: Introduction to Cloud Computing</a:t>
            </a:r>
          </a:p>
          <a:p>
            <a:pPr>
              <a:defRPr/>
            </a:pPr>
            <a:r>
              <a:rPr lang="en-US" dirty="0" smtClean="0"/>
              <a:t>Module 1: </a:t>
            </a:r>
            <a:r>
              <a:rPr lang="en-US" dirty="0"/>
              <a:t>Introduction to RNA </a:t>
            </a:r>
            <a:r>
              <a:rPr lang="en-US" dirty="0" smtClean="0"/>
              <a:t>Sequencing</a:t>
            </a:r>
            <a:endParaRPr lang="en-US" dirty="0"/>
          </a:p>
          <a:p>
            <a:pPr>
              <a:defRPr/>
            </a:pPr>
            <a:r>
              <a:rPr lang="en-US" dirty="0"/>
              <a:t>Module </a:t>
            </a:r>
            <a:r>
              <a:rPr lang="en-US" dirty="0" smtClean="0"/>
              <a:t>2: </a:t>
            </a:r>
            <a:r>
              <a:rPr lang="en-US" dirty="0"/>
              <a:t>A</a:t>
            </a:r>
            <a:r>
              <a:rPr lang="en-US" dirty="0" smtClean="0"/>
              <a:t>lignment </a:t>
            </a:r>
            <a:r>
              <a:rPr lang="en-US" dirty="0"/>
              <a:t>and </a:t>
            </a:r>
            <a:r>
              <a:rPr lang="en-US" dirty="0" smtClean="0"/>
              <a:t>Visualization</a:t>
            </a:r>
            <a:endParaRPr lang="en-US" dirty="0"/>
          </a:p>
          <a:p>
            <a:pPr>
              <a:defRPr/>
            </a:pPr>
            <a:r>
              <a:rPr lang="en-US" dirty="0"/>
              <a:t>Module </a:t>
            </a:r>
            <a:r>
              <a:rPr lang="en-US" dirty="0" smtClean="0"/>
              <a:t>3: </a:t>
            </a:r>
            <a:r>
              <a:rPr lang="en-US" dirty="0"/>
              <a:t>Expression and Differential </a:t>
            </a:r>
            <a:r>
              <a:rPr lang="en-US" dirty="0" smtClean="0"/>
              <a:t>Expression</a:t>
            </a:r>
          </a:p>
          <a:p>
            <a:pPr>
              <a:defRPr/>
            </a:pPr>
            <a:r>
              <a:rPr lang="en-US" dirty="0" smtClean="0"/>
              <a:t>Module 4: Alignment Free Expression Estimation</a:t>
            </a:r>
            <a:endParaRPr lang="en-US" dirty="0"/>
          </a:p>
          <a:p>
            <a:pPr>
              <a:defRPr/>
            </a:pPr>
            <a:r>
              <a:rPr lang="en-US" dirty="0"/>
              <a:t>Module 5</a:t>
            </a:r>
            <a:r>
              <a:rPr lang="en-US" dirty="0" smtClean="0"/>
              <a:t>: </a:t>
            </a:r>
            <a:r>
              <a:rPr lang="en-US" dirty="0"/>
              <a:t>Isoform </a:t>
            </a:r>
            <a:r>
              <a:rPr lang="en-US" dirty="0" smtClean="0"/>
              <a:t>Discovery </a:t>
            </a:r>
            <a:r>
              <a:rPr lang="en-US" dirty="0"/>
              <a:t>and </a:t>
            </a:r>
            <a:r>
              <a:rPr lang="en-US" dirty="0" smtClean="0"/>
              <a:t>Alternative </a:t>
            </a:r>
            <a:r>
              <a:rPr lang="en-US" dirty="0"/>
              <a:t>E</a:t>
            </a:r>
            <a:r>
              <a:rPr lang="en-US" dirty="0" smtClean="0"/>
              <a:t>xpression</a:t>
            </a:r>
            <a:endParaRPr lang="en-US" dirty="0"/>
          </a:p>
          <a:p>
            <a:pPr marL="0" indent="0">
              <a:buFont typeface="Arial" charset="0"/>
              <a:buNone/>
              <a:defRPr/>
            </a:pPr>
            <a:endParaRPr lang="en-US" dirty="0"/>
          </a:p>
          <a:p>
            <a:pPr>
              <a:defRPr/>
            </a:pPr>
            <a:r>
              <a:rPr lang="en-US" dirty="0" smtClean="0"/>
              <a:t>Tutorials</a:t>
            </a:r>
          </a:p>
          <a:p>
            <a:pPr lvl="1">
              <a:defRPr/>
            </a:pPr>
            <a:r>
              <a:rPr lang="en-US" dirty="0" smtClean="0">
                <a:latin typeface="Calibri" charset="0"/>
                <a:ea typeface="ＭＳ Ｐゴシック" charset="0"/>
              </a:rPr>
              <a:t>Provide </a:t>
            </a:r>
            <a:r>
              <a:rPr lang="en-US" dirty="0">
                <a:latin typeface="Calibri" charset="0"/>
                <a:ea typeface="ＭＳ Ｐゴシック" charset="0"/>
              </a:rPr>
              <a:t>a working example of an RNA-</a:t>
            </a:r>
            <a:r>
              <a:rPr lang="en-US" dirty="0" err="1">
                <a:latin typeface="Calibri" charset="0"/>
                <a:ea typeface="ＭＳ Ｐゴシック" charset="0"/>
              </a:rPr>
              <a:t>seq</a:t>
            </a:r>
            <a:r>
              <a:rPr lang="en-US" dirty="0">
                <a:latin typeface="Calibri" charset="0"/>
                <a:ea typeface="ＭＳ Ｐゴシック" charset="0"/>
              </a:rPr>
              <a:t> analysis </a:t>
            </a:r>
            <a:r>
              <a:rPr lang="en-US" dirty="0" smtClean="0">
                <a:latin typeface="Calibri" charset="0"/>
                <a:ea typeface="ＭＳ Ｐゴシック" charset="0"/>
              </a:rPr>
              <a:t>pipeline</a:t>
            </a:r>
          </a:p>
          <a:p>
            <a:pPr lvl="1">
              <a:defRPr/>
            </a:pPr>
            <a:r>
              <a:rPr lang="en-US" dirty="0">
                <a:latin typeface="Calibri" charset="0"/>
                <a:ea typeface="ＭＳ Ｐゴシック" charset="0"/>
              </a:rPr>
              <a:t>Run in a </a:t>
            </a:r>
            <a:r>
              <a:rPr lang="ja-JP" altLang="en-US" dirty="0">
                <a:latin typeface="Calibri" charset="0"/>
                <a:ea typeface="ＭＳ Ｐゴシック" charset="0"/>
              </a:rPr>
              <a:t>‘</a:t>
            </a:r>
            <a:r>
              <a:rPr lang="en-US" altLang="ja-JP" dirty="0">
                <a:latin typeface="Calibri" charset="0"/>
                <a:ea typeface="ＭＳ Ｐゴシック" charset="0"/>
              </a:rPr>
              <a:t>reasonable</a:t>
            </a:r>
            <a:r>
              <a:rPr lang="ja-JP" altLang="en-US" dirty="0">
                <a:latin typeface="Calibri" charset="0"/>
                <a:ea typeface="ＭＳ Ｐゴシック" charset="0"/>
              </a:rPr>
              <a:t>’</a:t>
            </a:r>
            <a:r>
              <a:rPr lang="en-US" altLang="ja-JP" dirty="0">
                <a:latin typeface="Calibri" charset="0"/>
                <a:ea typeface="ＭＳ Ｐゴシック" charset="0"/>
              </a:rPr>
              <a:t> amount of time with modest computer </a:t>
            </a:r>
            <a:r>
              <a:rPr lang="en-US" altLang="ja-JP" dirty="0" smtClean="0">
                <a:latin typeface="Calibri" charset="0"/>
                <a:ea typeface="ＭＳ Ｐゴシック" charset="0"/>
              </a:rPr>
              <a:t>resources</a:t>
            </a:r>
          </a:p>
          <a:p>
            <a:pPr lvl="1">
              <a:defRPr/>
            </a:pPr>
            <a:r>
              <a:rPr lang="en-US" dirty="0">
                <a:latin typeface="Calibri" charset="0"/>
                <a:ea typeface="ＭＳ Ｐゴシック" charset="0"/>
              </a:rPr>
              <a:t>Self contained, self explanatory, </a:t>
            </a:r>
            <a:r>
              <a:rPr lang="en-US" dirty="0" smtClean="0">
                <a:latin typeface="Calibri" charset="0"/>
                <a:ea typeface="ＭＳ Ｐゴシック" charset="0"/>
              </a:rPr>
              <a:t>portable</a:t>
            </a:r>
            <a:endParaRPr lang="en-US" dirty="0">
              <a:latin typeface="Calibri" charset="0"/>
              <a:ea typeface="ＭＳ Ｐゴシック" charset="0"/>
            </a:endParaRPr>
          </a:p>
        </p:txBody>
      </p:sp>
    </p:spTree>
    <p:extLst>
      <p:ext uri="{BB962C8B-B14F-4D97-AF65-F5344CB8AC3E}">
        <p14:creationId xmlns:p14="http://schemas.microsoft.com/office/powerpoint/2010/main" val="25565106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40031"/>
            <a:ext cx="8839200" cy="4644737"/>
          </a:xfrm>
        </p:spPr>
      </p:pic>
      <p:sp>
        <p:nvSpPr>
          <p:cNvPr id="2" name="Title 1"/>
          <p:cNvSpPr>
            <a:spLocks noGrp="1"/>
          </p:cNvSpPr>
          <p:nvPr>
            <p:ph type="title"/>
          </p:nvPr>
        </p:nvSpPr>
        <p:spPr/>
        <p:txBody>
          <a:bodyPr/>
          <a:lstStyle/>
          <a:p>
            <a:r>
              <a:rPr lang="en-US" sz="2400" dirty="0"/>
              <a:t>Select an Existing Security Group, choose "</a:t>
            </a:r>
            <a:r>
              <a:rPr lang="en-US" sz="2400" dirty="0" smtClean="0"/>
              <a:t>SSH_HTTP". </a:t>
            </a:r>
            <a:r>
              <a:rPr lang="en-US" sz="2400" dirty="0"/>
              <a:t>Then hit "Review and Launch". </a:t>
            </a:r>
          </a:p>
        </p:txBody>
      </p:sp>
      <p:cxnSp>
        <p:nvCxnSpPr>
          <p:cNvPr id="5" name="Straight Arrow Connector 4"/>
          <p:cNvCxnSpPr/>
          <p:nvPr/>
        </p:nvCxnSpPr>
        <p:spPr>
          <a:xfrm flipH="1">
            <a:off x="2915816" y="270892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364088" y="35010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100392" y="6021288"/>
            <a:ext cx="891208" cy="23093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576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t>
            </a:r>
            <a:r>
              <a:rPr lang="en-US" dirty="0" smtClean="0"/>
              <a:t>the details of your instance, note the warnings, then hit Launch</a:t>
            </a:r>
            <a:endParaRPr lang="en-US" dirty="0"/>
          </a:p>
        </p:txBody>
      </p:sp>
      <p:pic>
        <p:nvPicPr>
          <p:cNvPr id="6" name="Content Placeholder 5" descr="Screenshot 2015-11-13 21.41.53.png"/>
          <p:cNvPicPr>
            <a:picLocks noGrp="1" noChangeAspect="1"/>
          </p:cNvPicPr>
          <p:nvPr>
            <p:ph idx="1"/>
          </p:nvPr>
        </p:nvPicPr>
        <p:blipFill>
          <a:blip r:embed="rId2">
            <a:extLst>
              <a:ext uri="{28A0092B-C50C-407E-A947-70E740481C1C}">
                <a14:useLocalDpi xmlns:a14="http://schemas.microsoft.com/office/drawing/2010/main" val="0"/>
              </a:ext>
            </a:extLst>
          </a:blip>
          <a:srcRect t="-5627" b="-5627"/>
          <a:stretch>
            <a:fillRect/>
          </a:stretch>
        </p:blipFill>
        <p:spPr/>
      </p:pic>
      <p:sp>
        <p:nvSpPr>
          <p:cNvPr id="7" name="Rectangle 6"/>
          <p:cNvSpPr/>
          <p:nvPr/>
        </p:nvSpPr>
        <p:spPr>
          <a:xfrm>
            <a:off x="8460432" y="5780606"/>
            <a:ext cx="504056" cy="31269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1520" y="2708920"/>
            <a:ext cx="8568952" cy="136815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566134" y="438779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60032" y="5385545"/>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470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21305"/>
            <a:ext cx="8839200" cy="4682190"/>
          </a:xfrm>
        </p:spPr>
      </p:pic>
      <p:sp>
        <p:nvSpPr>
          <p:cNvPr id="2" name="Title 1"/>
          <p:cNvSpPr>
            <a:spLocks noGrp="1"/>
          </p:cNvSpPr>
          <p:nvPr>
            <p:ph type="title"/>
          </p:nvPr>
        </p:nvSpPr>
        <p:spPr/>
        <p:txBody>
          <a:bodyPr/>
          <a:lstStyle/>
          <a:p>
            <a:r>
              <a:rPr lang="en-US" dirty="0"/>
              <a:t>Choose an existing key pair: </a:t>
            </a:r>
            <a:r>
              <a:rPr lang="en-US" dirty="0" smtClean="0"/>
              <a:t>”cshl_2017" </a:t>
            </a:r>
            <a:r>
              <a:rPr lang="en-US" dirty="0"/>
              <a:t>and then Launch.</a:t>
            </a:r>
          </a:p>
        </p:txBody>
      </p:sp>
      <p:cxnSp>
        <p:nvCxnSpPr>
          <p:cNvPr id="5" name="Straight Arrow Connector 4"/>
          <p:cNvCxnSpPr/>
          <p:nvPr/>
        </p:nvCxnSpPr>
        <p:spPr>
          <a:xfrm flipH="1">
            <a:off x="4716016" y="414908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563888" y="4365104"/>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759153" y="4653136"/>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64089" y="4797152"/>
            <a:ext cx="792088" cy="26184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40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Instances to see your new instance spinning up!</a:t>
            </a:r>
            <a:endParaRPr lang="en-US" dirty="0"/>
          </a:p>
        </p:txBody>
      </p:sp>
      <p:pic>
        <p:nvPicPr>
          <p:cNvPr id="4" name="Content Placeholder 3" descr="Screenshot 2015-11-13 21.46.25.png"/>
          <p:cNvPicPr>
            <a:picLocks noGrp="1" noChangeAspect="1"/>
          </p:cNvPicPr>
          <p:nvPr>
            <p:ph idx="1"/>
          </p:nvPr>
        </p:nvPicPr>
        <p:blipFill>
          <a:blip r:embed="rId2">
            <a:extLst>
              <a:ext uri="{28A0092B-C50C-407E-A947-70E740481C1C}">
                <a14:useLocalDpi xmlns:a14="http://schemas.microsoft.com/office/drawing/2010/main" val="0"/>
              </a:ext>
            </a:extLst>
          </a:blip>
          <a:srcRect t="-6779" b="-6779"/>
          <a:stretch>
            <a:fillRect/>
          </a:stretch>
        </p:blipFill>
        <p:spPr/>
      </p:pic>
      <p:sp>
        <p:nvSpPr>
          <p:cNvPr id="5" name="Rectangle 4"/>
          <p:cNvSpPr/>
          <p:nvPr/>
        </p:nvSpPr>
        <p:spPr>
          <a:xfrm>
            <a:off x="8100392" y="5733256"/>
            <a:ext cx="892967" cy="25842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234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Find YOUR instance, select it, and then hit connect for instructions on how to connect (It may take some time for your instance to be ready)</a:t>
            </a:r>
            <a:endParaRPr lang="en-US" sz="3200" dirty="0"/>
          </a:p>
        </p:txBody>
      </p:sp>
      <p:pic>
        <p:nvPicPr>
          <p:cNvPr id="4" name="Content Placeholder 3" descr="Screenshot 2015-11-13 21.48.09.png"/>
          <p:cNvPicPr>
            <a:picLocks noGrp="1" noChangeAspect="1"/>
          </p:cNvPicPr>
          <p:nvPr>
            <p:ph idx="1"/>
          </p:nvPr>
        </p:nvPicPr>
        <p:blipFill>
          <a:blip r:embed="rId2">
            <a:extLst>
              <a:ext uri="{28A0092B-C50C-407E-A947-70E740481C1C}">
                <a14:useLocalDpi xmlns:a14="http://schemas.microsoft.com/office/drawing/2010/main" val="0"/>
              </a:ext>
            </a:extLst>
          </a:blip>
          <a:srcRect t="-4746" b="-4746"/>
          <a:stretch>
            <a:fillRect/>
          </a:stretch>
        </p:blipFill>
        <p:spPr/>
      </p:pic>
      <p:cxnSp>
        <p:nvCxnSpPr>
          <p:cNvPr id="5" name="Straight Arrow Connector 4"/>
          <p:cNvCxnSpPr/>
          <p:nvPr/>
        </p:nvCxnSpPr>
        <p:spPr>
          <a:xfrm flipH="1">
            <a:off x="2339752" y="2996952"/>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267745" y="2132856"/>
            <a:ext cx="576064" cy="21602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6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Take note of your Public DNS/IP and the instructions on changing permissions for the key file (Note, we will login as </a:t>
            </a:r>
            <a:r>
              <a:rPr lang="en-US" sz="2800" dirty="0" err="1" smtClean="0"/>
              <a:t>ubuntu</a:t>
            </a:r>
            <a:r>
              <a:rPr lang="en-US" sz="2800" dirty="0" smtClean="0"/>
              <a:t> NOT root)</a:t>
            </a:r>
            <a:endParaRPr lang="en-US" sz="2800" dirty="0"/>
          </a:p>
        </p:txBody>
      </p:sp>
      <p:pic>
        <p:nvPicPr>
          <p:cNvPr id="4" name="Content Placeholder 3" descr="Screenshot 2015-11-13 21.52.59.png"/>
          <p:cNvPicPr>
            <a:picLocks noGrp="1" noChangeAspect="1"/>
          </p:cNvPicPr>
          <p:nvPr>
            <p:ph idx="1"/>
          </p:nvPr>
        </p:nvPicPr>
        <p:blipFill>
          <a:blip r:embed="rId2">
            <a:extLst>
              <a:ext uri="{28A0092B-C50C-407E-A947-70E740481C1C}">
                <a14:useLocalDpi xmlns:a14="http://schemas.microsoft.com/office/drawing/2010/main" val="0"/>
              </a:ext>
            </a:extLst>
          </a:blip>
          <a:srcRect t="-2212" b="-2212"/>
          <a:stretch>
            <a:fillRect/>
          </a:stretch>
        </p:blipFill>
        <p:spPr/>
      </p:pic>
    </p:spTree>
    <p:extLst>
      <p:ext uri="{BB962C8B-B14F-4D97-AF65-F5344CB8AC3E}">
        <p14:creationId xmlns:p14="http://schemas.microsoft.com/office/powerpoint/2010/main" val="2418388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39200" cy="1143000"/>
          </a:xfrm>
        </p:spPr>
        <p:txBody>
          <a:bodyPr/>
          <a:lstStyle/>
          <a:p>
            <a:r>
              <a:rPr lang="en-US" dirty="0" smtClean="0"/>
              <a:t>Use ‘</a:t>
            </a:r>
            <a:r>
              <a:rPr lang="en-US" dirty="0" err="1" smtClean="0"/>
              <a:t>wget</a:t>
            </a:r>
            <a:r>
              <a:rPr lang="en-US" dirty="0" smtClean="0"/>
              <a:t>’ at command line to download </a:t>
            </a:r>
            <a:r>
              <a:rPr lang="en-US" dirty="0" err="1" smtClean="0"/>
              <a:t>pem</a:t>
            </a:r>
            <a:r>
              <a:rPr lang="en-US" dirty="0" smtClean="0"/>
              <a:t> file</a:t>
            </a:r>
            <a:endParaRPr lang="en-US" dirty="0"/>
          </a:p>
        </p:txBody>
      </p:sp>
      <p:pic>
        <p:nvPicPr>
          <p:cNvPr id="3" name="Picture 2" descr="Screenshot 2017-11-10 11.29.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87" y="2492896"/>
            <a:ext cx="8709514" cy="1841514"/>
          </a:xfrm>
          <a:prstGeom prst="rect">
            <a:avLst/>
          </a:prstGeom>
        </p:spPr>
      </p:pic>
      <p:sp>
        <p:nvSpPr>
          <p:cNvPr id="4" name="TextBox 3"/>
          <p:cNvSpPr txBox="1"/>
          <p:nvPr/>
        </p:nvSpPr>
        <p:spPr>
          <a:xfrm>
            <a:off x="179512" y="4830251"/>
            <a:ext cx="8712968" cy="830997"/>
          </a:xfrm>
          <a:prstGeom prst="rect">
            <a:avLst/>
          </a:prstGeom>
          <a:noFill/>
        </p:spPr>
        <p:txBody>
          <a:bodyPr wrap="square" rtlCol="0">
            <a:spAutoFit/>
          </a:bodyPr>
          <a:lstStyle/>
          <a:p>
            <a:r>
              <a:rPr lang="en-US" dirty="0" smtClean="0"/>
              <a:t>cd ~/</a:t>
            </a:r>
            <a:r>
              <a:rPr lang="en-US" dirty="0" err="1" smtClean="0"/>
              <a:t>cshl</a:t>
            </a:r>
            <a:endParaRPr lang="en-US" dirty="0" smtClean="0"/>
          </a:p>
          <a:p>
            <a:r>
              <a:rPr lang="en-US" dirty="0" err="1"/>
              <a:t>w</a:t>
            </a:r>
            <a:r>
              <a:rPr lang="en-US" dirty="0" err="1" smtClean="0"/>
              <a:t>get</a:t>
            </a:r>
            <a:r>
              <a:rPr lang="en-US" dirty="0" smtClean="0"/>
              <a:t> </a:t>
            </a:r>
            <a:r>
              <a:rPr lang="en-US" dirty="0" err="1" smtClean="0"/>
              <a:t>genomedata.org</a:t>
            </a:r>
            <a:r>
              <a:rPr lang="en-US" dirty="0"/>
              <a:t>/</a:t>
            </a:r>
            <a:r>
              <a:rPr lang="en-US" dirty="0" err="1"/>
              <a:t>seq</a:t>
            </a:r>
            <a:r>
              <a:rPr lang="en-US" dirty="0"/>
              <a:t>-</a:t>
            </a:r>
            <a:r>
              <a:rPr lang="en-US" dirty="0" err="1"/>
              <a:t>tec</a:t>
            </a:r>
            <a:r>
              <a:rPr lang="en-US" dirty="0"/>
              <a:t>-workshop/cshl_2017.pem</a:t>
            </a:r>
          </a:p>
        </p:txBody>
      </p:sp>
    </p:spTree>
    <p:extLst>
      <p:ext uri="{BB962C8B-B14F-4D97-AF65-F5344CB8AC3E}">
        <p14:creationId xmlns:p14="http://schemas.microsoft.com/office/powerpoint/2010/main" val="755184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44624"/>
            <a:ext cx="8839200" cy="792088"/>
          </a:xfrm>
        </p:spPr>
        <p:txBody>
          <a:bodyPr/>
          <a:lstStyle/>
          <a:p>
            <a:r>
              <a:rPr lang="en-US" sz="3200" dirty="0">
                <a:ea typeface="ＭＳ Ｐゴシック" charset="0"/>
              </a:rPr>
              <a:t>Viewing the ‘key’ file once downloaded</a:t>
            </a:r>
          </a:p>
        </p:txBody>
      </p:sp>
      <p:pic>
        <p:nvPicPr>
          <p:cNvPr id="4" name="Content Placeholder 3" descr="Screenshot 2015-11-13 22.22.04.png"/>
          <p:cNvPicPr>
            <a:picLocks noGrp="1" noChangeAspect="1"/>
          </p:cNvPicPr>
          <p:nvPr>
            <p:ph idx="1"/>
          </p:nvPr>
        </p:nvPicPr>
        <p:blipFill>
          <a:blip r:embed="rId3">
            <a:extLst>
              <a:ext uri="{28A0092B-C50C-407E-A947-70E740481C1C}">
                <a14:useLocalDpi xmlns:a14="http://schemas.microsoft.com/office/drawing/2010/main" val="0"/>
              </a:ext>
            </a:extLst>
          </a:blip>
          <a:srcRect l="-22906" r="-22906"/>
          <a:stretch>
            <a:fillRect/>
          </a:stretch>
        </p:blipFill>
        <p:spPr>
          <a:xfrm>
            <a:off x="152400" y="1512912"/>
            <a:ext cx="8839200" cy="4724400"/>
          </a:xfrm>
        </p:spPr>
      </p:pic>
      <p:sp>
        <p:nvSpPr>
          <p:cNvPr id="2" name="TextBox 1"/>
          <p:cNvSpPr txBox="1"/>
          <p:nvPr/>
        </p:nvSpPr>
        <p:spPr>
          <a:xfrm>
            <a:off x="1547664" y="836712"/>
            <a:ext cx="2470899" cy="461665"/>
          </a:xfrm>
          <a:prstGeom prst="rect">
            <a:avLst/>
          </a:prstGeom>
          <a:noFill/>
        </p:spPr>
        <p:txBody>
          <a:bodyPr wrap="none" rtlCol="0">
            <a:spAutoFit/>
          </a:bodyPr>
          <a:lstStyle/>
          <a:p>
            <a:r>
              <a:rPr lang="en-US" dirty="0" smtClean="0"/>
              <a:t>cat </a:t>
            </a:r>
            <a:r>
              <a:rPr lang="en-US" dirty="0" err="1" smtClean="0"/>
              <a:t>CBWNY.pem</a:t>
            </a:r>
            <a:endParaRPr lang="en-US" dirty="0"/>
          </a:p>
        </p:txBody>
      </p:sp>
    </p:spTree>
    <p:extLst>
      <p:ext uri="{BB962C8B-B14F-4D97-AF65-F5344CB8AC3E}">
        <p14:creationId xmlns:p14="http://schemas.microsoft.com/office/powerpoint/2010/main" val="11373934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052513"/>
            <a:ext cx="8839200" cy="5184775"/>
          </a:xfrm>
        </p:spPr>
        <p:txBody>
          <a:bodyPr/>
          <a:lstStyle/>
          <a:p>
            <a:pPr marL="0" indent="0">
              <a:buNone/>
              <a:defRPr/>
            </a:pPr>
            <a:r>
              <a:rPr lang="en-US" dirty="0" err="1"/>
              <a:t>l</a:t>
            </a:r>
            <a:r>
              <a:rPr lang="en-US" dirty="0" err="1" smtClean="0"/>
              <a:t>s</a:t>
            </a:r>
            <a:r>
              <a:rPr lang="en-US" dirty="0" smtClean="0"/>
              <a:t> -l (long listing)</a:t>
            </a:r>
          </a:p>
          <a:p>
            <a:pPr marL="0" indent="0">
              <a:buFont typeface="Arial" charset="0"/>
              <a:buNone/>
              <a:defRPr/>
            </a:pPr>
            <a:r>
              <a:rPr lang="en-US" sz="1800" dirty="0" err="1"/>
              <a:t>drwx</a:t>
            </a:r>
            <a:r>
              <a:rPr lang="en-US" sz="1800" dirty="0"/>
              <a:t>------+ 67 </a:t>
            </a:r>
            <a:r>
              <a:rPr lang="en-US" sz="1800" dirty="0" err="1" smtClean="0"/>
              <a:t>ogriffit</a:t>
            </a:r>
            <a:r>
              <a:rPr lang="en-US" sz="1800" dirty="0" smtClean="0"/>
              <a:t>  </a:t>
            </a:r>
            <a:r>
              <a:rPr lang="en-US" sz="1800" dirty="0"/>
              <a:t>staff  2278 22 May 21:25 ../</a:t>
            </a:r>
          </a:p>
          <a:p>
            <a:pPr marL="0" indent="0">
              <a:buFont typeface="Arial" charset="0"/>
              <a:buNone/>
              <a:defRPr/>
            </a:pPr>
            <a:r>
              <a:rPr lang="en-US" sz="1800" dirty="0"/>
              <a:t>-</a:t>
            </a:r>
            <a:r>
              <a:rPr lang="en-US" sz="1800" dirty="0" err="1"/>
              <a:t>rw</a:t>
            </a:r>
            <a:r>
              <a:rPr lang="en-US" sz="1800" dirty="0"/>
              <a:t>-r--r--@  1 </a:t>
            </a:r>
            <a:r>
              <a:rPr lang="en-US" sz="1800" dirty="0" err="1" smtClean="0"/>
              <a:t>ogriffit</a:t>
            </a:r>
            <a:r>
              <a:rPr lang="en-US" sz="1800" dirty="0" smtClean="0"/>
              <a:t>  </a:t>
            </a:r>
            <a:r>
              <a:rPr lang="en-US" sz="1800" dirty="0"/>
              <a:t>staff  1696 22 May 21:31 </a:t>
            </a:r>
            <a:r>
              <a:rPr lang="en-US" sz="1800" dirty="0" err="1" smtClean="0"/>
              <a:t>CBWNY.pem</a:t>
            </a:r>
            <a:endParaRPr lang="en-US" sz="1800" dirty="0" smtClean="0"/>
          </a:p>
          <a:p>
            <a:pPr marL="0" indent="0">
              <a:buFont typeface="Arial" charset="0"/>
              <a:buNone/>
              <a:defRPr/>
            </a:pPr>
            <a:r>
              <a:rPr lang="en-US" sz="1800" dirty="0" smtClean="0"/>
              <a:t> </a:t>
            </a:r>
            <a:r>
              <a:rPr lang="en-US" sz="1800" dirty="0" err="1" smtClean="0"/>
              <a:t>rwx</a:t>
            </a:r>
            <a:r>
              <a:rPr lang="en-US" sz="1800" dirty="0" smtClean="0"/>
              <a:t> : owner </a:t>
            </a:r>
          </a:p>
          <a:p>
            <a:pPr marL="0" indent="0">
              <a:buFont typeface="Arial" charset="0"/>
              <a:buNone/>
              <a:defRPr/>
            </a:pPr>
            <a:r>
              <a:rPr lang="en-US" sz="1800" dirty="0"/>
              <a:t> </a:t>
            </a:r>
            <a:r>
              <a:rPr lang="en-US" sz="1800" dirty="0" smtClean="0"/>
              <a:t>   </a:t>
            </a:r>
            <a:r>
              <a:rPr lang="en-US" sz="1800" dirty="0" err="1" smtClean="0"/>
              <a:t>rwx</a:t>
            </a:r>
            <a:r>
              <a:rPr lang="en-US" sz="1800" dirty="0" smtClean="0"/>
              <a:t> : group</a:t>
            </a:r>
          </a:p>
          <a:p>
            <a:pPr marL="0" indent="0">
              <a:buFont typeface="Arial" charset="0"/>
              <a:buNone/>
              <a:defRPr/>
            </a:pPr>
            <a:r>
              <a:rPr lang="en-US" sz="1800" dirty="0"/>
              <a:t> </a:t>
            </a:r>
            <a:r>
              <a:rPr lang="en-US" sz="1800" dirty="0" smtClean="0"/>
              <a:t>      </a:t>
            </a:r>
            <a:r>
              <a:rPr lang="en-US" sz="1800" dirty="0" err="1" smtClean="0"/>
              <a:t>rwx</a:t>
            </a:r>
            <a:r>
              <a:rPr lang="en-US" sz="1800" dirty="0" smtClean="0"/>
              <a:t>: world</a:t>
            </a:r>
          </a:p>
          <a:p>
            <a:pPr marL="0" indent="0">
              <a:buFont typeface="Arial" charset="0"/>
              <a:buNone/>
              <a:defRPr/>
            </a:pPr>
            <a:r>
              <a:rPr lang="en-US" sz="1800" dirty="0"/>
              <a:t> </a:t>
            </a:r>
            <a:r>
              <a:rPr lang="en-US" sz="1800" dirty="0" smtClean="0"/>
              <a:t>r read    (4)</a:t>
            </a:r>
          </a:p>
          <a:p>
            <a:pPr marL="0" indent="0">
              <a:buFont typeface="Arial" charset="0"/>
              <a:buNone/>
              <a:defRPr/>
            </a:pPr>
            <a:r>
              <a:rPr lang="en-US" sz="1800" dirty="0"/>
              <a:t> </a:t>
            </a:r>
            <a:r>
              <a:rPr lang="en-US" sz="1800" dirty="0" smtClean="0"/>
              <a:t>w write   (2)</a:t>
            </a:r>
          </a:p>
          <a:p>
            <a:pPr marL="0" indent="0">
              <a:buFont typeface="Arial" charset="0"/>
              <a:buNone/>
              <a:defRPr/>
            </a:pPr>
            <a:r>
              <a:rPr lang="en-US" sz="1800" dirty="0"/>
              <a:t> </a:t>
            </a:r>
            <a:r>
              <a:rPr lang="en-US" sz="1800" dirty="0" smtClean="0"/>
              <a:t>x execute (1)</a:t>
            </a:r>
          </a:p>
          <a:p>
            <a:pPr marL="0" indent="0">
              <a:buFont typeface="Arial" charset="0"/>
              <a:buNone/>
              <a:defRPr/>
            </a:pPr>
            <a:endParaRPr lang="en-US" sz="1800" dirty="0"/>
          </a:p>
          <a:p>
            <a:pPr marL="0" indent="0">
              <a:buFont typeface="Arial" charset="0"/>
              <a:buNone/>
              <a:defRPr/>
            </a:pPr>
            <a:r>
              <a:rPr lang="en-US" sz="1800" dirty="0" smtClean="0"/>
              <a:t>Which ever way you add these 3 numbers, you know which integers </a:t>
            </a:r>
          </a:p>
          <a:p>
            <a:pPr marL="0" indent="0">
              <a:buFont typeface="Arial" charset="0"/>
              <a:buNone/>
              <a:defRPr/>
            </a:pPr>
            <a:r>
              <a:rPr lang="en-US" sz="1800" dirty="0" smtClean="0"/>
              <a:t>were used (6 is always 4+2, 5 is 4+1, 4 is by itself, 0 is none of them </a:t>
            </a:r>
            <a:r>
              <a:rPr lang="en-US" sz="1800" dirty="0" err="1" smtClean="0"/>
              <a:t>etc</a:t>
            </a:r>
            <a:r>
              <a:rPr lang="en-US" sz="1800" dirty="0" smtClean="0"/>
              <a:t> …)</a:t>
            </a:r>
          </a:p>
          <a:p>
            <a:pPr marL="0" indent="0">
              <a:buFont typeface="Arial" charset="0"/>
              <a:buNone/>
              <a:defRPr/>
            </a:pPr>
            <a:r>
              <a:rPr lang="en-US" sz="1800" dirty="0" smtClean="0"/>
              <a:t>So, when you have:</a:t>
            </a:r>
            <a:endParaRPr lang="en-US" sz="1800" dirty="0"/>
          </a:p>
          <a:p>
            <a:pPr marL="0" indent="0">
              <a:buFont typeface="Arial" charset="0"/>
              <a:buNone/>
              <a:defRPr/>
            </a:pPr>
            <a:r>
              <a:rPr lang="en-US" sz="1800" b="1" dirty="0" err="1">
                <a:solidFill>
                  <a:srgbClr val="800000"/>
                </a:solidFill>
              </a:rPr>
              <a:t>c</a:t>
            </a:r>
            <a:r>
              <a:rPr lang="en-US" sz="1800" b="1" dirty="0" err="1" smtClean="0">
                <a:solidFill>
                  <a:srgbClr val="800000"/>
                </a:solidFill>
              </a:rPr>
              <a:t>hmod</a:t>
            </a:r>
            <a:r>
              <a:rPr lang="en-US" sz="1800" b="1" dirty="0" smtClean="0">
                <a:solidFill>
                  <a:srgbClr val="800000"/>
                </a:solidFill>
              </a:rPr>
              <a:t> </a:t>
            </a:r>
            <a:r>
              <a:rPr lang="en-US" sz="1800" b="1" dirty="0" smtClean="0">
                <a:solidFill>
                  <a:srgbClr val="800000"/>
                </a:solidFill>
              </a:rPr>
              <a:t>600 </a:t>
            </a:r>
            <a:r>
              <a:rPr lang="en-US" sz="1800" b="1" dirty="0" smtClean="0">
                <a:solidFill>
                  <a:srgbClr val="800000"/>
                </a:solidFill>
              </a:rPr>
              <a:t>&lt;file name&gt;</a:t>
            </a:r>
          </a:p>
          <a:p>
            <a:pPr marL="0" indent="0">
              <a:buFont typeface="Arial" charset="0"/>
              <a:buNone/>
              <a:defRPr/>
            </a:pPr>
            <a:r>
              <a:rPr lang="en-US" sz="1800" dirty="0" smtClean="0"/>
              <a:t>It is “r” for the the file owner </a:t>
            </a:r>
            <a:r>
              <a:rPr lang="en-US" sz="1800" b="1" dirty="0" smtClean="0"/>
              <a:t>only</a:t>
            </a:r>
            <a:r>
              <a:rPr lang="en-US" sz="1800" dirty="0" smtClean="0"/>
              <a:t> </a:t>
            </a:r>
            <a:endParaRPr lang="en-US" sz="1800" dirty="0"/>
          </a:p>
          <a:p>
            <a:pPr marL="0" indent="0">
              <a:buFont typeface="Arial" charset="0"/>
              <a:buNone/>
              <a:defRPr/>
            </a:pPr>
            <a:endParaRPr lang="en-US" dirty="0"/>
          </a:p>
        </p:txBody>
      </p:sp>
      <p:sp>
        <p:nvSpPr>
          <p:cNvPr id="29698" name="Title 1"/>
          <p:cNvSpPr>
            <a:spLocks noGrp="1"/>
          </p:cNvSpPr>
          <p:nvPr>
            <p:ph type="title" idx="4294967295"/>
          </p:nvPr>
        </p:nvSpPr>
        <p:spPr>
          <a:xfrm>
            <a:off x="107950" y="44450"/>
            <a:ext cx="8839200" cy="863600"/>
          </a:xfrm>
        </p:spPr>
        <p:txBody>
          <a:bodyPr/>
          <a:lstStyle/>
          <a:p>
            <a:r>
              <a:rPr lang="en-US" sz="3200" dirty="0">
                <a:ea typeface="ＭＳ Ｐゴシック" charset="0"/>
              </a:rPr>
              <a:t>Changing file permissions of your ‘key’ </a:t>
            </a:r>
            <a:r>
              <a:rPr lang="en-US" sz="3200" dirty="0" smtClean="0">
                <a:ea typeface="ＭＳ Ｐゴシック" charset="0"/>
              </a:rPr>
              <a:t>file </a:t>
            </a:r>
            <a:br>
              <a:rPr lang="en-US" sz="3200" dirty="0" smtClean="0">
                <a:ea typeface="ＭＳ Ｐゴシック" charset="0"/>
              </a:rPr>
            </a:br>
            <a:r>
              <a:rPr lang="en-US" sz="3200" dirty="0" smtClean="0">
                <a:ea typeface="ＭＳ Ｐゴシック" charset="0"/>
              </a:rPr>
              <a:t>(Mac/Linux)</a:t>
            </a:r>
            <a:endParaRPr lang="en-US" sz="3200" dirty="0">
              <a:ea typeface="ＭＳ Ｐゴシック" charset="0"/>
            </a:endParaRPr>
          </a:p>
        </p:txBody>
      </p:sp>
    </p:spTree>
    <p:extLst>
      <p:ext uri="{BB962C8B-B14F-4D97-AF65-F5344CB8AC3E}">
        <p14:creationId xmlns:p14="http://schemas.microsoft.com/office/powerpoint/2010/main" val="26175069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a:ea typeface="ＭＳ Ｐゴシック" charset="0"/>
              </a:rPr>
              <a:t>Logging </a:t>
            </a:r>
            <a:r>
              <a:rPr lang="en-US" dirty="0" smtClean="0">
                <a:ea typeface="ＭＳ Ｐゴシック" charset="0"/>
              </a:rPr>
              <a:t>into your instance</a:t>
            </a:r>
            <a:endParaRPr lang="en-US" dirty="0">
              <a:ea typeface="ＭＳ Ｐゴシック" charset="0"/>
            </a:endParaRPr>
          </a:p>
        </p:txBody>
      </p:sp>
      <p:sp>
        <p:nvSpPr>
          <p:cNvPr id="11" name="Text Box 2"/>
          <p:cNvSpPr txBox="1">
            <a:spLocks noChangeArrowheads="1"/>
          </p:cNvSpPr>
          <p:nvPr/>
        </p:nvSpPr>
        <p:spPr bwMode="auto">
          <a:xfrm>
            <a:off x="457200" y="1028378"/>
            <a:ext cx="2206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Mac/Linux</a:t>
            </a:r>
          </a:p>
        </p:txBody>
      </p:sp>
      <p:sp>
        <p:nvSpPr>
          <p:cNvPr id="6" name="Text Box 4"/>
          <p:cNvSpPr txBox="1">
            <a:spLocks noChangeArrowheads="1"/>
          </p:cNvSpPr>
          <p:nvPr/>
        </p:nvSpPr>
        <p:spPr bwMode="auto">
          <a:xfrm>
            <a:off x="441324" y="2132930"/>
            <a:ext cx="7947100" cy="1224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dirty="0" smtClean="0"/>
              <a:t>cd ~</a:t>
            </a:r>
            <a:r>
              <a:rPr lang="en-CA" dirty="0" smtClean="0"/>
              <a:t>/</a:t>
            </a:r>
            <a:r>
              <a:rPr lang="en-CA" dirty="0" err="1" smtClean="0"/>
              <a:t>cbw</a:t>
            </a:r>
            <a:endParaRPr lang="en-CA" dirty="0" smtClean="0"/>
          </a:p>
          <a:p>
            <a:pPr>
              <a:buClrTx/>
              <a:buFontTx/>
              <a:buNone/>
              <a:defRPr/>
            </a:pPr>
            <a:r>
              <a:rPr lang="en-CA" dirty="0" err="1" smtClean="0"/>
              <a:t>chmod</a:t>
            </a:r>
            <a:r>
              <a:rPr lang="en-CA" dirty="0" smtClean="0"/>
              <a:t> </a:t>
            </a:r>
            <a:r>
              <a:rPr lang="en-CA" dirty="0" smtClean="0"/>
              <a:t>600 </a:t>
            </a:r>
            <a:r>
              <a:rPr lang="en-CA" dirty="0" err="1" smtClean="0"/>
              <a:t>CBWNY.pem</a:t>
            </a:r>
            <a:endParaRPr lang="en-CA" dirty="0" smtClean="0"/>
          </a:p>
          <a:p>
            <a:pPr>
              <a:buClrTx/>
              <a:buFontTx/>
              <a:buNone/>
              <a:defRPr/>
            </a:pPr>
            <a:r>
              <a:rPr lang="en-CA" dirty="0" err="1"/>
              <a:t>s</a:t>
            </a:r>
            <a:r>
              <a:rPr lang="en-CA" dirty="0" err="1" smtClean="0"/>
              <a:t>sh</a:t>
            </a:r>
            <a:r>
              <a:rPr lang="en-CA" dirty="0" smtClean="0"/>
              <a:t> </a:t>
            </a:r>
            <a:r>
              <a:rPr lang="en-CA" dirty="0"/>
              <a:t>-</a:t>
            </a:r>
            <a:r>
              <a:rPr lang="en-CA" dirty="0" err="1" smtClean="0"/>
              <a:t>i</a:t>
            </a:r>
            <a:r>
              <a:rPr lang="en-CA" dirty="0" smtClean="0"/>
              <a:t> </a:t>
            </a:r>
            <a:r>
              <a:rPr lang="en-CA" dirty="0" err="1" smtClean="0"/>
              <a:t>CBWNY.pem</a:t>
            </a:r>
            <a:r>
              <a:rPr lang="en-CA" dirty="0" smtClean="0"/>
              <a:t> </a:t>
            </a:r>
            <a:r>
              <a:rPr lang="en-CA" dirty="0" err="1" smtClean="0"/>
              <a:t>ubuntu</a:t>
            </a:r>
            <a:r>
              <a:rPr lang="en-CA" dirty="0" smtClean="0"/>
              <a:t>@[YOUR PUBLIC IP]</a:t>
            </a:r>
          </a:p>
        </p:txBody>
      </p:sp>
    </p:spTree>
    <p:extLst>
      <p:ext uri="{BB962C8B-B14F-4D97-AF65-F5344CB8AC3E}">
        <p14:creationId xmlns:p14="http://schemas.microsoft.com/office/powerpoint/2010/main" val="11093286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624"/>
            <a:ext cx="8839200" cy="1143000"/>
          </a:xfrm>
        </p:spPr>
        <p:txBody>
          <a:bodyPr/>
          <a:lstStyle/>
          <a:p>
            <a:r>
              <a:rPr lang="en-US" dirty="0">
                <a:ea typeface="ＭＳ Ｐゴシック" charset="0"/>
              </a:rPr>
              <a:t>Learning Objectives</a:t>
            </a:r>
            <a:endParaRPr lang="en-US" dirty="0"/>
          </a:p>
        </p:txBody>
      </p:sp>
      <p:sp>
        <p:nvSpPr>
          <p:cNvPr id="3" name="Content Placeholder 2"/>
          <p:cNvSpPr>
            <a:spLocks noGrp="1"/>
          </p:cNvSpPr>
          <p:nvPr>
            <p:ph idx="1"/>
          </p:nvPr>
        </p:nvSpPr>
        <p:spPr/>
        <p:txBody>
          <a:bodyPr/>
          <a:lstStyle/>
          <a:p>
            <a:r>
              <a:rPr lang="en-US" dirty="0">
                <a:ea typeface="ＭＳ Ｐゴシック" charset="0"/>
              </a:rPr>
              <a:t>Introduction to cloud computing concepts</a:t>
            </a:r>
          </a:p>
          <a:p>
            <a:r>
              <a:rPr lang="en-US" dirty="0">
                <a:ea typeface="ＭＳ Ｐゴシック" charset="0"/>
              </a:rPr>
              <a:t>Introduction to cloud computing providers</a:t>
            </a:r>
          </a:p>
          <a:p>
            <a:r>
              <a:rPr lang="en-US" dirty="0">
                <a:ea typeface="ＭＳ Ｐゴシック" charset="0"/>
              </a:rPr>
              <a:t>Use the Amazon EC2 console to create an instance for each student</a:t>
            </a:r>
          </a:p>
          <a:p>
            <a:pPr lvl="1"/>
            <a:r>
              <a:rPr lang="en-US" dirty="0">
                <a:ea typeface="ＭＳ Ｐゴシック" charset="0"/>
              </a:rPr>
              <a:t>Will be used for many hands-on tutorials throughout the course</a:t>
            </a:r>
          </a:p>
          <a:p>
            <a:r>
              <a:rPr lang="en-US" dirty="0">
                <a:ea typeface="ＭＳ Ｐゴシック" charset="0"/>
              </a:rPr>
              <a:t>How to log into your cloud instance</a:t>
            </a:r>
          </a:p>
          <a:p>
            <a:pPr marL="0" indent="0">
              <a:buNone/>
            </a:pPr>
            <a:endParaRPr lang="en-US" dirty="0"/>
          </a:p>
        </p:txBody>
      </p:sp>
    </p:spTree>
    <p:extLst>
      <p:ext uri="{BB962C8B-B14F-4D97-AF65-F5344CB8AC3E}">
        <p14:creationId xmlns:p14="http://schemas.microsoft.com/office/powerpoint/2010/main" val="9203039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117029"/>
            <a:ext cx="8839200" cy="791691"/>
          </a:xfrm>
        </p:spPr>
        <p:txBody>
          <a:bodyPr/>
          <a:lstStyle/>
          <a:p>
            <a:r>
              <a:rPr lang="en-US" sz="3200" dirty="0">
                <a:ea typeface="ＭＳ Ｐゴシック" charset="0"/>
              </a:rPr>
              <a:t>Copying files from AWS to your </a:t>
            </a:r>
            <a:r>
              <a:rPr lang="en-US" sz="3200" dirty="0" smtClean="0">
                <a:ea typeface="ＭＳ Ｐゴシック" charset="0"/>
              </a:rPr>
              <a:t>computer</a:t>
            </a:r>
            <a:br>
              <a:rPr lang="en-US" sz="3200" dirty="0" smtClean="0">
                <a:ea typeface="ＭＳ Ｐゴシック" charset="0"/>
              </a:rPr>
            </a:br>
            <a:r>
              <a:rPr lang="en-US" sz="3200" dirty="0" smtClean="0">
                <a:ea typeface="ＭＳ Ｐゴシック" charset="0"/>
              </a:rPr>
              <a:t>(using a web browser)</a:t>
            </a:r>
            <a:endParaRPr lang="en-US" sz="3200" dirty="0">
              <a:ea typeface="ＭＳ Ｐゴシック" charset="0"/>
            </a:endParaRPr>
          </a:p>
        </p:txBody>
      </p:sp>
      <p:sp>
        <p:nvSpPr>
          <p:cNvPr id="2" name="TextBox 1"/>
          <p:cNvSpPr txBox="1"/>
          <p:nvPr/>
        </p:nvSpPr>
        <p:spPr>
          <a:xfrm>
            <a:off x="1619672" y="5733256"/>
            <a:ext cx="4956405" cy="461665"/>
          </a:xfrm>
          <a:prstGeom prst="rect">
            <a:avLst/>
          </a:prstGeom>
          <a:noFill/>
        </p:spPr>
        <p:txBody>
          <a:bodyPr wrap="none" rtlCol="0">
            <a:spAutoFit/>
          </a:bodyPr>
          <a:lstStyle/>
          <a:p>
            <a:r>
              <a:rPr lang="en-US" dirty="0"/>
              <a:t>http:/</a:t>
            </a:r>
            <a:r>
              <a:rPr lang="en-US" dirty="0" smtClean="0"/>
              <a:t>/[YOUR PUBLIC DNS OR IP]/</a:t>
            </a:r>
            <a:endParaRPr lang="en-US" dirty="0"/>
          </a:p>
        </p:txBody>
      </p:sp>
      <p:pic>
        <p:nvPicPr>
          <p:cNvPr id="4" name="Picture 3" descr="Screenshot 2015-11-15 08.41.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68760"/>
            <a:ext cx="8546453" cy="4463370"/>
          </a:xfrm>
          <a:prstGeom prst="rect">
            <a:avLst/>
          </a:prstGeom>
        </p:spPr>
      </p:pic>
    </p:spTree>
    <p:extLst>
      <p:ext uri="{BB962C8B-B14F-4D97-AF65-F5344CB8AC3E}">
        <p14:creationId xmlns:p14="http://schemas.microsoft.com/office/powerpoint/2010/main" val="6660113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52400" y="-26987"/>
            <a:ext cx="8839200" cy="791691"/>
          </a:xfrm>
        </p:spPr>
        <p:txBody>
          <a:bodyPr/>
          <a:lstStyle/>
          <a:p>
            <a:r>
              <a:rPr lang="en-US" dirty="0">
                <a:ea typeface="ＭＳ Ｐゴシック" charset="0"/>
              </a:rPr>
              <a:t>Logging </a:t>
            </a:r>
            <a:r>
              <a:rPr lang="en-US" dirty="0" smtClean="0">
                <a:ea typeface="ＭＳ Ｐゴシック" charset="0"/>
              </a:rPr>
              <a:t>out of your instance</a:t>
            </a:r>
            <a:endParaRPr lang="en-US" dirty="0">
              <a:ea typeface="ＭＳ Ｐゴシック" charset="0"/>
            </a:endParaRPr>
          </a:p>
        </p:txBody>
      </p:sp>
      <p:sp>
        <p:nvSpPr>
          <p:cNvPr id="11" name="Text Box 2"/>
          <p:cNvSpPr txBox="1">
            <a:spLocks noChangeArrowheads="1"/>
          </p:cNvSpPr>
          <p:nvPr/>
        </p:nvSpPr>
        <p:spPr bwMode="auto">
          <a:xfrm>
            <a:off x="457200" y="1028378"/>
            <a:ext cx="2206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en-US" b="1" dirty="0"/>
              <a:t>Mac/</a:t>
            </a:r>
            <a:r>
              <a:rPr lang="en-US" b="1" dirty="0" smtClean="0"/>
              <a:t>Linux – simply type exit</a:t>
            </a:r>
            <a:endParaRPr lang="en-US" b="1" dirty="0"/>
          </a:p>
        </p:txBody>
      </p:sp>
      <p:sp>
        <p:nvSpPr>
          <p:cNvPr id="6" name="Text Box 4"/>
          <p:cNvSpPr txBox="1">
            <a:spLocks noChangeArrowheads="1"/>
          </p:cNvSpPr>
          <p:nvPr/>
        </p:nvSpPr>
        <p:spPr bwMode="auto">
          <a:xfrm>
            <a:off x="441324" y="2132930"/>
            <a:ext cx="7947100" cy="1224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CA" sz="2000" dirty="0" smtClean="0"/>
              <a:t>exit</a:t>
            </a:r>
          </a:p>
        </p:txBody>
      </p:sp>
      <p:sp>
        <p:nvSpPr>
          <p:cNvPr id="2" name="TextBox 1"/>
          <p:cNvSpPr txBox="1"/>
          <p:nvPr/>
        </p:nvSpPr>
        <p:spPr>
          <a:xfrm>
            <a:off x="467545" y="4077072"/>
            <a:ext cx="8280920" cy="1200328"/>
          </a:xfrm>
          <a:prstGeom prst="rect">
            <a:avLst/>
          </a:prstGeom>
          <a:noFill/>
        </p:spPr>
        <p:txBody>
          <a:bodyPr wrap="square" rtlCol="0">
            <a:spAutoFit/>
          </a:bodyPr>
          <a:lstStyle/>
          <a:p>
            <a:r>
              <a:rPr lang="en-US" dirty="0" smtClean="0"/>
              <a:t>Note, this disconnects the terminal session (</a:t>
            </a:r>
            <a:r>
              <a:rPr lang="en-US" dirty="0" err="1" smtClean="0"/>
              <a:t>ssh</a:t>
            </a:r>
            <a:r>
              <a:rPr lang="en-US" dirty="0" smtClean="0"/>
              <a:t> connection) to your cloud instance. But, your cloud instance is still running! See next slide for how to stop your instance.</a:t>
            </a:r>
            <a:endParaRPr lang="en-US" dirty="0"/>
          </a:p>
        </p:txBody>
      </p:sp>
    </p:spTree>
    <p:extLst>
      <p:ext uri="{BB962C8B-B14F-4D97-AF65-F5344CB8AC3E}">
        <p14:creationId xmlns:p14="http://schemas.microsoft.com/office/powerpoint/2010/main" val="26661837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you are done for the day you can “Stop” your instance – Don’t Terminate!</a:t>
            </a:r>
            <a:endParaRPr lang="en-US" dirty="0"/>
          </a:p>
        </p:txBody>
      </p:sp>
      <p:pic>
        <p:nvPicPr>
          <p:cNvPr id="4" name="Content Placeholder 3" descr="Screenshot 2015-11-15 08.44.03.png"/>
          <p:cNvPicPr>
            <a:picLocks noGrp="1" noChangeAspect="1"/>
          </p:cNvPicPr>
          <p:nvPr>
            <p:ph idx="1"/>
          </p:nvPr>
        </p:nvPicPr>
        <p:blipFill>
          <a:blip r:embed="rId2">
            <a:extLst>
              <a:ext uri="{28A0092B-C50C-407E-A947-70E740481C1C}">
                <a14:useLocalDpi xmlns:a14="http://schemas.microsoft.com/office/drawing/2010/main" val="0"/>
              </a:ext>
            </a:extLst>
          </a:blip>
          <a:srcRect t="-826" b="-826"/>
          <a:stretch>
            <a:fillRect/>
          </a:stretch>
        </p:blipFill>
        <p:spPr/>
      </p:pic>
      <p:cxnSp>
        <p:nvCxnSpPr>
          <p:cNvPr id="5" name="Straight Arrow Connector 4"/>
          <p:cNvCxnSpPr/>
          <p:nvPr/>
        </p:nvCxnSpPr>
        <p:spPr>
          <a:xfrm flipH="1">
            <a:off x="4211960" y="350100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35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smtClean="0"/>
              <a:t>Go to AWS EC2 Dashboard, select “Instances” tab, then find your instance. Right-click and chose ‘Instance State’ -&gt; ‘Stop’</a:t>
            </a:r>
            <a:endParaRPr lang="en-US" dirty="0"/>
          </a:p>
        </p:txBody>
      </p:sp>
      <p:cxnSp>
        <p:nvCxnSpPr>
          <p:cNvPr id="7" name="Straight Arrow Connector 6"/>
          <p:cNvCxnSpPr/>
          <p:nvPr/>
        </p:nvCxnSpPr>
        <p:spPr>
          <a:xfrm flipH="1">
            <a:off x="827584" y="302615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754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Screenshot 2015-11-15 08.52.42.png"/>
          <p:cNvPicPr>
            <a:picLocks noGrp="1" noChangeAspect="1"/>
          </p:cNvPicPr>
          <p:nvPr>
            <p:ph idx="1"/>
          </p:nvPr>
        </p:nvPicPr>
        <p:blipFill>
          <a:blip r:embed="rId2">
            <a:extLst>
              <a:ext uri="{28A0092B-C50C-407E-A947-70E740481C1C}">
                <a14:useLocalDpi xmlns:a14="http://schemas.microsoft.com/office/drawing/2010/main" val="0"/>
              </a:ext>
            </a:extLst>
          </a:blip>
          <a:srcRect t="-862" b="-862"/>
          <a:stretch>
            <a:fillRect/>
          </a:stretch>
        </p:blipFill>
        <p:spPr/>
      </p:pic>
      <p:sp>
        <p:nvSpPr>
          <p:cNvPr id="2" name="Title 1"/>
          <p:cNvSpPr>
            <a:spLocks noGrp="1"/>
          </p:cNvSpPr>
          <p:nvPr>
            <p:ph type="title"/>
          </p:nvPr>
        </p:nvSpPr>
        <p:spPr/>
        <p:txBody>
          <a:bodyPr/>
          <a:lstStyle/>
          <a:p>
            <a:r>
              <a:rPr lang="en-US" dirty="0" smtClean="0"/>
              <a:t>Next morning, you can “Start” your instance again</a:t>
            </a:r>
            <a:endParaRPr lang="en-US" dirty="0"/>
          </a:p>
        </p:txBody>
      </p:sp>
      <p:cxnSp>
        <p:nvCxnSpPr>
          <p:cNvPr id="5" name="Straight Arrow Connector 4"/>
          <p:cNvCxnSpPr/>
          <p:nvPr/>
        </p:nvCxnSpPr>
        <p:spPr>
          <a:xfrm flipH="1">
            <a:off x="3967722" y="3515607"/>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35696" y="5157192"/>
            <a:ext cx="6984776" cy="1200328"/>
          </a:xfrm>
          <a:prstGeom prst="rect">
            <a:avLst/>
          </a:prstGeom>
          <a:solidFill>
            <a:srgbClr val="FFFFFF"/>
          </a:solidFill>
          <a:ln w="38100" cmpd="sng">
            <a:solidFill>
              <a:srgbClr val="FF0000"/>
            </a:solidFill>
          </a:ln>
        </p:spPr>
        <p:txBody>
          <a:bodyPr wrap="square" rtlCol="0">
            <a:spAutoFit/>
          </a:bodyPr>
          <a:lstStyle/>
          <a:p>
            <a:pPr algn="ctr"/>
            <a:r>
              <a:rPr lang="en-US" dirty="0" smtClean="0"/>
              <a:t>Go to AWS EC2 Dashboard, select “Instances” tab, then find your instance. Right-click and chose ‘Instance State’ -&gt; ‘Start’</a:t>
            </a:r>
            <a:endParaRPr lang="en-US" dirty="0"/>
          </a:p>
        </p:txBody>
      </p:sp>
      <p:cxnSp>
        <p:nvCxnSpPr>
          <p:cNvPr id="9" name="Straight Arrow Connector 8"/>
          <p:cNvCxnSpPr/>
          <p:nvPr/>
        </p:nvCxnSpPr>
        <p:spPr>
          <a:xfrm flipH="1">
            <a:off x="827584" y="3026150"/>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336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a:t>
            </a:r>
            <a:r>
              <a:rPr lang="en-US" sz="2000" dirty="0" smtClean="0"/>
              <a:t>hen </a:t>
            </a:r>
            <a:r>
              <a:rPr lang="en-US" sz="2000" dirty="0"/>
              <a:t>you </a:t>
            </a:r>
            <a:r>
              <a:rPr lang="en-US" sz="2000" dirty="0" smtClean="0"/>
              <a:t>restart </a:t>
            </a:r>
            <a:r>
              <a:rPr lang="en-US" sz="2000" dirty="0"/>
              <a:t>your instance you will need to find your </a:t>
            </a:r>
            <a:r>
              <a:rPr lang="en-US" sz="2000" dirty="0" smtClean="0"/>
              <a:t>new Public DNS or IP address. Select your instance and “Connect” or look in Description tab. Then go back to instructions for “Logging into your instance”</a:t>
            </a:r>
            <a:endParaRPr lang="en-US" sz="2000" dirty="0"/>
          </a:p>
        </p:txBody>
      </p:sp>
      <p:pic>
        <p:nvPicPr>
          <p:cNvPr id="5" name="Content Placeholder 4" descr="Screenshot 2015-11-15 08.50.35.png"/>
          <p:cNvPicPr>
            <a:picLocks noGrp="1" noChangeAspect="1"/>
          </p:cNvPicPr>
          <p:nvPr>
            <p:ph idx="1"/>
          </p:nvPr>
        </p:nvPicPr>
        <p:blipFill>
          <a:blip r:embed="rId2">
            <a:extLst>
              <a:ext uri="{28A0092B-C50C-407E-A947-70E740481C1C}">
                <a14:useLocalDpi xmlns:a14="http://schemas.microsoft.com/office/drawing/2010/main" val="0"/>
              </a:ext>
            </a:extLst>
          </a:blip>
          <a:srcRect t="-898" b="-898"/>
          <a:stretch>
            <a:fillRect/>
          </a:stretch>
        </p:blipFill>
        <p:spPr/>
      </p:pic>
      <p:cxnSp>
        <p:nvCxnSpPr>
          <p:cNvPr id="6" name="Straight Arrow Connector 5"/>
          <p:cNvCxnSpPr/>
          <p:nvPr/>
        </p:nvCxnSpPr>
        <p:spPr>
          <a:xfrm flipH="1">
            <a:off x="2843808" y="2060848"/>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005674" y="5747855"/>
            <a:ext cx="864096"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309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52400" y="-26988"/>
            <a:ext cx="8839200" cy="1143001"/>
          </a:xfrm>
        </p:spPr>
        <p:txBody>
          <a:bodyPr/>
          <a:lstStyle/>
          <a:p>
            <a:r>
              <a:rPr lang="en-US" dirty="0">
                <a:ea typeface="ＭＳ Ｐゴシック" charset="0"/>
              </a:rPr>
              <a:t>So, at this point:</a:t>
            </a:r>
          </a:p>
        </p:txBody>
      </p:sp>
      <p:sp>
        <p:nvSpPr>
          <p:cNvPr id="37890" name="Content Placeholder 2"/>
          <p:cNvSpPr>
            <a:spLocks noGrp="1"/>
          </p:cNvSpPr>
          <p:nvPr>
            <p:ph idx="1"/>
          </p:nvPr>
        </p:nvSpPr>
        <p:spPr>
          <a:xfrm>
            <a:off x="152400" y="1341438"/>
            <a:ext cx="8839200" cy="4724400"/>
          </a:xfrm>
        </p:spPr>
        <p:txBody>
          <a:bodyPr/>
          <a:lstStyle/>
          <a:p>
            <a:r>
              <a:rPr lang="en-US" dirty="0">
                <a:ea typeface="ＭＳ Ｐゴシック" charset="0"/>
              </a:rPr>
              <a:t>Your </a:t>
            </a:r>
            <a:r>
              <a:rPr lang="en-US" dirty="0" smtClean="0">
                <a:ea typeface="ＭＳ Ｐゴシック" charset="0"/>
              </a:rPr>
              <a:t>Mac desktop is </a:t>
            </a:r>
            <a:r>
              <a:rPr lang="en-US" dirty="0">
                <a:ea typeface="ＭＳ Ｐゴシック" charset="0"/>
              </a:rPr>
              <a:t>ready for the workshop</a:t>
            </a:r>
          </a:p>
          <a:p>
            <a:r>
              <a:rPr lang="en-US" dirty="0">
                <a:ea typeface="ＭＳ Ｐゴシック" charset="0"/>
              </a:rPr>
              <a:t>If it is not, you know where to get the information you need</a:t>
            </a:r>
          </a:p>
          <a:p>
            <a:r>
              <a:rPr lang="en-US" dirty="0" smtClean="0">
                <a:ea typeface="ＭＳ Ｐゴシック" charset="0"/>
              </a:rPr>
              <a:t>You </a:t>
            </a:r>
            <a:r>
              <a:rPr lang="en-US" dirty="0">
                <a:ea typeface="ＭＳ Ｐゴシック" charset="0"/>
              </a:rPr>
              <a:t>know how to login to AWS</a:t>
            </a:r>
          </a:p>
          <a:p>
            <a:r>
              <a:rPr lang="en-US" dirty="0" smtClean="0">
                <a:ea typeface="ＭＳ Ｐゴシック" charset="0"/>
              </a:rPr>
              <a:t>The next step is to login to your </a:t>
            </a:r>
            <a:r>
              <a:rPr lang="en-US" dirty="0" err="1" smtClean="0">
                <a:ea typeface="ＭＳ Ｐゴシック" charset="0"/>
              </a:rPr>
              <a:t>linux</a:t>
            </a:r>
            <a:r>
              <a:rPr lang="en-US" dirty="0" smtClean="0">
                <a:ea typeface="ＭＳ Ｐゴシック" charset="0"/>
              </a:rPr>
              <a:t> machine on AWS and learn the basics of a </a:t>
            </a:r>
            <a:r>
              <a:rPr lang="en-US" dirty="0" err="1" smtClean="0">
                <a:ea typeface="ＭＳ Ｐゴシック" charset="0"/>
              </a:rPr>
              <a:t>linux</a:t>
            </a:r>
            <a:r>
              <a:rPr lang="en-US" dirty="0" smtClean="0">
                <a:ea typeface="ＭＳ Ｐゴシック" charset="0"/>
              </a:rPr>
              <a:t> command line</a:t>
            </a:r>
            <a:endParaRPr lang="en-US" dirty="0">
              <a:ea typeface="ＭＳ Ｐゴシック" charset="0"/>
            </a:endParaRPr>
          </a:p>
        </p:txBody>
      </p:sp>
    </p:spTree>
    <p:extLst>
      <p:ext uri="{BB962C8B-B14F-4D97-AF65-F5344CB8AC3E}">
        <p14:creationId xmlns:p14="http://schemas.microsoft.com/office/powerpoint/2010/main" val="329991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3"/>
          <p:cNvSpPr>
            <a:spLocks noGrp="1"/>
          </p:cNvSpPr>
          <p:nvPr>
            <p:ph idx="1"/>
          </p:nvPr>
        </p:nvSpPr>
        <p:spPr>
          <a:xfrm>
            <a:off x="152400" y="2667000"/>
            <a:ext cx="8839200" cy="1600200"/>
          </a:xfrm>
        </p:spPr>
        <p:txBody>
          <a:bodyPr/>
          <a:lstStyle/>
          <a:p>
            <a:pPr algn="ctr">
              <a:buFont typeface="Arial" charset="0"/>
              <a:buNone/>
            </a:pPr>
            <a:r>
              <a:rPr lang="en-US" sz="4400">
                <a:latin typeface="Calibri" charset="0"/>
                <a:ea typeface="ＭＳ Ｐゴシック" charset="0"/>
              </a:rPr>
              <a:t>We are on a Coffee Break &amp; Networking Session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26988"/>
            <a:ext cx="9144000" cy="6858001"/>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a:lstStyle/>
          <a:p>
            <a:pPr>
              <a:defRPr/>
            </a:pPr>
            <a:endParaRPr lang="en-US" dirty="0">
              <a:ea typeface="ヒラギノ角ゴ ProN W3" charset="-128"/>
              <a:cs typeface="ヒラギノ角ゴ ProN W3" charset="-128"/>
            </a:endParaRPr>
          </a:p>
        </p:txBody>
      </p:sp>
      <p:sp>
        <p:nvSpPr>
          <p:cNvPr id="5" name="Freeform 6"/>
          <p:cNvSpPr>
            <a:spLocks/>
          </p:cNvSpPr>
          <p:nvPr/>
        </p:nvSpPr>
        <p:spPr bwMode="auto">
          <a:xfrm>
            <a:off x="942975" y="1201738"/>
            <a:ext cx="6856413" cy="4945062"/>
          </a:xfrm>
          <a:custGeom>
            <a:avLst/>
            <a:gdLst>
              <a:gd name="T0" fmla="*/ 2147483647 w 4761"/>
              <a:gd name="T1" fmla="*/ 2147483647 h 3433"/>
              <a:gd name="T2" fmla="*/ 0 w 4761"/>
              <a:gd name="T3" fmla="*/ 2147483647 h 3433"/>
              <a:gd name="T4" fmla="*/ 0 w 4761"/>
              <a:gd name="T5" fmla="*/ 0 h 3433"/>
              <a:gd name="T6" fmla="*/ 2147483647 w 4761"/>
              <a:gd name="T7" fmla="*/ 0 h 3433"/>
              <a:gd name="T8" fmla="*/ 2147483647 w 4761"/>
              <a:gd name="T9" fmla="*/ 2147483647 h 3433"/>
              <a:gd name="T10" fmla="*/ 2147483647 w 4761"/>
              <a:gd name="T11" fmla="*/ 2147483647 h 3433"/>
              <a:gd name="T12" fmla="*/ 0 60000 65536"/>
              <a:gd name="T13" fmla="*/ 0 60000 65536"/>
              <a:gd name="T14" fmla="*/ 0 60000 65536"/>
              <a:gd name="T15" fmla="*/ 0 60000 65536"/>
              <a:gd name="T16" fmla="*/ 0 60000 65536"/>
              <a:gd name="T17" fmla="*/ 0 60000 65536"/>
              <a:gd name="T18" fmla="*/ 0 w 4761"/>
              <a:gd name="T19" fmla="*/ 0 h 3433"/>
              <a:gd name="T20" fmla="*/ 4761 w 4761"/>
              <a:gd name="T21" fmla="*/ 3433 h 3433"/>
            </a:gdLst>
            <a:ahLst/>
            <a:cxnLst>
              <a:cxn ang="T12">
                <a:pos x="T0" y="T1"/>
              </a:cxn>
              <a:cxn ang="T13">
                <a:pos x="T2" y="T3"/>
              </a:cxn>
              <a:cxn ang="T14">
                <a:pos x="T4" y="T5"/>
              </a:cxn>
              <a:cxn ang="T15">
                <a:pos x="T6" y="T7"/>
              </a:cxn>
              <a:cxn ang="T16">
                <a:pos x="T8" y="T9"/>
              </a:cxn>
              <a:cxn ang="T17">
                <a:pos x="T10" y="T11"/>
              </a:cxn>
            </a:cxnLst>
            <a:rect l="T18" t="T19" r="T20" b="T21"/>
            <a:pathLst>
              <a:path w="4761" h="3433">
                <a:moveTo>
                  <a:pt x="2380" y="3433"/>
                </a:moveTo>
                <a:lnTo>
                  <a:pt x="0" y="3433"/>
                </a:lnTo>
                <a:lnTo>
                  <a:pt x="0" y="0"/>
                </a:lnTo>
                <a:lnTo>
                  <a:pt x="4761" y="0"/>
                </a:lnTo>
                <a:lnTo>
                  <a:pt x="4761" y="3433"/>
                </a:lnTo>
                <a:lnTo>
                  <a:pt x="2380" y="343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945" tIns="41473" rIns="82945" bIns="41473"/>
          <a:lstStyle/>
          <a:p>
            <a:endParaRPr lang="en-US"/>
          </a:p>
        </p:txBody>
      </p:sp>
      <p:sp>
        <p:nvSpPr>
          <p:cNvPr id="6" name="Line 7"/>
          <p:cNvSpPr>
            <a:spLocks noChangeShapeType="1"/>
          </p:cNvSpPr>
          <p:nvPr/>
        </p:nvSpPr>
        <p:spPr bwMode="auto">
          <a:xfrm flipH="1">
            <a:off x="942975" y="6146800"/>
            <a:ext cx="6856413"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 name="Line 8"/>
          <p:cNvSpPr>
            <a:spLocks noChangeShapeType="1"/>
          </p:cNvSpPr>
          <p:nvPr/>
        </p:nvSpPr>
        <p:spPr bwMode="auto">
          <a:xfrm flipH="1">
            <a:off x="942975" y="5438775"/>
            <a:ext cx="6856413"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8" name="Line 9"/>
          <p:cNvSpPr>
            <a:spLocks noChangeShapeType="1"/>
          </p:cNvSpPr>
          <p:nvPr/>
        </p:nvSpPr>
        <p:spPr bwMode="auto">
          <a:xfrm flipH="1">
            <a:off x="942975" y="473868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9" name="Line 10"/>
          <p:cNvSpPr>
            <a:spLocks noChangeShapeType="1"/>
          </p:cNvSpPr>
          <p:nvPr/>
        </p:nvSpPr>
        <p:spPr bwMode="auto">
          <a:xfrm flipH="1">
            <a:off x="942975" y="40290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0" name="Line 11"/>
          <p:cNvSpPr>
            <a:spLocks noChangeShapeType="1"/>
          </p:cNvSpPr>
          <p:nvPr/>
        </p:nvSpPr>
        <p:spPr bwMode="auto">
          <a:xfrm flipH="1">
            <a:off x="942975" y="332105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 name="Line 12"/>
          <p:cNvSpPr>
            <a:spLocks noChangeShapeType="1"/>
          </p:cNvSpPr>
          <p:nvPr/>
        </p:nvSpPr>
        <p:spPr bwMode="auto">
          <a:xfrm flipH="1">
            <a:off x="942975" y="261302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2" name="Line 13"/>
          <p:cNvSpPr>
            <a:spLocks noChangeShapeType="1"/>
          </p:cNvSpPr>
          <p:nvPr/>
        </p:nvSpPr>
        <p:spPr bwMode="auto">
          <a:xfrm flipH="1">
            <a:off x="942975" y="191135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 name="Line 14"/>
          <p:cNvSpPr>
            <a:spLocks noChangeShapeType="1"/>
          </p:cNvSpPr>
          <p:nvPr/>
        </p:nvSpPr>
        <p:spPr bwMode="auto">
          <a:xfrm flipH="1">
            <a:off x="942975" y="120173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4" name="Line 15"/>
          <p:cNvSpPr>
            <a:spLocks noChangeShapeType="1"/>
          </p:cNvSpPr>
          <p:nvPr/>
        </p:nvSpPr>
        <p:spPr bwMode="auto">
          <a:xfrm flipH="1">
            <a:off x="942975" y="582612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5" name="Line 16"/>
          <p:cNvSpPr>
            <a:spLocks noChangeShapeType="1"/>
          </p:cNvSpPr>
          <p:nvPr/>
        </p:nvSpPr>
        <p:spPr bwMode="auto">
          <a:xfrm flipH="1">
            <a:off x="942975" y="56769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6" name="Line 17"/>
          <p:cNvSpPr>
            <a:spLocks noChangeShapeType="1"/>
          </p:cNvSpPr>
          <p:nvPr/>
        </p:nvSpPr>
        <p:spPr bwMode="auto">
          <a:xfrm flipH="1">
            <a:off x="942975" y="5580063"/>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7" name="Line 18"/>
          <p:cNvSpPr>
            <a:spLocks noChangeShapeType="1"/>
          </p:cNvSpPr>
          <p:nvPr/>
        </p:nvSpPr>
        <p:spPr bwMode="auto">
          <a:xfrm flipH="1">
            <a:off x="942975" y="54991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8" name="Line 19"/>
          <p:cNvSpPr>
            <a:spLocks noChangeShapeType="1"/>
          </p:cNvSpPr>
          <p:nvPr/>
        </p:nvSpPr>
        <p:spPr bwMode="auto">
          <a:xfrm flipH="1">
            <a:off x="942975" y="512603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9" name="Line 20"/>
          <p:cNvSpPr>
            <a:spLocks noChangeShapeType="1"/>
          </p:cNvSpPr>
          <p:nvPr/>
        </p:nvSpPr>
        <p:spPr bwMode="auto">
          <a:xfrm flipH="1">
            <a:off x="942975" y="49688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0" name="Line 21"/>
          <p:cNvSpPr>
            <a:spLocks noChangeShapeType="1"/>
          </p:cNvSpPr>
          <p:nvPr/>
        </p:nvSpPr>
        <p:spPr bwMode="auto">
          <a:xfrm flipH="1">
            <a:off x="942975" y="487203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1" name="Line 22"/>
          <p:cNvSpPr>
            <a:spLocks noChangeShapeType="1"/>
          </p:cNvSpPr>
          <p:nvPr/>
        </p:nvSpPr>
        <p:spPr bwMode="auto">
          <a:xfrm flipH="1">
            <a:off x="942975" y="479742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2" name="Line 23"/>
          <p:cNvSpPr>
            <a:spLocks noChangeShapeType="1"/>
          </p:cNvSpPr>
          <p:nvPr/>
        </p:nvSpPr>
        <p:spPr bwMode="auto">
          <a:xfrm flipH="1">
            <a:off x="942975" y="441642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3" name="Line 24"/>
          <p:cNvSpPr>
            <a:spLocks noChangeShapeType="1"/>
          </p:cNvSpPr>
          <p:nvPr/>
        </p:nvSpPr>
        <p:spPr bwMode="auto">
          <a:xfrm flipH="1">
            <a:off x="942975" y="42672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4" name="Line 25"/>
          <p:cNvSpPr>
            <a:spLocks noChangeShapeType="1"/>
          </p:cNvSpPr>
          <p:nvPr/>
        </p:nvSpPr>
        <p:spPr bwMode="auto">
          <a:xfrm flipH="1">
            <a:off x="942975" y="4164013"/>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5" name="Line 26"/>
          <p:cNvSpPr>
            <a:spLocks noChangeShapeType="1"/>
          </p:cNvSpPr>
          <p:nvPr/>
        </p:nvSpPr>
        <p:spPr bwMode="auto">
          <a:xfrm flipH="1">
            <a:off x="942975" y="4087813"/>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6" name="Line 27"/>
          <p:cNvSpPr>
            <a:spLocks noChangeShapeType="1"/>
          </p:cNvSpPr>
          <p:nvPr/>
        </p:nvSpPr>
        <p:spPr bwMode="auto">
          <a:xfrm flipH="1">
            <a:off x="942975" y="37084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7" name="Line 28"/>
          <p:cNvSpPr>
            <a:spLocks noChangeShapeType="1"/>
          </p:cNvSpPr>
          <p:nvPr/>
        </p:nvSpPr>
        <p:spPr bwMode="auto">
          <a:xfrm flipH="1">
            <a:off x="942975" y="35591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8" name="Line 29"/>
          <p:cNvSpPr>
            <a:spLocks noChangeShapeType="1"/>
          </p:cNvSpPr>
          <p:nvPr/>
        </p:nvSpPr>
        <p:spPr bwMode="auto">
          <a:xfrm flipH="1">
            <a:off x="942975" y="346233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9" name="Line 30"/>
          <p:cNvSpPr>
            <a:spLocks noChangeShapeType="1"/>
          </p:cNvSpPr>
          <p:nvPr/>
        </p:nvSpPr>
        <p:spPr bwMode="auto">
          <a:xfrm flipH="1">
            <a:off x="942975" y="3379788"/>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0" name="Line 31"/>
          <p:cNvSpPr>
            <a:spLocks noChangeShapeType="1"/>
          </p:cNvSpPr>
          <p:nvPr/>
        </p:nvSpPr>
        <p:spPr bwMode="auto">
          <a:xfrm flipH="1">
            <a:off x="942975" y="300672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1" name="Line 32"/>
          <p:cNvSpPr>
            <a:spLocks noChangeShapeType="1"/>
          </p:cNvSpPr>
          <p:nvPr/>
        </p:nvSpPr>
        <p:spPr bwMode="auto">
          <a:xfrm flipH="1">
            <a:off x="942975" y="285115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2" name="Line 33"/>
          <p:cNvSpPr>
            <a:spLocks noChangeShapeType="1"/>
          </p:cNvSpPr>
          <p:nvPr/>
        </p:nvSpPr>
        <p:spPr bwMode="auto">
          <a:xfrm flipH="1">
            <a:off x="942975" y="2754313"/>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3" name="Line 34"/>
          <p:cNvSpPr>
            <a:spLocks noChangeShapeType="1"/>
          </p:cNvSpPr>
          <p:nvPr/>
        </p:nvSpPr>
        <p:spPr bwMode="auto">
          <a:xfrm flipH="1">
            <a:off x="942975" y="2678113"/>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4" name="Line 35"/>
          <p:cNvSpPr>
            <a:spLocks noChangeShapeType="1"/>
          </p:cNvSpPr>
          <p:nvPr/>
        </p:nvSpPr>
        <p:spPr bwMode="auto">
          <a:xfrm flipH="1">
            <a:off x="942975" y="22987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5" name="Line 36"/>
          <p:cNvSpPr>
            <a:spLocks noChangeShapeType="1"/>
          </p:cNvSpPr>
          <p:nvPr/>
        </p:nvSpPr>
        <p:spPr bwMode="auto">
          <a:xfrm flipH="1">
            <a:off x="942975" y="21494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6" name="Line 37"/>
          <p:cNvSpPr>
            <a:spLocks noChangeShapeType="1"/>
          </p:cNvSpPr>
          <p:nvPr/>
        </p:nvSpPr>
        <p:spPr bwMode="auto">
          <a:xfrm flipH="1">
            <a:off x="942975" y="204470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7" name="Line 38"/>
          <p:cNvSpPr>
            <a:spLocks noChangeShapeType="1"/>
          </p:cNvSpPr>
          <p:nvPr/>
        </p:nvSpPr>
        <p:spPr bwMode="auto">
          <a:xfrm flipH="1">
            <a:off x="942975" y="19716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8" name="Line 39"/>
          <p:cNvSpPr>
            <a:spLocks noChangeShapeType="1"/>
          </p:cNvSpPr>
          <p:nvPr/>
        </p:nvSpPr>
        <p:spPr bwMode="auto">
          <a:xfrm flipH="1">
            <a:off x="942975" y="15906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9" name="Line 40"/>
          <p:cNvSpPr>
            <a:spLocks noChangeShapeType="1"/>
          </p:cNvSpPr>
          <p:nvPr/>
        </p:nvSpPr>
        <p:spPr bwMode="auto">
          <a:xfrm flipH="1">
            <a:off x="942975" y="144145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40" name="Line 41"/>
          <p:cNvSpPr>
            <a:spLocks noChangeShapeType="1"/>
          </p:cNvSpPr>
          <p:nvPr/>
        </p:nvSpPr>
        <p:spPr bwMode="auto">
          <a:xfrm flipH="1">
            <a:off x="942975" y="13366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41" name="Line 42"/>
          <p:cNvSpPr>
            <a:spLocks noChangeShapeType="1"/>
          </p:cNvSpPr>
          <p:nvPr/>
        </p:nvSpPr>
        <p:spPr bwMode="auto">
          <a:xfrm flipH="1">
            <a:off x="942975" y="1263650"/>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42" name="Rectangle 43"/>
          <p:cNvSpPr>
            <a:spLocks noChangeArrowheads="1"/>
          </p:cNvSpPr>
          <p:nvPr/>
        </p:nvSpPr>
        <p:spPr bwMode="auto">
          <a:xfrm>
            <a:off x="804863"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1990</a:t>
            </a:r>
            <a:endParaRPr lang="en-US" sz="1100" b="1">
              <a:latin typeface="Calibri"/>
              <a:cs typeface="Calibri"/>
            </a:endParaRPr>
          </a:p>
        </p:txBody>
      </p:sp>
      <p:sp>
        <p:nvSpPr>
          <p:cNvPr id="43" name="Rectangle 45"/>
          <p:cNvSpPr>
            <a:spLocks noChangeArrowheads="1"/>
          </p:cNvSpPr>
          <p:nvPr/>
        </p:nvSpPr>
        <p:spPr bwMode="auto">
          <a:xfrm>
            <a:off x="1430338"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1992</a:t>
            </a:r>
            <a:endParaRPr lang="en-US" sz="1100" b="1">
              <a:latin typeface="Calibri"/>
              <a:cs typeface="Calibri"/>
            </a:endParaRPr>
          </a:p>
        </p:txBody>
      </p:sp>
      <p:sp>
        <p:nvSpPr>
          <p:cNvPr id="44" name="Rectangle 47"/>
          <p:cNvSpPr>
            <a:spLocks noChangeArrowheads="1"/>
          </p:cNvSpPr>
          <p:nvPr/>
        </p:nvSpPr>
        <p:spPr bwMode="auto">
          <a:xfrm>
            <a:off x="2038350" y="626268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1994</a:t>
            </a:r>
            <a:endParaRPr lang="en-US" sz="1100" b="1">
              <a:latin typeface="Calibri"/>
              <a:cs typeface="Calibri"/>
            </a:endParaRPr>
          </a:p>
        </p:txBody>
      </p:sp>
      <p:sp>
        <p:nvSpPr>
          <p:cNvPr id="45" name="Rectangle 49"/>
          <p:cNvSpPr>
            <a:spLocks noChangeArrowheads="1"/>
          </p:cNvSpPr>
          <p:nvPr/>
        </p:nvSpPr>
        <p:spPr bwMode="auto">
          <a:xfrm>
            <a:off x="2679700"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1996</a:t>
            </a:r>
            <a:endParaRPr lang="en-US" sz="1100" b="1">
              <a:latin typeface="Calibri"/>
              <a:cs typeface="Calibri"/>
            </a:endParaRPr>
          </a:p>
        </p:txBody>
      </p:sp>
      <p:sp>
        <p:nvSpPr>
          <p:cNvPr id="46" name="Rectangle 51"/>
          <p:cNvSpPr>
            <a:spLocks noChangeArrowheads="1"/>
          </p:cNvSpPr>
          <p:nvPr/>
        </p:nvSpPr>
        <p:spPr bwMode="auto">
          <a:xfrm>
            <a:off x="3303588"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1998</a:t>
            </a:r>
            <a:endParaRPr lang="en-US" sz="1100" b="1">
              <a:latin typeface="Calibri"/>
              <a:cs typeface="Calibri"/>
            </a:endParaRPr>
          </a:p>
        </p:txBody>
      </p:sp>
      <p:sp>
        <p:nvSpPr>
          <p:cNvPr id="47" name="Rectangle 53"/>
          <p:cNvSpPr>
            <a:spLocks noChangeArrowheads="1"/>
          </p:cNvSpPr>
          <p:nvPr/>
        </p:nvSpPr>
        <p:spPr bwMode="auto">
          <a:xfrm>
            <a:off x="3897313"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2000</a:t>
            </a:r>
            <a:endParaRPr lang="en-US" sz="1100" b="1">
              <a:latin typeface="Calibri"/>
              <a:cs typeface="Calibri"/>
            </a:endParaRPr>
          </a:p>
        </p:txBody>
      </p:sp>
      <p:sp>
        <p:nvSpPr>
          <p:cNvPr id="48" name="Rectangle 55"/>
          <p:cNvSpPr>
            <a:spLocks noChangeArrowheads="1"/>
          </p:cNvSpPr>
          <p:nvPr/>
        </p:nvSpPr>
        <p:spPr bwMode="auto">
          <a:xfrm>
            <a:off x="4522788"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2003</a:t>
            </a:r>
            <a:endParaRPr lang="en-US" sz="1100" b="1">
              <a:latin typeface="Calibri"/>
              <a:cs typeface="Calibri"/>
            </a:endParaRPr>
          </a:p>
        </p:txBody>
      </p:sp>
      <p:sp>
        <p:nvSpPr>
          <p:cNvPr id="49" name="Rectangle 57"/>
          <p:cNvSpPr>
            <a:spLocks noChangeArrowheads="1"/>
          </p:cNvSpPr>
          <p:nvPr/>
        </p:nvSpPr>
        <p:spPr bwMode="auto">
          <a:xfrm>
            <a:off x="5148263"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2004</a:t>
            </a:r>
            <a:endParaRPr lang="en-US" sz="1100" b="1">
              <a:latin typeface="Calibri"/>
              <a:cs typeface="Calibri"/>
            </a:endParaRPr>
          </a:p>
        </p:txBody>
      </p:sp>
      <p:sp>
        <p:nvSpPr>
          <p:cNvPr id="50" name="Rectangle 59"/>
          <p:cNvSpPr>
            <a:spLocks noChangeArrowheads="1"/>
          </p:cNvSpPr>
          <p:nvPr/>
        </p:nvSpPr>
        <p:spPr bwMode="auto">
          <a:xfrm>
            <a:off x="5773738"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2006</a:t>
            </a:r>
            <a:endParaRPr lang="en-US" sz="1100" b="1">
              <a:latin typeface="Calibri"/>
              <a:cs typeface="Calibri"/>
            </a:endParaRPr>
          </a:p>
        </p:txBody>
      </p:sp>
      <p:sp>
        <p:nvSpPr>
          <p:cNvPr id="51" name="Rectangle 61"/>
          <p:cNvSpPr>
            <a:spLocks noChangeArrowheads="1"/>
          </p:cNvSpPr>
          <p:nvPr/>
        </p:nvSpPr>
        <p:spPr bwMode="auto">
          <a:xfrm>
            <a:off x="6396038"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2008</a:t>
            </a:r>
            <a:endParaRPr lang="en-US" sz="1100" b="1">
              <a:latin typeface="Calibri"/>
              <a:cs typeface="Calibri"/>
            </a:endParaRPr>
          </a:p>
        </p:txBody>
      </p:sp>
      <p:sp>
        <p:nvSpPr>
          <p:cNvPr id="52" name="Rectangle 62"/>
          <p:cNvSpPr>
            <a:spLocks noChangeArrowheads="1"/>
          </p:cNvSpPr>
          <p:nvPr/>
        </p:nvSpPr>
        <p:spPr bwMode="auto">
          <a:xfrm>
            <a:off x="6816725" y="6243638"/>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atin typeface="Calibri"/>
              <a:cs typeface="Calibri"/>
            </a:endParaRPr>
          </a:p>
        </p:txBody>
      </p:sp>
      <p:sp>
        <p:nvSpPr>
          <p:cNvPr id="53" name="Rectangle 63"/>
          <p:cNvSpPr>
            <a:spLocks noChangeArrowheads="1"/>
          </p:cNvSpPr>
          <p:nvPr/>
        </p:nvSpPr>
        <p:spPr bwMode="auto">
          <a:xfrm>
            <a:off x="7013575"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2010</a:t>
            </a:r>
            <a:endParaRPr lang="en-US" sz="1100" b="1">
              <a:latin typeface="Calibri"/>
              <a:cs typeface="Calibri"/>
            </a:endParaRPr>
          </a:p>
        </p:txBody>
      </p:sp>
      <p:sp>
        <p:nvSpPr>
          <p:cNvPr id="54" name="Rectangle 65"/>
          <p:cNvSpPr>
            <a:spLocks noChangeArrowheads="1"/>
          </p:cNvSpPr>
          <p:nvPr/>
        </p:nvSpPr>
        <p:spPr bwMode="auto">
          <a:xfrm>
            <a:off x="7639050" y="6243638"/>
            <a:ext cx="285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2012</a:t>
            </a:r>
            <a:endParaRPr lang="en-US" sz="1100" b="1">
              <a:latin typeface="Calibri"/>
              <a:cs typeface="Calibri"/>
            </a:endParaRPr>
          </a:p>
        </p:txBody>
      </p:sp>
      <p:sp>
        <p:nvSpPr>
          <p:cNvPr id="55" name="Line 67"/>
          <p:cNvSpPr>
            <a:spLocks noChangeShapeType="1"/>
          </p:cNvSpPr>
          <p:nvPr/>
        </p:nvSpPr>
        <p:spPr bwMode="auto">
          <a:xfrm flipV="1">
            <a:off x="1255713"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56" name="Line 68"/>
          <p:cNvSpPr>
            <a:spLocks noChangeShapeType="1"/>
          </p:cNvSpPr>
          <p:nvPr/>
        </p:nvSpPr>
        <p:spPr bwMode="auto">
          <a:xfrm flipV="1">
            <a:off x="156845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57" name="Line 69"/>
          <p:cNvSpPr>
            <a:spLocks noChangeShapeType="1"/>
          </p:cNvSpPr>
          <p:nvPr/>
        </p:nvSpPr>
        <p:spPr bwMode="auto">
          <a:xfrm flipV="1">
            <a:off x="188118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58" name="Line 70"/>
          <p:cNvSpPr>
            <a:spLocks noChangeShapeType="1"/>
          </p:cNvSpPr>
          <p:nvPr/>
        </p:nvSpPr>
        <p:spPr bwMode="auto">
          <a:xfrm flipV="1">
            <a:off x="219233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59" name="Line 71"/>
          <p:cNvSpPr>
            <a:spLocks noChangeShapeType="1"/>
          </p:cNvSpPr>
          <p:nvPr/>
        </p:nvSpPr>
        <p:spPr bwMode="auto">
          <a:xfrm flipV="1">
            <a:off x="250348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0" name="Line 72"/>
          <p:cNvSpPr>
            <a:spLocks noChangeShapeType="1"/>
          </p:cNvSpPr>
          <p:nvPr/>
        </p:nvSpPr>
        <p:spPr bwMode="auto">
          <a:xfrm flipV="1">
            <a:off x="2816225"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1" name="Line 73"/>
          <p:cNvSpPr>
            <a:spLocks noChangeShapeType="1"/>
          </p:cNvSpPr>
          <p:nvPr/>
        </p:nvSpPr>
        <p:spPr bwMode="auto">
          <a:xfrm flipV="1">
            <a:off x="3128963"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2" name="Line 74"/>
          <p:cNvSpPr>
            <a:spLocks noChangeShapeType="1"/>
          </p:cNvSpPr>
          <p:nvPr/>
        </p:nvSpPr>
        <p:spPr bwMode="auto">
          <a:xfrm flipV="1">
            <a:off x="344170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3" name="Line 75"/>
          <p:cNvSpPr>
            <a:spLocks noChangeShapeType="1"/>
          </p:cNvSpPr>
          <p:nvPr/>
        </p:nvSpPr>
        <p:spPr bwMode="auto">
          <a:xfrm flipV="1">
            <a:off x="375443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4" name="Line 76"/>
          <p:cNvSpPr>
            <a:spLocks noChangeShapeType="1"/>
          </p:cNvSpPr>
          <p:nvPr/>
        </p:nvSpPr>
        <p:spPr bwMode="auto">
          <a:xfrm flipV="1">
            <a:off x="405765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5" name="Line 77"/>
          <p:cNvSpPr>
            <a:spLocks noChangeShapeType="1"/>
          </p:cNvSpPr>
          <p:nvPr/>
        </p:nvSpPr>
        <p:spPr bwMode="auto">
          <a:xfrm flipV="1">
            <a:off x="437038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6" name="Line 78"/>
          <p:cNvSpPr>
            <a:spLocks noChangeShapeType="1"/>
          </p:cNvSpPr>
          <p:nvPr/>
        </p:nvSpPr>
        <p:spPr bwMode="auto">
          <a:xfrm flipV="1">
            <a:off x="4683125"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7" name="Line 79"/>
          <p:cNvSpPr>
            <a:spLocks noChangeShapeType="1"/>
          </p:cNvSpPr>
          <p:nvPr/>
        </p:nvSpPr>
        <p:spPr bwMode="auto">
          <a:xfrm flipV="1">
            <a:off x="4995863"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8" name="Line 80"/>
          <p:cNvSpPr>
            <a:spLocks noChangeShapeType="1"/>
          </p:cNvSpPr>
          <p:nvPr/>
        </p:nvSpPr>
        <p:spPr bwMode="auto">
          <a:xfrm flipV="1">
            <a:off x="530860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69" name="Line 81"/>
          <p:cNvSpPr>
            <a:spLocks noChangeShapeType="1"/>
          </p:cNvSpPr>
          <p:nvPr/>
        </p:nvSpPr>
        <p:spPr bwMode="auto">
          <a:xfrm flipV="1">
            <a:off x="561975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0" name="Line 82"/>
          <p:cNvSpPr>
            <a:spLocks noChangeShapeType="1"/>
          </p:cNvSpPr>
          <p:nvPr/>
        </p:nvSpPr>
        <p:spPr bwMode="auto">
          <a:xfrm flipV="1">
            <a:off x="593248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1" name="Line 83"/>
          <p:cNvSpPr>
            <a:spLocks noChangeShapeType="1"/>
          </p:cNvSpPr>
          <p:nvPr/>
        </p:nvSpPr>
        <p:spPr bwMode="auto">
          <a:xfrm flipV="1">
            <a:off x="624363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2" name="Line 84"/>
          <p:cNvSpPr>
            <a:spLocks noChangeShapeType="1"/>
          </p:cNvSpPr>
          <p:nvPr/>
        </p:nvSpPr>
        <p:spPr bwMode="auto">
          <a:xfrm flipV="1">
            <a:off x="6556375"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3" name="Line 85"/>
          <p:cNvSpPr>
            <a:spLocks noChangeShapeType="1"/>
          </p:cNvSpPr>
          <p:nvPr/>
        </p:nvSpPr>
        <p:spPr bwMode="auto">
          <a:xfrm flipV="1">
            <a:off x="6861175"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4" name="Line 86"/>
          <p:cNvSpPr>
            <a:spLocks noChangeShapeType="1"/>
          </p:cNvSpPr>
          <p:nvPr/>
        </p:nvSpPr>
        <p:spPr bwMode="auto">
          <a:xfrm flipV="1">
            <a:off x="7173913"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5" name="Line 87"/>
          <p:cNvSpPr>
            <a:spLocks noChangeShapeType="1"/>
          </p:cNvSpPr>
          <p:nvPr/>
        </p:nvSpPr>
        <p:spPr bwMode="auto">
          <a:xfrm flipV="1">
            <a:off x="7486650"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6" name="Line 88"/>
          <p:cNvSpPr>
            <a:spLocks noChangeShapeType="1"/>
          </p:cNvSpPr>
          <p:nvPr/>
        </p:nvSpPr>
        <p:spPr bwMode="auto">
          <a:xfrm flipV="1">
            <a:off x="7799388" y="6102350"/>
            <a:ext cx="0" cy="80963"/>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7" name="Line 89"/>
          <p:cNvSpPr>
            <a:spLocks noChangeShapeType="1"/>
          </p:cNvSpPr>
          <p:nvPr/>
        </p:nvSpPr>
        <p:spPr bwMode="auto">
          <a:xfrm>
            <a:off x="942975" y="6146800"/>
            <a:ext cx="6856413"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78" name="Line 90"/>
          <p:cNvSpPr>
            <a:spLocks noChangeShapeType="1"/>
          </p:cNvSpPr>
          <p:nvPr/>
        </p:nvSpPr>
        <p:spPr bwMode="auto">
          <a:xfrm>
            <a:off x="942975" y="5438775"/>
            <a:ext cx="6856413" cy="0"/>
          </a:xfrm>
          <a:prstGeom prst="line">
            <a:avLst/>
          </a:prstGeom>
          <a:noFill/>
          <a:ln w="0">
            <a:solidFill>
              <a:srgbClr val="CCECFF"/>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79" name="Rectangle 91"/>
          <p:cNvSpPr>
            <a:spLocks noChangeArrowheads="1"/>
          </p:cNvSpPr>
          <p:nvPr/>
        </p:nvSpPr>
        <p:spPr bwMode="auto">
          <a:xfrm>
            <a:off x="762000" y="6083300"/>
            <a:ext cx="714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0</a:t>
            </a:r>
            <a:endParaRPr lang="en-US" sz="1100" b="1">
              <a:latin typeface="Calibri"/>
              <a:cs typeface="Calibri"/>
            </a:endParaRPr>
          </a:p>
        </p:txBody>
      </p:sp>
      <p:sp>
        <p:nvSpPr>
          <p:cNvPr id="80" name="Rectangle 92"/>
          <p:cNvSpPr>
            <a:spLocks noChangeArrowheads="1"/>
          </p:cNvSpPr>
          <p:nvPr/>
        </p:nvSpPr>
        <p:spPr bwMode="auto">
          <a:xfrm>
            <a:off x="762000" y="5375275"/>
            <a:ext cx="714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a:t>
            </a:r>
            <a:endParaRPr lang="en-US" sz="1100" b="1">
              <a:latin typeface="Calibri"/>
              <a:cs typeface="Calibri"/>
            </a:endParaRPr>
          </a:p>
        </p:txBody>
      </p:sp>
      <p:sp>
        <p:nvSpPr>
          <p:cNvPr id="81" name="Rectangle 93"/>
          <p:cNvSpPr>
            <a:spLocks noChangeArrowheads="1"/>
          </p:cNvSpPr>
          <p:nvPr/>
        </p:nvSpPr>
        <p:spPr bwMode="auto">
          <a:xfrm>
            <a:off x="685800" y="4675188"/>
            <a:ext cx="1429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a:t>
            </a:r>
            <a:endParaRPr lang="en-US" sz="1100" b="1">
              <a:latin typeface="Calibri"/>
              <a:cs typeface="Calibri"/>
            </a:endParaRPr>
          </a:p>
        </p:txBody>
      </p:sp>
      <p:sp>
        <p:nvSpPr>
          <p:cNvPr id="82" name="Rectangle 94"/>
          <p:cNvSpPr>
            <a:spLocks noChangeArrowheads="1"/>
          </p:cNvSpPr>
          <p:nvPr/>
        </p:nvSpPr>
        <p:spPr bwMode="auto">
          <a:xfrm>
            <a:off x="609600" y="3965575"/>
            <a:ext cx="2144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a:t>
            </a:r>
            <a:endParaRPr lang="en-US" sz="1100" b="1">
              <a:latin typeface="Calibri"/>
              <a:cs typeface="Calibri"/>
            </a:endParaRPr>
          </a:p>
        </p:txBody>
      </p:sp>
      <p:sp>
        <p:nvSpPr>
          <p:cNvPr id="83" name="Rectangle 95"/>
          <p:cNvSpPr>
            <a:spLocks noChangeArrowheads="1"/>
          </p:cNvSpPr>
          <p:nvPr/>
        </p:nvSpPr>
        <p:spPr bwMode="auto">
          <a:xfrm>
            <a:off x="493713" y="3257550"/>
            <a:ext cx="3223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a:t>
            </a:r>
            <a:endParaRPr lang="en-US" sz="1100" b="1">
              <a:latin typeface="Calibri"/>
              <a:cs typeface="Calibri"/>
            </a:endParaRPr>
          </a:p>
        </p:txBody>
      </p:sp>
      <p:sp>
        <p:nvSpPr>
          <p:cNvPr id="84" name="Rectangle 96"/>
          <p:cNvSpPr>
            <a:spLocks noChangeArrowheads="1"/>
          </p:cNvSpPr>
          <p:nvPr/>
        </p:nvSpPr>
        <p:spPr bwMode="auto">
          <a:xfrm>
            <a:off x="417513" y="2555875"/>
            <a:ext cx="3938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a:t>
            </a:r>
            <a:endParaRPr lang="en-US" sz="1100" b="1">
              <a:latin typeface="Calibri"/>
              <a:cs typeface="Calibri"/>
            </a:endParaRPr>
          </a:p>
        </p:txBody>
      </p:sp>
      <p:sp>
        <p:nvSpPr>
          <p:cNvPr id="85" name="Rectangle 97"/>
          <p:cNvSpPr>
            <a:spLocks noChangeArrowheads="1"/>
          </p:cNvSpPr>
          <p:nvPr/>
        </p:nvSpPr>
        <p:spPr bwMode="auto">
          <a:xfrm>
            <a:off x="341313" y="1847850"/>
            <a:ext cx="4653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100,000</a:t>
            </a:r>
            <a:endParaRPr lang="en-US" sz="1100" b="1">
              <a:latin typeface="Calibri"/>
              <a:cs typeface="Calibri"/>
            </a:endParaRPr>
          </a:p>
        </p:txBody>
      </p:sp>
      <p:sp>
        <p:nvSpPr>
          <p:cNvPr id="86" name="Rectangle 98"/>
          <p:cNvSpPr>
            <a:spLocks noChangeArrowheads="1"/>
          </p:cNvSpPr>
          <p:nvPr/>
        </p:nvSpPr>
        <p:spPr bwMode="auto">
          <a:xfrm>
            <a:off x="225425" y="1139825"/>
            <a:ext cx="5732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latin typeface="Calibri"/>
                <a:cs typeface="Calibri"/>
              </a:rPr>
              <a:t>1,000,000</a:t>
            </a:r>
            <a:endParaRPr lang="en-US" sz="1100" b="1">
              <a:latin typeface="Calibri"/>
              <a:cs typeface="Calibri"/>
            </a:endParaRPr>
          </a:p>
        </p:txBody>
      </p:sp>
      <p:sp>
        <p:nvSpPr>
          <p:cNvPr id="87" name="Line 100"/>
          <p:cNvSpPr>
            <a:spLocks noChangeShapeType="1"/>
          </p:cNvSpPr>
          <p:nvPr/>
        </p:nvSpPr>
        <p:spPr bwMode="auto">
          <a:xfrm>
            <a:off x="906463" y="5438775"/>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88" name="Line 101"/>
          <p:cNvSpPr>
            <a:spLocks noChangeShapeType="1"/>
          </p:cNvSpPr>
          <p:nvPr/>
        </p:nvSpPr>
        <p:spPr bwMode="auto">
          <a:xfrm>
            <a:off x="906463" y="4738688"/>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89" name="Line 102"/>
          <p:cNvSpPr>
            <a:spLocks noChangeShapeType="1"/>
          </p:cNvSpPr>
          <p:nvPr/>
        </p:nvSpPr>
        <p:spPr bwMode="auto">
          <a:xfrm>
            <a:off x="906463" y="4029075"/>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0" name="Line 103"/>
          <p:cNvSpPr>
            <a:spLocks noChangeShapeType="1"/>
          </p:cNvSpPr>
          <p:nvPr/>
        </p:nvSpPr>
        <p:spPr bwMode="auto">
          <a:xfrm>
            <a:off x="906463" y="3321050"/>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1" name="Line 104"/>
          <p:cNvSpPr>
            <a:spLocks noChangeShapeType="1"/>
          </p:cNvSpPr>
          <p:nvPr/>
        </p:nvSpPr>
        <p:spPr bwMode="auto">
          <a:xfrm>
            <a:off x="906463" y="2613025"/>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2" name="Line 105"/>
          <p:cNvSpPr>
            <a:spLocks noChangeShapeType="1"/>
          </p:cNvSpPr>
          <p:nvPr/>
        </p:nvSpPr>
        <p:spPr bwMode="auto">
          <a:xfrm>
            <a:off x="906463" y="1911350"/>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3" name="Line 106"/>
          <p:cNvSpPr>
            <a:spLocks noChangeShapeType="1"/>
          </p:cNvSpPr>
          <p:nvPr/>
        </p:nvSpPr>
        <p:spPr bwMode="auto">
          <a:xfrm>
            <a:off x="906463" y="1201738"/>
            <a:ext cx="809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4" name="Line 108"/>
          <p:cNvSpPr>
            <a:spLocks noChangeShapeType="1"/>
          </p:cNvSpPr>
          <p:nvPr/>
        </p:nvSpPr>
        <p:spPr bwMode="auto">
          <a:xfrm>
            <a:off x="912813" y="56769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5" name="Line 109"/>
          <p:cNvSpPr>
            <a:spLocks noChangeShapeType="1"/>
          </p:cNvSpPr>
          <p:nvPr/>
        </p:nvSpPr>
        <p:spPr bwMode="auto">
          <a:xfrm>
            <a:off x="912813" y="5580063"/>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6" name="Line 110"/>
          <p:cNvSpPr>
            <a:spLocks noChangeShapeType="1"/>
          </p:cNvSpPr>
          <p:nvPr/>
        </p:nvSpPr>
        <p:spPr bwMode="auto">
          <a:xfrm>
            <a:off x="912813" y="54991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7" name="Line 111"/>
          <p:cNvSpPr>
            <a:spLocks noChangeShapeType="1"/>
          </p:cNvSpPr>
          <p:nvPr/>
        </p:nvSpPr>
        <p:spPr bwMode="auto">
          <a:xfrm>
            <a:off x="912813" y="5126038"/>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8" name="Line 112"/>
          <p:cNvSpPr>
            <a:spLocks noChangeShapeType="1"/>
          </p:cNvSpPr>
          <p:nvPr/>
        </p:nvSpPr>
        <p:spPr bwMode="auto">
          <a:xfrm>
            <a:off x="912813" y="49688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99" name="Line 113"/>
          <p:cNvSpPr>
            <a:spLocks noChangeShapeType="1"/>
          </p:cNvSpPr>
          <p:nvPr/>
        </p:nvSpPr>
        <p:spPr bwMode="auto">
          <a:xfrm>
            <a:off x="912813" y="4872038"/>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0" name="Line 114"/>
          <p:cNvSpPr>
            <a:spLocks noChangeShapeType="1"/>
          </p:cNvSpPr>
          <p:nvPr/>
        </p:nvSpPr>
        <p:spPr bwMode="auto">
          <a:xfrm>
            <a:off x="912813" y="479742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1" name="Line 115"/>
          <p:cNvSpPr>
            <a:spLocks noChangeShapeType="1"/>
          </p:cNvSpPr>
          <p:nvPr/>
        </p:nvSpPr>
        <p:spPr bwMode="auto">
          <a:xfrm>
            <a:off x="912813" y="441642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2" name="Line 116"/>
          <p:cNvSpPr>
            <a:spLocks noChangeShapeType="1"/>
          </p:cNvSpPr>
          <p:nvPr/>
        </p:nvSpPr>
        <p:spPr bwMode="auto">
          <a:xfrm>
            <a:off x="912813" y="42672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3" name="Line 117"/>
          <p:cNvSpPr>
            <a:spLocks noChangeShapeType="1"/>
          </p:cNvSpPr>
          <p:nvPr/>
        </p:nvSpPr>
        <p:spPr bwMode="auto">
          <a:xfrm>
            <a:off x="912813" y="4164013"/>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4" name="Line 118"/>
          <p:cNvSpPr>
            <a:spLocks noChangeShapeType="1"/>
          </p:cNvSpPr>
          <p:nvPr/>
        </p:nvSpPr>
        <p:spPr bwMode="auto">
          <a:xfrm>
            <a:off x="912813" y="4087813"/>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5" name="Line 119"/>
          <p:cNvSpPr>
            <a:spLocks noChangeShapeType="1"/>
          </p:cNvSpPr>
          <p:nvPr/>
        </p:nvSpPr>
        <p:spPr bwMode="auto">
          <a:xfrm>
            <a:off x="912813" y="37084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6" name="Line 120"/>
          <p:cNvSpPr>
            <a:spLocks noChangeShapeType="1"/>
          </p:cNvSpPr>
          <p:nvPr/>
        </p:nvSpPr>
        <p:spPr bwMode="auto">
          <a:xfrm>
            <a:off x="912813" y="35591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7" name="Line 121"/>
          <p:cNvSpPr>
            <a:spLocks noChangeShapeType="1"/>
          </p:cNvSpPr>
          <p:nvPr/>
        </p:nvSpPr>
        <p:spPr bwMode="auto">
          <a:xfrm>
            <a:off x="912813" y="3462338"/>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8" name="Line 122"/>
          <p:cNvSpPr>
            <a:spLocks noChangeShapeType="1"/>
          </p:cNvSpPr>
          <p:nvPr/>
        </p:nvSpPr>
        <p:spPr bwMode="auto">
          <a:xfrm>
            <a:off x="912813" y="3379788"/>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09" name="Line 123"/>
          <p:cNvSpPr>
            <a:spLocks noChangeShapeType="1"/>
          </p:cNvSpPr>
          <p:nvPr/>
        </p:nvSpPr>
        <p:spPr bwMode="auto">
          <a:xfrm>
            <a:off x="912813" y="300672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0" name="Line 124"/>
          <p:cNvSpPr>
            <a:spLocks noChangeShapeType="1"/>
          </p:cNvSpPr>
          <p:nvPr/>
        </p:nvSpPr>
        <p:spPr bwMode="auto">
          <a:xfrm>
            <a:off x="912813" y="285115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1" name="Line 125"/>
          <p:cNvSpPr>
            <a:spLocks noChangeShapeType="1"/>
          </p:cNvSpPr>
          <p:nvPr/>
        </p:nvSpPr>
        <p:spPr bwMode="auto">
          <a:xfrm>
            <a:off x="912813" y="2754313"/>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2" name="Line 126"/>
          <p:cNvSpPr>
            <a:spLocks noChangeShapeType="1"/>
          </p:cNvSpPr>
          <p:nvPr/>
        </p:nvSpPr>
        <p:spPr bwMode="auto">
          <a:xfrm>
            <a:off x="912813" y="2678113"/>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3" name="Line 127"/>
          <p:cNvSpPr>
            <a:spLocks noChangeShapeType="1"/>
          </p:cNvSpPr>
          <p:nvPr/>
        </p:nvSpPr>
        <p:spPr bwMode="auto">
          <a:xfrm>
            <a:off x="912813" y="22987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4" name="Line 128"/>
          <p:cNvSpPr>
            <a:spLocks noChangeShapeType="1"/>
          </p:cNvSpPr>
          <p:nvPr/>
        </p:nvSpPr>
        <p:spPr bwMode="auto">
          <a:xfrm>
            <a:off x="912813" y="21494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5" name="Line 129"/>
          <p:cNvSpPr>
            <a:spLocks noChangeShapeType="1"/>
          </p:cNvSpPr>
          <p:nvPr/>
        </p:nvSpPr>
        <p:spPr bwMode="auto">
          <a:xfrm>
            <a:off x="912813" y="204470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6" name="Line 130"/>
          <p:cNvSpPr>
            <a:spLocks noChangeShapeType="1"/>
          </p:cNvSpPr>
          <p:nvPr/>
        </p:nvSpPr>
        <p:spPr bwMode="auto">
          <a:xfrm>
            <a:off x="912813" y="19716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7" name="Line 131"/>
          <p:cNvSpPr>
            <a:spLocks noChangeShapeType="1"/>
          </p:cNvSpPr>
          <p:nvPr/>
        </p:nvSpPr>
        <p:spPr bwMode="auto">
          <a:xfrm>
            <a:off x="912813" y="15906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8" name="Line 132"/>
          <p:cNvSpPr>
            <a:spLocks noChangeShapeType="1"/>
          </p:cNvSpPr>
          <p:nvPr/>
        </p:nvSpPr>
        <p:spPr bwMode="auto">
          <a:xfrm>
            <a:off x="912813" y="144145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19" name="Line 133"/>
          <p:cNvSpPr>
            <a:spLocks noChangeShapeType="1"/>
          </p:cNvSpPr>
          <p:nvPr/>
        </p:nvSpPr>
        <p:spPr bwMode="auto">
          <a:xfrm>
            <a:off x="912813" y="1336675"/>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20" name="Line 134"/>
          <p:cNvSpPr>
            <a:spLocks noChangeShapeType="1"/>
          </p:cNvSpPr>
          <p:nvPr/>
        </p:nvSpPr>
        <p:spPr bwMode="auto">
          <a:xfrm>
            <a:off x="912813" y="1263650"/>
            <a:ext cx="68262"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21" name="Line 135"/>
          <p:cNvSpPr>
            <a:spLocks noChangeShapeType="1"/>
          </p:cNvSpPr>
          <p:nvPr/>
        </p:nvSpPr>
        <p:spPr bwMode="auto">
          <a:xfrm flipV="1">
            <a:off x="942975" y="1201738"/>
            <a:ext cx="0" cy="4945062"/>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22" name="Rectangle 136"/>
          <p:cNvSpPr>
            <a:spLocks noChangeArrowheads="1"/>
          </p:cNvSpPr>
          <p:nvPr/>
        </p:nvSpPr>
        <p:spPr bwMode="auto">
          <a:xfrm>
            <a:off x="7872413" y="6081713"/>
            <a:ext cx="714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a:t>
            </a:r>
          </a:p>
        </p:txBody>
      </p:sp>
      <p:sp>
        <p:nvSpPr>
          <p:cNvPr id="123" name="Rectangle 137"/>
          <p:cNvSpPr>
            <a:spLocks noChangeArrowheads="1"/>
          </p:cNvSpPr>
          <p:nvPr/>
        </p:nvSpPr>
        <p:spPr bwMode="auto">
          <a:xfrm>
            <a:off x="7872413" y="5530850"/>
            <a:ext cx="1429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a:t>
            </a:r>
          </a:p>
        </p:txBody>
      </p:sp>
      <p:sp>
        <p:nvSpPr>
          <p:cNvPr id="124" name="Rectangle 138"/>
          <p:cNvSpPr>
            <a:spLocks noChangeArrowheads="1"/>
          </p:cNvSpPr>
          <p:nvPr/>
        </p:nvSpPr>
        <p:spPr bwMode="auto">
          <a:xfrm>
            <a:off x="7872413" y="4986338"/>
            <a:ext cx="2144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a:t>
            </a:r>
          </a:p>
        </p:txBody>
      </p:sp>
      <p:sp>
        <p:nvSpPr>
          <p:cNvPr id="125" name="Rectangle 139"/>
          <p:cNvSpPr>
            <a:spLocks noChangeArrowheads="1"/>
          </p:cNvSpPr>
          <p:nvPr/>
        </p:nvSpPr>
        <p:spPr bwMode="auto">
          <a:xfrm>
            <a:off x="7872413" y="4433888"/>
            <a:ext cx="3223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a:t>
            </a:r>
          </a:p>
        </p:txBody>
      </p:sp>
      <p:sp>
        <p:nvSpPr>
          <p:cNvPr id="126" name="Rectangle 140"/>
          <p:cNvSpPr>
            <a:spLocks noChangeArrowheads="1"/>
          </p:cNvSpPr>
          <p:nvPr/>
        </p:nvSpPr>
        <p:spPr bwMode="auto">
          <a:xfrm>
            <a:off x="7872413" y="3889375"/>
            <a:ext cx="3938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a:t>
            </a:r>
          </a:p>
        </p:txBody>
      </p:sp>
      <p:sp>
        <p:nvSpPr>
          <p:cNvPr id="127" name="Rectangle 141"/>
          <p:cNvSpPr>
            <a:spLocks noChangeArrowheads="1"/>
          </p:cNvSpPr>
          <p:nvPr/>
        </p:nvSpPr>
        <p:spPr bwMode="auto">
          <a:xfrm>
            <a:off x="7872413" y="3338513"/>
            <a:ext cx="4653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a:t>
            </a:r>
          </a:p>
        </p:txBody>
      </p:sp>
      <p:sp>
        <p:nvSpPr>
          <p:cNvPr id="128" name="Rectangle 142"/>
          <p:cNvSpPr>
            <a:spLocks noChangeArrowheads="1"/>
          </p:cNvSpPr>
          <p:nvPr/>
        </p:nvSpPr>
        <p:spPr bwMode="auto">
          <a:xfrm>
            <a:off x="7872413" y="2786063"/>
            <a:ext cx="5732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a:t>
            </a:r>
          </a:p>
        </p:txBody>
      </p:sp>
      <p:sp>
        <p:nvSpPr>
          <p:cNvPr id="129" name="Rectangle 143"/>
          <p:cNvSpPr>
            <a:spLocks noChangeArrowheads="1"/>
          </p:cNvSpPr>
          <p:nvPr/>
        </p:nvSpPr>
        <p:spPr bwMode="auto">
          <a:xfrm>
            <a:off x="7872413" y="2241550"/>
            <a:ext cx="6447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10,000,000</a:t>
            </a:r>
          </a:p>
        </p:txBody>
      </p:sp>
      <p:sp>
        <p:nvSpPr>
          <p:cNvPr id="130" name="Rectangle 144"/>
          <p:cNvSpPr>
            <a:spLocks noChangeArrowheads="1"/>
          </p:cNvSpPr>
          <p:nvPr/>
        </p:nvSpPr>
        <p:spPr bwMode="auto">
          <a:xfrm>
            <a:off x="7872413" y="1689100"/>
            <a:ext cx="7162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FF0000"/>
                </a:solidFill>
                <a:latin typeface="Calibri"/>
                <a:cs typeface="Calibri"/>
              </a:rPr>
              <a:t>100,000,000</a:t>
            </a:r>
          </a:p>
        </p:txBody>
      </p:sp>
      <p:sp>
        <p:nvSpPr>
          <p:cNvPr id="131" name="Rectangle 145"/>
          <p:cNvSpPr>
            <a:spLocks noChangeArrowheads="1"/>
          </p:cNvSpPr>
          <p:nvPr/>
        </p:nvSpPr>
        <p:spPr bwMode="auto">
          <a:xfrm>
            <a:off x="7872413" y="1138238"/>
            <a:ext cx="8240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dirty="0">
                <a:solidFill>
                  <a:srgbClr val="FF0000"/>
                </a:solidFill>
                <a:latin typeface="Calibri"/>
                <a:cs typeface="Calibri"/>
              </a:rPr>
              <a:t>1,000,000,000</a:t>
            </a:r>
          </a:p>
        </p:txBody>
      </p:sp>
      <p:sp>
        <p:nvSpPr>
          <p:cNvPr id="132" name="Line 146"/>
          <p:cNvSpPr>
            <a:spLocks noChangeShapeType="1"/>
          </p:cNvSpPr>
          <p:nvPr/>
        </p:nvSpPr>
        <p:spPr bwMode="auto">
          <a:xfrm flipH="1">
            <a:off x="7799388" y="6146800"/>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3" name="Line 147"/>
          <p:cNvSpPr>
            <a:spLocks noChangeShapeType="1"/>
          </p:cNvSpPr>
          <p:nvPr/>
        </p:nvSpPr>
        <p:spPr bwMode="auto">
          <a:xfrm flipH="1">
            <a:off x="7799388" y="5594350"/>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4" name="Line 148"/>
          <p:cNvSpPr>
            <a:spLocks noChangeShapeType="1"/>
          </p:cNvSpPr>
          <p:nvPr/>
        </p:nvSpPr>
        <p:spPr bwMode="auto">
          <a:xfrm flipH="1">
            <a:off x="7799388" y="5049838"/>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5" name="Line 149"/>
          <p:cNvSpPr>
            <a:spLocks noChangeShapeType="1"/>
          </p:cNvSpPr>
          <p:nvPr/>
        </p:nvSpPr>
        <p:spPr bwMode="auto">
          <a:xfrm flipH="1">
            <a:off x="7799388" y="4498975"/>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6" name="Line 150"/>
          <p:cNvSpPr>
            <a:spLocks noChangeShapeType="1"/>
          </p:cNvSpPr>
          <p:nvPr/>
        </p:nvSpPr>
        <p:spPr bwMode="auto">
          <a:xfrm flipH="1">
            <a:off x="7799388" y="3948113"/>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7" name="Line 151"/>
          <p:cNvSpPr>
            <a:spLocks noChangeShapeType="1"/>
          </p:cNvSpPr>
          <p:nvPr/>
        </p:nvSpPr>
        <p:spPr bwMode="auto">
          <a:xfrm flipH="1">
            <a:off x="7799388" y="3403600"/>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8" name="Line 152"/>
          <p:cNvSpPr>
            <a:spLocks noChangeShapeType="1"/>
          </p:cNvSpPr>
          <p:nvPr/>
        </p:nvSpPr>
        <p:spPr bwMode="auto">
          <a:xfrm flipH="1">
            <a:off x="7799388" y="2851150"/>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39" name="Line 153"/>
          <p:cNvSpPr>
            <a:spLocks noChangeShapeType="1"/>
          </p:cNvSpPr>
          <p:nvPr/>
        </p:nvSpPr>
        <p:spPr bwMode="auto">
          <a:xfrm flipH="1">
            <a:off x="7799388" y="2298700"/>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40" name="Line 154"/>
          <p:cNvSpPr>
            <a:spLocks noChangeShapeType="1"/>
          </p:cNvSpPr>
          <p:nvPr/>
        </p:nvSpPr>
        <p:spPr bwMode="auto">
          <a:xfrm flipH="1">
            <a:off x="7799388" y="1754188"/>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41" name="Line 155"/>
          <p:cNvSpPr>
            <a:spLocks noChangeShapeType="1"/>
          </p:cNvSpPr>
          <p:nvPr/>
        </p:nvSpPr>
        <p:spPr bwMode="auto">
          <a:xfrm flipH="1">
            <a:off x="7799388" y="1201738"/>
            <a:ext cx="44450"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42" name="Line 156"/>
          <p:cNvSpPr>
            <a:spLocks noChangeShapeType="1"/>
          </p:cNvSpPr>
          <p:nvPr/>
        </p:nvSpPr>
        <p:spPr bwMode="auto">
          <a:xfrm flipV="1">
            <a:off x="7799388" y="1201738"/>
            <a:ext cx="0" cy="4945062"/>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lIns="82945" tIns="41473" rIns="82945" bIns="41473"/>
          <a:lstStyle/>
          <a:p>
            <a:endParaRPr lang="en-US">
              <a:latin typeface="Calibri"/>
              <a:cs typeface="Calibri"/>
            </a:endParaRPr>
          </a:p>
        </p:txBody>
      </p:sp>
      <p:sp>
        <p:nvSpPr>
          <p:cNvPr id="143" name="Rectangle 224"/>
          <p:cNvSpPr>
            <a:spLocks noChangeArrowheads="1"/>
          </p:cNvSpPr>
          <p:nvPr/>
        </p:nvSpPr>
        <p:spPr bwMode="auto">
          <a:xfrm>
            <a:off x="147638" y="663575"/>
            <a:ext cx="863600"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1A1A1A"/>
                </a:solidFill>
              </a:rPr>
              <a:t>Disk Storage</a:t>
            </a:r>
          </a:p>
          <a:p>
            <a:r>
              <a:rPr lang="en-US" sz="1100" b="1">
                <a:solidFill>
                  <a:srgbClr val="1A1A1A"/>
                </a:solidFill>
              </a:rPr>
              <a:t>(Mbytes/$)</a:t>
            </a:r>
            <a:endParaRPr lang="en-US" sz="1100" b="1"/>
          </a:p>
        </p:txBody>
      </p:sp>
      <p:sp>
        <p:nvSpPr>
          <p:cNvPr id="144" name="Rectangle 225"/>
          <p:cNvSpPr>
            <a:spLocks noChangeArrowheads="1"/>
          </p:cNvSpPr>
          <p:nvPr/>
        </p:nvSpPr>
        <p:spPr bwMode="auto">
          <a:xfrm>
            <a:off x="7889875" y="663575"/>
            <a:ext cx="1254125"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100" b="1">
                <a:solidFill>
                  <a:srgbClr val="FF0000"/>
                </a:solidFill>
                <a:latin typeface="Calibri"/>
                <a:cs typeface="Calibri"/>
              </a:rPr>
              <a:t>DNA</a:t>
            </a:r>
          </a:p>
          <a:p>
            <a:r>
              <a:rPr lang="en-US" sz="1100" b="1">
                <a:solidFill>
                  <a:srgbClr val="FF0000"/>
                </a:solidFill>
                <a:latin typeface="Calibri"/>
                <a:cs typeface="Calibri"/>
              </a:rPr>
              <a:t>Sequencing (bp/$)</a:t>
            </a:r>
          </a:p>
        </p:txBody>
      </p:sp>
      <p:grpSp>
        <p:nvGrpSpPr>
          <p:cNvPr id="145" name="Group 312"/>
          <p:cNvGrpSpPr>
            <a:grpSpLocks/>
          </p:cNvGrpSpPr>
          <p:nvPr/>
        </p:nvGrpSpPr>
        <p:grpSpPr bwMode="auto">
          <a:xfrm>
            <a:off x="906463" y="1911350"/>
            <a:ext cx="6892925" cy="4271963"/>
            <a:chOff x="629" y="1327"/>
            <a:chExt cx="4787" cy="2967"/>
          </a:xfrm>
        </p:grpSpPr>
        <p:sp>
          <p:nvSpPr>
            <p:cNvPr id="146" name="Text Box 313"/>
            <p:cNvSpPr txBox="1">
              <a:spLocks noChangeArrowheads="1"/>
            </p:cNvSpPr>
            <p:nvPr/>
          </p:nvSpPr>
          <p:spPr bwMode="auto">
            <a:xfrm>
              <a:off x="1322" y="2008"/>
              <a:ext cx="1592" cy="321"/>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pPr>
                <a:defRPr/>
              </a:pPr>
              <a:r>
                <a:rPr lang="en-US" sz="1300" dirty="0">
                  <a:latin typeface="Calibri"/>
                  <a:ea typeface="ヒラギノ角ゴ ProN W3" pitchFamily="32" charset="-128"/>
                  <a:cs typeface="Calibri"/>
                  <a:sym typeface="Arial" pitchFamily="32" charset="0"/>
                </a:rPr>
                <a:t>Hard disk storage (MB/$)</a:t>
              </a:r>
            </a:p>
            <a:p>
              <a:pPr>
                <a:defRPr/>
              </a:pPr>
              <a:r>
                <a:rPr lang="en-US" sz="1100" i="1" dirty="0">
                  <a:latin typeface="Calibri"/>
                  <a:ea typeface="ヒラギノ角ゴ ProN W3" pitchFamily="32" charset="-128"/>
                  <a:cs typeface="Calibri"/>
                  <a:sym typeface="Arial" pitchFamily="32" charset="0"/>
                </a:rPr>
                <a:t>Doubling time=14 mo</a:t>
              </a:r>
            </a:p>
          </p:txBody>
        </p:sp>
        <p:sp>
          <p:nvSpPr>
            <p:cNvPr id="147" name="Line 314"/>
            <p:cNvSpPr>
              <a:spLocks noChangeShapeType="1"/>
            </p:cNvSpPr>
            <p:nvPr/>
          </p:nvSpPr>
          <p:spPr bwMode="auto">
            <a:xfrm>
              <a:off x="2839" y="2333"/>
              <a:ext cx="0" cy="52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48" name="Group 315"/>
            <p:cNvGrpSpPr>
              <a:grpSpLocks/>
            </p:cNvGrpSpPr>
            <p:nvPr/>
          </p:nvGrpSpPr>
          <p:grpSpPr bwMode="auto">
            <a:xfrm>
              <a:off x="629" y="1327"/>
              <a:ext cx="4787" cy="2967"/>
              <a:chOff x="629" y="1327"/>
              <a:chExt cx="4787" cy="2967"/>
            </a:xfrm>
          </p:grpSpPr>
          <p:grpSp>
            <p:nvGrpSpPr>
              <p:cNvPr id="149" name="Group 316"/>
              <p:cNvGrpSpPr>
                <a:grpSpLocks/>
              </p:cNvGrpSpPr>
              <p:nvPr/>
            </p:nvGrpSpPr>
            <p:grpSpPr bwMode="auto">
              <a:xfrm>
                <a:off x="629" y="4222"/>
                <a:ext cx="57" cy="72"/>
                <a:chOff x="629" y="4222"/>
                <a:chExt cx="57" cy="72"/>
              </a:xfrm>
            </p:grpSpPr>
            <p:sp>
              <p:nvSpPr>
                <p:cNvPr id="200" name="Line 317"/>
                <p:cNvSpPr>
                  <a:spLocks noChangeShapeType="1"/>
                </p:cNvSpPr>
                <p:nvPr/>
              </p:nvSpPr>
              <p:spPr bwMode="auto">
                <a:xfrm flipV="1">
                  <a:off x="655" y="4237"/>
                  <a:ext cx="0" cy="57"/>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Line 318"/>
                <p:cNvSpPr>
                  <a:spLocks noChangeShapeType="1"/>
                </p:cNvSpPr>
                <p:nvPr/>
              </p:nvSpPr>
              <p:spPr bwMode="auto">
                <a:xfrm>
                  <a:off x="629" y="4268"/>
                  <a:ext cx="57"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Rectangle 319"/>
                <p:cNvSpPr>
                  <a:spLocks noChangeArrowheads="1"/>
                </p:cNvSpPr>
                <p:nvPr/>
              </p:nvSpPr>
              <p:spPr bwMode="auto">
                <a:xfrm>
                  <a:off x="634" y="4222"/>
                  <a:ext cx="47" cy="46"/>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3" name="Rectangle 320"/>
                <p:cNvSpPr>
                  <a:spLocks noChangeArrowheads="1"/>
                </p:cNvSpPr>
                <p:nvPr/>
              </p:nvSpPr>
              <p:spPr bwMode="auto">
                <a:xfrm>
                  <a:off x="634" y="4222"/>
                  <a:ext cx="47" cy="4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0" name="Group 321"/>
              <p:cNvGrpSpPr>
                <a:grpSpLocks/>
              </p:cNvGrpSpPr>
              <p:nvPr/>
            </p:nvGrpSpPr>
            <p:grpSpPr bwMode="auto">
              <a:xfrm>
                <a:off x="851" y="4165"/>
                <a:ext cx="47" cy="51"/>
                <a:chOff x="851" y="4165"/>
                <a:chExt cx="47" cy="51"/>
              </a:xfrm>
            </p:grpSpPr>
            <p:sp>
              <p:nvSpPr>
                <p:cNvPr id="198" name="Rectangle 322"/>
                <p:cNvSpPr>
                  <a:spLocks noChangeArrowheads="1"/>
                </p:cNvSpPr>
                <p:nvPr/>
              </p:nvSpPr>
              <p:spPr bwMode="auto">
                <a:xfrm>
                  <a:off x="851" y="4165"/>
                  <a:ext cx="47" cy="51"/>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9" name="Rectangle 323"/>
                <p:cNvSpPr>
                  <a:spLocks noChangeArrowheads="1"/>
                </p:cNvSpPr>
                <p:nvPr/>
              </p:nvSpPr>
              <p:spPr bwMode="auto">
                <a:xfrm>
                  <a:off x="851" y="4165"/>
                  <a:ext cx="47" cy="5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1" name="Group 324"/>
              <p:cNvGrpSpPr>
                <a:grpSpLocks/>
              </p:cNvGrpSpPr>
              <p:nvPr/>
            </p:nvGrpSpPr>
            <p:grpSpPr bwMode="auto">
              <a:xfrm>
                <a:off x="1068" y="4045"/>
                <a:ext cx="46" cy="52"/>
                <a:chOff x="1068" y="4045"/>
                <a:chExt cx="46" cy="52"/>
              </a:xfrm>
            </p:grpSpPr>
            <p:sp>
              <p:nvSpPr>
                <p:cNvPr id="196" name="Rectangle 325"/>
                <p:cNvSpPr>
                  <a:spLocks noChangeArrowheads="1"/>
                </p:cNvSpPr>
                <p:nvPr/>
              </p:nvSpPr>
              <p:spPr bwMode="auto">
                <a:xfrm>
                  <a:off x="1068" y="4045"/>
                  <a:ext cx="46"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7" name="Rectangle 326"/>
                <p:cNvSpPr>
                  <a:spLocks noChangeArrowheads="1"/>
                </p:cNvSpPr>
                <p:nvPr/>
              </p:nvSpPr>
              <p:spPr bwMode="auto">
                <a:xfrm>
                  <a:off x="1068" y="4045"/>
                  <a:ext cx="46"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2" name="Group 327"/>
              <p:cNvGrpSpPr>
                <a:grpSpLocks/>
              </p:cNvGrpSpPr>
              <p:nvPr/>
            </p:nvGrpSpPr>
            <p:grpSpPr bwMode="auto">
              <a:xfrm>
                <a:off x="1280" y="3900"/>
                <a:ext cx="51" cy="47"/>
                <a:chOff x="1280" y="3900"/>
                <a:chExt cx="51" cy="47"/>
              </a:xfrm>
            </p:grpSpPr>
            <p:sp>
              <p:nvSpPr>
                <p:cNvPr id="194" name="Rectangle 328"/>
                <p:cNvSpPr>
                  <a:spLocks noChangeArrowheads="1"/>
                </p:cNvSpPr>
                <p:nvPr/>
              </p:nvSpPr>
              <p:spPr bwMode="auto">
                <a:xfrm>
                  <a:off x="1280" y="3900"/>
                  <a:ext cx="51" cy="47"/>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 name="Rectangle 329"/>
                <p:cNvSpPr>
                  <a:spLocks noChangeArrowheads="1"/>
                </p:cNvSpPr>
                <p:nvPr/>
              </p:nvSpPr>
              <p:spPr bwMode="auto">
                <a:xfrm>
                  <a:off x="1280" y="3900"/>
                  <a:ext cx="51" cy="4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3" name="Group 330"/>
              <p:cNvGrpSpPr>
                <a:grpSpLocks/>
              </p:cNvGrpSpPr>
              <p:nvPr/>
            </p:nvGrpSpPr>
            <p:grpSpPr bwMode="auto">
              <a:xfrm>
                <a:off x="1497" y="3724"/>
                <a:ext cx="268" cy="68"/>
                <a:chOff x="1497" y="3724"/>
                <a:chExt cx="268" cy="68"/>
              </a:xfrm>
            </p:grpSpPr>
            <p:sp>
              <p:nvSpPr>
                <p:cNvPr id="190" name="Rectangle 331"/>
                <p:cNvSpPr>
                  <a:spLocks noChangeArrowheads="1"/>
                </p:cNvSpPr>
                <p:nvPr/>
              </p:nvSpPr>
              <p:spPr bwMode="auto">
                <a:xfrm>
                  <a:off x="1497" y="3740"/>
                  <a:ext cx="51"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1" name="Rectangle 332"/>
                <p:cNvSpPr>
                  <a:spLocks noChangeArrowheads="1"/>
                </p:cNvSpPr>
                <p:nvPr/>
              </p:nvSpPr>
              <p:spPr bwMode="auto">
                <a:xfrm>
                  <a:off x="1497" y="3740"/>
                  <a:ext cx="51"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 name="Rectangle 333"/>
                <p:cNvSpPr>
                  <a:spLocks noChangeArrowheads="1"/>
                </p:cNvSpPr>
                <p:nvPr/>
              </p:nvSpPr>
              <p:spPr bwMode="auto">
                <a:xfrm>
                  <a:off x="1713" y="3724"/>
                  <a:ext cx="52"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3" name="Rectangle 334"/>
                <p:cNvSpPr>
                  <a:spLocks noChangeArrowheads="1"/>
                </p:cNvSpPr>
                <p:nvPr/>
              </p:nvSpPr>
              <p:spPr bwMode="auto">
                <a:xfrm>
                  <a:off x="1713" y="3724"/>
                  <a:ext cx="52"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4" name="Group 335"/>
              <p:cNvGrpSpPr>
                <a:grpSpLocks/>
              </p:cNvGrpSpPr>
              <p:nvPr/>
            </p:nvGrpSpPr>
            <p:grpSpPr bwMode="auto">
              <a:xfrm>
                <a:off x="1930" y="3238"/>
                <a:ext cx="481" cy="300"/>
                <a:chOff x="1930" y="3238"/>
                <a:chExt cx="481" cy="300"/>
              </a:xfrm>
            </p:grpSpPr>
            <p:sp>
              <p:nvSpPr>
                <p:cNvPr id="184" name="Rectangle 336"/>
                <p:cNvSpPr>
                  <a:spLocks noChangeArrowheads="1"/>
                </p:cNvSpPr>
                <p:nvPr/>
              </p:nvSpPr>
              <p:spPr bwMode="auto">
                <a:xfrm>
                  <a:off x="1930" y="3491"/>
                  <a:ext cx="52" cy="47"/>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5" name="Rectangle 337"/>
                <p:cNvSpPr>
                  <a:spLocks noChangeArrowheads="1"/>
                </p:cNvSpPr>
                <p:nvPr/>
              </p:nvSpPr>
              <p:spPr bwMode="auto">
                <a:xfrm>
                  <a:off x="1930" y="3491"/>
                  <a:ext cx="52" cy="4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Rectangle 338"/>
                <p:cNvSpPr>
                  <a:spLocks noChangeArrowheads="1"/>
                </p:cNvSpPr>
                <p:nvPr/>
              </p:nvSpPr>
              <p:spPr bwMode="auto">
                <a:xfrm>
                  <a:off x="2147" y="3357"/>
                  <a:ext cx="47"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7" name="Rectangle 339"/>
                <p:cNvSpPr>
                  <a:spLocks noChangeArrowheads="1"/>
                </p:cNvSpPr>
                <p:nvPr/>
              </p:nvSpPr>
              <p:spPr bwMode="auto">
                <a:xfrm>
                  <a:off x="2147" y="3357"/>
                  <a:ext cx="47"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Rectangle 340"/>
                <p:cNvSpPr>
                  <a:spLocks noChangeArrowheads="1"/>
                </p:cNvSpPr>
                <p:nvPr/>
              </p:nvSpPr>
              <p:spPr bwMode="auto">
                <a:xfrm>
                  <a:off x="2364" y="3238"/>
                  <a:ext cx="47"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9" name="Rectangle 341"/>
                <p:cNvSpPr>
                  <a:spLocks noChangeArrowheads="1"/>
                </p:cNvSpPr>
                <p:nvPr/>
              </p:nvSpPr>
              <p:spPr bwMode="auto">
                <a:xfrm>
                  <a:off x="2364" y="3238"/>
                  <a:ext cx="47"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5" name="Group 342"/>
              <p:cNvGrpSpPr>
                <a:grpSpLocks/>
              </p:cNvGrpSpPr>
              <p:nvPr/>
            </p:nvGrpSpPr>
            <p:grpSpPr bwMode="auto">
              <a:xfrm>
                <a:off x="2581" y="2699"/>
                <a:ext cx="480" cy="404"/>
                <a:chOff x="2581" y="2699"/>
                <a:chExt cx="480" cy="404"/>
              </a:xfrm>
            </p:grpSpPr>
            <p:sp>
              <p:nvSpPr>
                <p:cNvPr id="178" name="Rectangle 343"/>
                <p:cNvSpPr>
                  <a:spLocks noChangeArrowheads="1"/>
                </p:cNvSpPr>
                <p:nvPr/>
              </p:nvSpPr>
              <p:spPr bwMode="auto">
                <a:xfrm>
                  <a:off x="2581" y="3057"/>
                  <a:ext cx="46" cy="46"/>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9" name="Rectangle 344"/>
                <p:cNvSpPr>
                  <a:spLocks noChangeArrowheads="1"/>
                </p:cNvSpPr>
                <p:nvPr/>
              </p:nvSpPr>
              <p:spPr bwMode="auto">
                <a:xfrm>
                  <a:off x="2581" y="3057"/>
                  <a:ext cx="46" cy="4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Rectangle 345"/>
                <p:cNvSpPr>
                  <a:spLocks noChangeArrowheads="1"/>
                </p:cNvSpPr>
                <p:nvPr/>
              </p:nvSpPr>
              <p:spPr bwMode="auto">
                <a:xfrm>
                  <a:off x="2798" y="2720"/>
                  <a:ext cx="46"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1" name="Rectangle 346"/>
                <p:cNvSpPr>
                  <a:spLocks noChangeArrowheads="1"/>
                </p:cNvSpPr>
                <p:nvPr/>
              </p:nvSpPr>
              <p:spPr bwMode="auto">
                <a:xfrm>
                  <a:off x="2798" y="2720"/>
                  <a:ext cx="46"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 name="Rectangle 347"/>
                <p:cNvSpPr>
                  <a:spLocks noChangeArrowheads="1"/>
                </p:cNvSpPr>
                <p:nvPr/>
              </p:nvSpPr>
              <p:spPr bwMode="auto">
                <a:xfrm>
                  <a:off x="3015" y="2699"/>
                  <a:ext cx="46"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3" name="Rectangle 348"/>
                <p:cNvSpPr>
                  <a:spLocks noChangeArrowheads="1"/>
                </p:cNvSpPr>
                <p:nvPr/>
              </p:nvSpPr>
              <p:spPr bwMode="auto">
                <a:xfrm>
                  <a:off x="3015" y="2699"/>
                  <a:ext cx="46"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6" name="Group 349"/>
              <p:cNvGrpSpPr>
                <a:grpSpLocks/>
              </p:cNvGrpSpPr>
              <p:nvPr/>
            </p:nvGrpSpPr>
            <p:grpSpPr bwMode="auto">
              <a:xfrm>
                <a:off x="3226" y="2389"/>
                <a:ext cx="486" cy="222"/>
                <a:chOff x="3226" y="2389"/>
                <a:chExt cx="486" cy="222"/>
              </a:xfrm>
            </p:grpSpPr>
            <p:sp>
              <p:nvSpPr>
                <p:cNvPr id="172" name="Rectangle 350"/>
                <p:cNvSpPr>
                  <a:spLocks noChangeArrowheads="1"/>
                </p:cNvSpPr>
                <p:nvPr/>
              </p:nvSpPr>
              <p:spPr bwMode="auto">
                <a:xfrm>
                  <a:off x="3226" y="2559"/>
                  <a:ext cx="52"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3" name="Rectangle 351"/>
                <p:cNvSpPr>
                  <a:spLocks noChangeArrowheads="1"/>
                </p:cNvSpPr>
                <p:nvPr/>
              </p:nvSpPr>
              <p:spPr bwMode="auto">
                <a:xfrm>
                  <a:off x="3226" y="2559"/>
                  <a:ext cx="52"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 name="Rectangle 352"/>
                <p:cNvSpPr>
                  <a:spLocks noChangeArrowheads="1"/>
                </p:cNvSpPr>
                <p:nvPr/>
              </p:nvSpPr>
              <p:spPr bwMode="auto">
                <a:xfrm>
                  <a:off x="3443" y="2425"/>
                  <a:ext cx="52" cy="46"/>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 name="Rectangle 353"/>
                <p:cNvSpPr>
                  <a:spLocks noChangeArrowheads="1"/>
                </p:cNvSpPr>
                <p:nvPr/>
              </p:nvSpPr>
              <p:spPr bwMode="auto">
                <a:xfrm>
                  <a:off x="3443" y="2425"/>
                  <a:ext cx="52" cy="4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 name="Rectangle 354"/>
                <p:cNvSpPr>
                  <a:spLocks noChangeArrowheads="1"/>
                </p:cNvSpPr>
                <p:nvPr/>
              </p:nvSpPr>
              <p:spPr bwMode="auto">
                <a:xfrm>
                  <a:off x="3660" y="2389"/>
                  <a:ext cx="52" cy="51"/>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7" name="Rectangle 355"/>
                <p:cNvSpPr>
                  <a:spLocks noChangeArrowheads="1"/>
                </p:cNvSpPr>
                <p:nvPr/>
              </p:nvSpPr>
              <p:spPr bwMode="auto">
                <a:xfrm>
                  <a:off x="3660" y="2389"/>
                  <a:ext cx="52" cy="5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7" name="Group 356"/>
              <p:cNvGrpSpPr>
                <a:grpSpLocks/>
              </p:cNvGrpSpPr>
              <p:nvPr/>
            </p:nvGrpSpPr>
            <p:grpSpPr bwMode="auto">
              <a:xfrm>
                <a:off x="3877" y="2140"/>
                <a:ext cx="268" cy="62"/>
                <a:chOff x="3877" y="2140"/>
                <a:chExt cx="268" cy="62"/>
              </a:xfrm>
            </p:grpSpPr>
            <p:sp>
              <p:nvSpPr>
                <p:cNvPr id="168" name="Rectangle 357"/>
                <p:cNvSpPr>
                  <a:spLocks noChangeArrowheads="1"/>
                </p:cNvSpPr>
                <p:nvPr/>
              </p:nvSpPr>
              <p:spPr bwMode="auto">
                <a:xfrm>
                  <a:off x="3877" y="2156"/>
                  <a:ext cx="52" cy="46"/>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 name="Rectangle 358"/>
                <p:cNvSpPr>
                  <a:spLocks noChangeArrowheads="1"/>
                </p:cNvSpPr>
                <p:nvPr/>
              </p:nvSpPr>
              <p:spPr bwMode="auto">
                <a:xfrm>
                  <a:off x="3877" y="2156"/>
                  <a:ext cx="52" cy="4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Rectangle 359"/>
                <p:cNvSpPr>
                  <a:spLocks noChangeArrowheads="1"/>
                </p:cNvSpPr>
                <p:nvPr/>
              </p:nvSpPr>
              <p:spPr bwMode="auto">
                <a:xfrm>
                  <a:off x="4094" y="2140"/>
                  <a:ext cx="51"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1" name="Rectangle 360"/>
                <p:cNvSpPr>
                  <a:spLocks noChangeArrowheads="1"/>
                </p:cNvSpPr>
                <p:nvPr/>
              </p:nvSpPr>
              <p:spPr bwMode="auto">
                <a:xfrm>
                  <a:off x="4094" y="2140"/>
                  <a:ext cx="51"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8" name="Line 361"/>
              <p:cNvSpPr>
                <a:spLocks noChangeShapeType="1"/>
              </p:cNvSpPr>
              <p:nvPr/>
            </p:nvSpPr>
            <p:spPr bwMode="auto">
              <a:xfrm flipV="1">
                <a:off x="707" y="1327"/>
                <a:ext cx="4709" cy="2941"/>
              </a:xfrm>
              <a:prstGeom prst="line">
                <a:avLst/>
              </a:prstGeom>
              <a:noFill/>
              <a:ln w="0">
                <a:solidFill>
                  <a:srgbClr val="004586"/>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9" name="Group 362"/>
              <p:cNvGrpSpPr>
                <a:grpSpLocks/>
              </p:cNvGrpSpPr>
              <p:nvPr/>
            </p:nvGrpSpPr>
            <p:grpSpPr bwMode="auto">
              <a:xfrm>
                <a:off x="4744" y="1767"/>
                <a:ext cx="47" cy="52"/>
                <a:chOff x="4744" y="1767"/>
                <a:chExt cx="47" cy="52"/>
              </a:xfrm>
            </p:grpSpPr>
            <p:sp>
              <p:nvSpPr>
                <p:cNvPr id="166" name="Rectangle 363"/>
                <p:cNvSpPr>
                  <a:spLocks noChangeArrowheads="1"/>
                </p:cNvSpPr>
                <p:nvPr/>
              </p:nvSpPr>
              <p:spPr bwMode="auto">
                <a:xfrm>
                  <a:off x="4744" y="1767"/>
                  <a:ext cx="47"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7" name="Rectangle 364"/>
                <p:cNvSpPr>
                  <a:spLocks noChangeArrowheads="1"/>
                </p:cNvSpPr>
                <p:nvPr/>
              </p:nvSpPr>
              <p:spPr bwMode="auto">
                <a:xfrm>
                  <a:off x="4744" y="1767"/>
                  <a:ext cx="47"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0" name="Group 365"/>
              <p:cNvGrpSpPr>
                <a:grpSpLocks/>
              </p:cNvGrpSpPr>
              <p:nvPr/>
            </p:nvGrpSpPr>
            <p:grpSpPr bwMode="auto">
              <a:xfrm>
                <a:off x="4528" y="1923"/>
                <a:ext cx="46" cy="46"/>
                <a:chOff x="4528" y="1923"/>
                <a:chExt cx="46" cy="46"/>
              </a:xfrm>
            </p:grpSpPr>
            <p:sp>
              <p:nvSpPr>
                <p:cNvPr id="164" name="Rectangle 366"/>
                <p:cNvSpPr>
                  <a:spLocks noChangeArrowheads="1"/>
                </p:cNvSpPr>
                <p:nvPr/>
              </p:nvSpPr>
              <p:spPr bwMode="auto">
                <a:xfrm>
                  <a:off x="4528" y="1923"/>
                  <a:ext cx="46" cy="46"/>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5" name="Rectangle 367"/>
                <p:cNvSpPr>
                  <a:spLocks noChangeArrowheads="1"/>
                </p:cNvSpPr>
                <p:nvPr/>
              </p:nvSpPr>
              <p:spPr bwMode="auto">
                <a:xfrm>
                  <a:off x="4528" y="1923"/>
                  <a:ext cx="46" cy="4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1" name="Group 368"/>
              <p:cNvGrpSpPr>
                <a:grpSpLocks/>
              </p:cNvGrpSpPr>
              <p:nvPr/>
            </p:nvGrpSpPr>
            <p:grpSpPr bwMode="auto">
              <a:xfrm>
                <a:off x="4311" y="2104"/>
                <a:ext cx="46" cy="52"/>
                <a:chOff x="4311" y="2104"/>
                <a:chExt cx="46" cy="52"/>
              </a:xfrm>
            </p:grpSpPr>
            <p:sp>
              <p:nvSpPr>
                <p:cNvPr id="162" name="Rectangle 369"/>
                <p:cNvSpPr>
                  <a:spLocks noChangeArrowheads="1"/>
                </p:cNvSpPr>
                <p:nvPr/>
              </p:nvSpPr>
              <p:spPr bwMode="auto">
                <a:xfrm>
                  <a:off x="4311" y="2104"/>
                  <a:ext cx="46" cy="52"/>
                </a:xfrm>
                <a:prstGeom prst="rect">
                  <a:avLst/>
                </a:prstGeom>
                <a:solidFill>
                  <a:srgbClr val="0045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 name="Rectangle 370"/>
                <p:cNvSpPr>
                  <a:spLocks noChangeArrowheads="1"/>
                </p:cNvSpPr>
                <p:nvPr/>
              </p:nvSpPr>
              <p:spPr bwMode="auto">
                <a:xfrm>
                  <a:off x="4311" y="2104"/>
                  <a:ext cx="46"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204" name="Group 402"/>
          <p:cNvGrpSpPr>
            <a:grpSpLocks/>
          </p:cNvGrpSpPr>
          <p:nvPr/>
        </p:nvGrpSpPr>
        <p:grpSpPr bwMode="auto">
          <a:xfrm>
            <a:off x="912813" y="3679825"/>
            <a:ext cx="6907212" cy="2206625"/>
            <a:chOff x="634" y="2555"/>
            <a:chExt cx="4797" cy="1532"/>
          </a:xfrm>
        </p:grpSpPr>
        <p:grpSp>
          <p:nvGrpSpPr>
            <p:cNvPr id="205" name="Group 376"/>
            <p:cNvGrpSpPr>
              <a:grpSpLocks/>
            </p:cNvGrpSpPr>
            <p:nvPr/>
          </p:nvGrpSpPr>
          <p:grpSpPr bwMode="auto">
            <a:xfrm>
              <a:off x="634" y="4035"/>
              <a:ext cx="47" cy="52"/>
              <a:chOff x="634" y="4035"/>
              <a:chExt cx="47" cy="52"/>
            </a:xfrm>
          </p:grpSpPr>
          <p:sp>
            <p:nvSpPr>
              <p:cNvPr id="221" name="Line 377"/>
              <p:cNvSpPr>
                <a:spLocks noChangeShapeType="1"/>
              </p:cNvSpPr>
              <p:nvPr/>
            </p:nvSpPr>
            <p:spPr bwMode="auto">
              <a:xfrm>
                <a:off x="634" y="4045"/>
                <a:ext cx="47" cy="0"/>
              </a:xfrm>
              <a:prstGeom prst="line">
                <a:avLst/>
              </a:prstGeom>
              <a:noFill/>
              <a:ln w="0">
                <a:solidFill>
                  <a:srgbClr val="B3B3B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Freeform 378"/>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379"/>
              <p:cNvSpPr>
                <a:spLocks/>
              </p:cNvSpPr>
              <p:nvPr/>
            </p:nvSpPr>
            <p:spPr bwMode="auto">
              <a:xfrm>
                <a:off x="634" y="4035"/>
                <a:ext cx="47" cy="52"/>
              </a:xfrm>
              <a:custGeom>
                <a:avLst/>
                <a:gdLst>
                  <a:gd name="T0" fmla="*/ 0 w 47"/>
                  <a:gd name="T1" fmla="*/ 0 h 52"/>
                  <a:gd name="T2" fmla="*/ 21 w 47"/>
                  <a:gd name="T3" fmla="*/ 52 h 52"/>
                  <a:gd name="T4" fmla="*/ 47 w 47"/>
                  <a:gd name="T5" fmla="*/ 0 h 52"/>
                  <a:gd name="T6" fmla="*/ 0 w 47"/>
                  <a:gd name="T7" fmla="*/ 0 h 52"/>
                  <a:gd name="T8" fmla="*/ 0 60000 65536"/>
                  <a:gd name="T9" fmla="*/ 0 60000 65536"/>
                  <a:gd name="T10" fmla="*/ 0 60000 65536"/>
                  <a:gd name="T11" fmla="*/ 0 60000 65536"/>
                  <a:gd name="T12" fmla="*/ 0 w 47"/>
                  <a:gd name="T13" fmla="*/ 0 h 52"/>
                  <a:gd name="T14" fmla="*/ 47 w 47"/>
                  <a:gd name="T15" fmla="*/ 52 h 52"/>
                </a:gdLst>
                <a:ahLst/>
                <a:cxnLst>
                  <a:cxn ang="T8">
                    <a:pos x="T0" y="T1"/>
                  </a:cxn>
                  <a:cxn ang="T9">
                    <a:pos x="T2" y="T3"/>
                  </a:cxn>
                  <a:cxn ang="T10">
                    <a:pos x="T4" y="T5"/>
                  </a:cxn>
                  <a:cxn ang="T11">
                    <a:pos x="T6" y="T7"/>
                  </a:cxn>
                </a:cxnLst>
                <a:rect l="T12" t="T13" r="T14" b="T15"/>
                <a:pathLst>
                  <a:path w="47" h="52">
                    <a:moveTo>
                      <a:pt x="0" y="0"/>
                    </a:moveTo>
                    <a:lnTo>
                      <a:pt x="21" y="52"/>
                    </a:lnTo>
                    <a:lnTo>
                      <a:pt x="47"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6" name="Group 380"/>
            <p:cNvGrpSpPr>
              <a:grpSpLocks/>
            </p:cNvGrpSpPr>
            <p:nvPr/>
          </p:nvGrpSpPr>
          <p:grpSpPr bwMode="auto">
            <a:xfrm>
              <a:off x="1713" y="3642"/>
              <a:ext cx="269" cy="62"/>
              <a:chOff x="1713" y="3642"/>
              <a:chExt cx="269" cy="62"/>
            </a:xfrm>
          </p:grpSpPr>
          <p:sp>
            <p:nvSpPr>
              <p:cNvPr id="217" name="Freeform 381"/>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382"/>
              <p:cNvSpPr>
                <a:spLocks/>
              </p:cNvSpPr>
              <p:nvPr/>
            </p:nvSpPr>
            <p:spPr bwMode="auto">
              <a:xfrm>
                <a:off x="1713" y="365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9" name="Freeform 383"/>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384"/>
              <p:cNvSpPr>
                <a:spLocks/>
              </p:cNvSpPr>
              <p:nvPr/>
            </p:nvSpPr>
            <p:spPr bwMode="auto">
              <a:xfrm>
                <a:off x="1930" y="3642"/>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grpSp>
        <p:grpSp>
          <p:nvGrpSpPr>
            <p:cNvPr id="207" name="Group 385"/>
            <p:cNvGrpSpPr>
              <a:grpSpLocks/>
            </p:cNvGrpSpPr>
            <p:nvPr/>
          </p:nvGrpSpPr>
          <p:grpSpPr bwMode="auto">
            <a:xfrm>
              <a:off x="3226" y="3072"/>
              <a:ext cx="486" cy="192"/>
              <a:chOff x="3226" y="3072"/>
              <a:chExt cx="486" cy="192"/>
            </a:xfrm>
          </p:grpSpPr>
          <p:sp>
            <p:nvSpPr>
              <p:cNvPr id="211" name="Freeform 386"/>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387"/>
              <p:cNvSpPr>
                <a:spLocks/>
              </p:cNvSpPr>
              <p:nvPr/>
            </p:nvSpPr>
            <p:spPr bwMode="auto">
              <a:xfrm>
                <a:off x="3226" y="321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3" name="Freeform 388"/>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389"/>
              <p:cNvSpPr>
                <a:spLocks/>
              </p:cNvSpPr>
              <p:nvPr/>
            </p:nvSpPr>
            <p:spPr bwMode="auto">
              <a:xfrm>
                <a:off x="3443" y="3155"/>
                <a:ext cx="52" cy="46"/>
              </a:xfrm>
              <a:custGeom>
                <a:avLst/>
                <a:gdLst>
                  <a:gd name="T0" fmla="*/ 0 w 52"/>
                  <a:gd name="T1" fmla="*/ 0 h 46"/>
                  <a:gd name="T2" fmla="*/ 26 w 52"/>
                  <a:gd name="T3" fmla="*/ 46 h 46"/>
                  <a:gd name="T4" fmla="*/ 52 w 52"/>
                  <a:gd name="T5" fmla="*/ 0 h 46"/>
                  <a:gd name="T6" fmla="*/ 0 w 52"/>
                  <a:gd name="T7" fmla="*/ 0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0" y="0"/>
                    </a:moveTo>
                    <a:lnTo>
                      <a:pt x="26" y="46"/>
                    </a:lnTo>
                    <a:lnTo>
                      <a:pt x="52" y="0"/>
                    </a:lnTo>
                    <a:lnTo>
                      <a:pt x="0" y="0"/>
                    </a:lnTo>
                  </a:path>
                </a:pathLst>
              </a:custGeom>
              <a:solidFill>
                <a:srgbClr val="FF3300"/>
              </a:solidFill>
              <a:ln w="0">
                <a:solidFill>
                  <a:srgbClr val="000000"/>
                </a:solidFill>
                <a:round/>
                <a:headEnd/>
                <a:tailEnd/>
              </a:ln>
            </p:spPr>
            <p:txBody>
              <a:bodyPr/>
              <a:lstStyle/>
              <a:p>
                <a:endParaRPr lang="en-US"/>
              </a:p>
            </p:txBody>
          </p:sp>
          <p:sp>
            <p:nvSpPr>
              <p:cNvPr id="215" name="Freeform 390"/>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391"/>
              <p:cNvSpPr>
                <a:spLocks/>
              </p:cNvSpPr>
              <p:nvPr/>
            </p:nvSpPr>
            <p:spPr bwMode="auto">
              <a:xfrm>
                <a:off x="3660" y="3072"/>
                <a:ext cx="52" cy="52"/>
              </a:xfrm>
              <a:custGeom>
                <a:avLst/>
                <a:gdLst>
                  <a:gd name="T0" fmla="*/ 0 w 52"/>
                  <a:gd name="T1" fmla="*/ 0 h 52"/>
                  <a:gd name="T2" fmla="*/ 26 w 52"/>
                  <a:gd name="T3" fmla="*/ 52 h 52"/>
                  <a:gd name="T4" fmla="*/ 52 w 52"/>
                  <a:gd name="T5" fmla="*/ 0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26" y="52"/>
                    </a:lnTo>
                    <a:lnTo>
                      <a:pt x="52" y="0"/>
                    </a:lnTo>
                    <a:lnTo>
                      <a:pt x="0" y="0"/>
                    </a:lnTo>
                  </a:path>
                </a:pathLst>
              </a:custGeom>
              <a:solidFill>
                <a:srgbClr val="FF3300"/>
              </a:solidFill>
              <a:ln w="0">
                <a:solidFill>
                  <a:srgbClr val="000000"/>
                </a:solidFill>
                <a:round/>
                <a:headEnd/>
                <a:tailEnd/>
              </a:ln>
            </p:spPr>
            <p:txBody>
              <a:bodyPr/>
              <a:lstStyle/>
              <a:p>
                <a:endParaRPr lang="en-US"/>
              </a:p>
            </p:txBody>
          </p:sp>
        </p:grpSp>
        <p:sp>
          <p:nvSpPr>
            <p:cNvPr id="208" name="Line 392"/>
            <p:cNvSpPr>
              <a:spLocks noChangeShapeType="1"/>
            </p:cNvSpPr>
            <p:nvPr/>
          </p:nvSpPr>
          <p:spPr bwMode="auto">
            <a:xfrm flipV="1">
              <a:off x="655" y="2555"/>
              <a:ext cx="4776" cy="1496"/>
            </a:xfrm>
            <a:prstGeom prst="line">
              <a:avLst/>
            </a:prstGeom>
            <a:noFill/>
            <a:ln w="0">
              <a:solidFill>
                <a:srgbClr val="FFD3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 name="Text Box 393"/>
            <p:cNvSpPr txBox="1">
              <a:spLocks noChangeArrowheads="1"/>
            </p:cNvSpPr>
            <p:nvPr/>
          </p:nvSpPr>
          <p:spPr bwMode="auto">
            <a:xfrm>
              <a:off x="2407" y="3598"/>
              <a:ext cx="1105" cy="463"/>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pPr>
                <a:defRPr/>
              </a:pPr>
              <a:r>
                <a:rPr lang="en-US" sz="1300" dirty="0">
                  <a:latin typeface="Calibri"/>
                  <a:ea typeface="ヒラギノ角ゴ ProN W3" pitchFamily="32" charset="-128"/>
                  <a:cs typeface="Calibri"/>
                  <a:sym typeface="Arial" pitchFamily="32" charset="0"/>
                </a:rPr>
                <a:t>Pre-</a:t>
              </a:r>
              <a:r>
                <a:rPr lang="en-US" sz="1300" dirty="0" err="1">
                  <a:latin typeface="Calibri"/>
                  <a:ea typeface="ヒラギノ角ゴ ProN W3" pitchFamily="32" charset="-128"/>
                  <a:cs typeface="Calibri"/>
                  <a:sym typeface="Arial" pitchFamily="32" charset="0"/>
                </a:rPr>
                <a:t>nextgen</a:t>
              </a:r>
              <a:r>
                <a:rPr lang="en-US" sz="1300" dirty="0">
                  <a:latin typeface="Calibri"/>
                  <a:ea typeface="ヒラギノ角ゴ ProN W3" pitchFamily="32" charset="-128"/>
                  <a:cs typeface="Calibri"/>
                  <a:sym typeface="Arial" pitchFamily="32" charset="0"/>
                </a:rPr>
                <a:t> sequencing (</a:t>
              </a:r>
              <a:r>
                <a:rPr lang="en-US" sz="1300" dirty="0" err="1">
                  <a:latin typeface="Calibri"/>
                  <a:ea typeface="ヒラギノ角ゴ ProN W3" pitchFamily="32" charset="-128"/>
                  <a:cs typeface="Calibri"/>
                  <a:sym typeface="Arial" pitchFamily="32" charset="0"/>
                </a:rPr>
                <a:t>bp</a:t>
              </a:r>
              <a:r>
                <a:rPr lang="en-US" sz="1300" dirty="0">
                  <a:latin typeface="Calibri"/>
                  <a:ea typeface="ヒラギノ角ゴ ProN W3" pitchFamily="32" charset="-128"/>
                  <a:cs typeface="Calibri"/>
                  <a:sym typeface="Arial" pitchFamily="32" charset="0"/>
                </a:rPr>
                <a:t>/$)</a:t>
              </a:r>
            </a:p>
            <a:p>
              <a:pPr>
                <a:defRPr/>
              </a:pPr>
              <a:r>
                <a:rPr lang="en-US" sz="1100" i="1" dirty="0">
                  <a:latin typeface="Calibri"/>
                  <a:ea typeface="ヒラギノ角ゴ ProN W3" pitchFamily="32" charset="-128"/>
                  <a:cs typeface="Calibri"/>
                  <a:sym typeface="Arial" pitchFamily="32" charset="0"/>
                </a:rPr>
                <a:t>Doubling time=19 mo</a:t>
              </a:r>
            </a:p>
          </p:txBody>
        </p:sp>
        <p:sp>
          <p:nvSpPr>
            <p:cNvPr id="210" name="Line 394"/>
            <p:cNvSpPr>
              <a:spLocks noChangeShapeType="1"/>
            </p:cNvSpPr>
            <p:nvPr/>
          </p:nvSpPr>
          <p:spPr bwMode="auto">
            <a:xfrm flipV="1">
              <a:off x="2839" y="3389"/>
              <a:ext cx="0"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24" name="Group 401"/>
          <p:cNvGrpSpPr>
            <a:grpSpLocks/>
          </p:cNvGrpSpPr>
          <p:nvPr/>
        </p:nvGrpSpPr>
        <p:grpSpPr bwMode="auto">
          <a:xfrm>
            <a:off x="5184775" y="1201738"/>
            <a:ext cx="2532063" cy="3817937"/>
            <a:chOff x="3601" y="835"/>
            <a:chExt cx="1758" cy="2651"/>
          </a:xfrm>
        </p:grpSpPr>
        <p:sp>
          <p:nvSpPr>
            <p:cNvPr id="225" name="Text Box 232"/>
            <p:cNvSpPr txBox="1">
              <a:spLocks noChangeArrowheads="1"/>
            </p:cNvSpPr>
            <p:nvPr/>
          </p:nvSpPr>
          <p:spPr bwMode="auto">
            <a:xfrm>
              <a:off x="4069" y="3016"/>
              <a:ext cx="1006" cy="470"/>
            </a:xfrm>
            <a:prstGeom prst="rect">
              <a:avLst/>
            </a:prstGeom>
            <a:solidFill>
              <a:srgbClr val="FFFFCC"/>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p>
              <a:pPr>
                <a:defRPr/>
              </a:pPr>
              <a:r>
                <a:rPr lang="en-US" sz="1300" dirty="0" err="1">
                  <a:latin typeface="Calibri"/>
                  <a:ea typeface="ヒラギノ角ゴ ProN W3" pitchFamily="-110" charset="-128"/>
                  <a:cs typeface="Calibri"/>
                  <a:sym typeface="Arial" pitchFamily="-110" charset="0"/>
                </a:rPr>
                <a:t>Nextgen</a:t>
              </a:r>
              <a:r>
                <a:rPr lang="en-US" sz="1300" dirty="0">
                  <a:latin typeface="Calibri"/>
                  <a:ea typeface="ヒラギノ角ゴ ProN W3" pitchFamily="-110" charset="-128"/>
                  <a:cs typeface="Calibri"/>
                  <a:sym typeface="Arial" pitchFamily="-110" charset="0"/>
                </a:rPr>
                <a:t> sequencing (</a:t>
              </a:r>
              <a:r>
                <a:rPr lang="en-US" sz="1300" dirty="0" err="1">
                  <a:latin typeface="Calibri"/>
                  <a:ea typeface="ヒラギノ角ゴ ProN W3" pitchFamily="-110" charset="-128"/>
                  <a:cs typeface="Calibri"/>
                  <a:sym typeface="Arial" pitchFamily="-110" charset="0"/>
                </a:rPr>
                <a:t>bp</a:t>
              </a:r>
              <a:r>
                <a:rPr lang="en-US" sz="1300" dirty="0">
                  <a:latin typeface="Calibri"/>
                  <a:ea typeface="ヒラギノ角ゴ ProN W3" pitchFamily="-110" charset="-128"/>
                  <a:cs typeface="Calibri"/>
                  <a:sym typeface="Arial" pitchFamily="-110" charset="0"/>
                </a:rPr>
                <a:t>/$)</a:t>
              </a:r>
            </a:p>
            <a:p>
              <a:pPr>
                <a:defRPr/>
              </a:pPr>
              <a:r>
                <a:rPr lang="en-US" sz="1100" i="1" dirty="0">
                  <a:latin typeface="Calibri"/>
                  <a:ea typeface="ヒラギノ角ゴ ProN W3" pitchFamily="-110" charset="-128"/>
                  <a:cs typeface="Calibri"/>
                  <a:sym typeface="Arial" pitchFamily="-110" charset="0"/>
                </a:rPr>
                <a:t>Doubling time=4 mo0</a:t>
              </a:r>
            </a:p>
          </p:txBody>
        </p:sp>
        <p:sp>
          <p:nvSpPr>
            <p:cNvPr id="226" name="Line 233"/>
            <p:cNvSpPr>
              <a:spLocks noChangeShapeType="1"/>
            </p:cNvSpPr>
            <p:nvPr/>
          </p:nvSpPr>
          <p:spPr bwMode="auto">
            <a:xfrm flipH="1" flipV="1">
              <a:off x="4069" y="2687"/>
              <a:ext cx="48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27" name="Group 400"/>
            <p:cNvGrpSpPr>
              <a:grpSpLocks/>
            </p:cNvGrpSpPr>
            <p:nvPr/>
          </p:nvGrpSpPr>
          <p:grpSpPr bwMode="auto">
            <a:xfrm>
              <a:off x="3601" y="835"/>
              <a:ext cx="1758" cy="2362"/>
              <a:chOff x="3601" y="835"/>
              <a:chExt cx="1758" cy="2362"/>
            </a:xfrm>
          </p:grpSpPr>
          <p:grpSp>
            <p:nvGrpSpPr>
              <p:cNvPr id="228" name="Group 395"/>
              <p:cNvGrpSpPr>
                <a:grpSpLocks/>
              </p:cNvGrpSpPr>
              <p:nvPr/>
            </p:nvGrpSpPr>
            <p:grpSpPr bwMode="auto">
              <a:xfrm>
                <a:off x="3877" y="2870"/>
                <a:ext cx="52" cy="47"/>
                <a:chOff x="3877" y="2870"/>
                <a:chExt cx="52" cy="47"/>
              </a:xfrm>
            </p:grpSpPr>
            <p:sp>
              <p:nvSpPr>
                <p:cNvPr id="242" name="Freeform 211"/>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close/>
                    </a:path>
                  </a:pathLst>
                </a:custGeom>
                <a:solidFill>
                  <a:srgbClr val="FF42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212"/>
                <p:cNvSpPr>
                  <a:spLocks/>
                </p:cNvSpPr>
                <p:nvPr/>
              </p:nvSpPr>
              <p:spPr bwMode="auto">
                <a:xfrm>
                  <a:off x="3877" y="2870"/>
                  <a:ext cx="52" cy="47"/>
                </a:xfrm>
                <a:custGeom>
                  <a:avLst/>
                  <a:gdLst>
                    <a:gd name="T0" fmla="*/ 0 w 52"/>
                    <a:gd name="T1" fmla="*/ 26 h 47"/>
                    <a:gd name="T2" fmla="*/ 26 w 52"/>
                    <a:gd name="T3" fmla="*/ 47 h 47"/>
                    <a:gd name="T4" fmla="*/ 52 w 52"/>
                    <a:gd name="T5" fmla="*/ 26 h 47"/>
                    <a:gd name="T6" fmla="*/ 26 w 52"/>
                    <a:gd name="T7" fmla="*/ 0 h 47"/>
                    <a:gd name="T8" fmla="*/ 0 w 52"/>
                    <a:gd name="T9" fmla="*/ 26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26"/>
                      </a:moveTo>
                      <a:lnTo>
                        <a:pt x="26" y="47"/>
                      </a:lnTo>
                      <a:lnTo>
                        <a:pt x="52" y="26"/>
                      </a:lnTo>
                      <a:lnTo>
                        <a:pt x="26" y="0"/>
                      </a:lnTo>
                      <a:lnTo>
                        <a:pt x="0" y="2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9" name="Group 396"/>
              <p:cNvGrpSpPr>
                <a:grpSpLocks/>
              </p:cNvGrpSpPr>
              <p:nvPr/>
            </p:nvGrpSpPr>
            <p:grpSpPr bwMode="auto">
              <a:xfrm>
                <a:off x="4094" y="2368"/>
                <a:ext cx="51" cy="46"/>
                <a:chOff x="4094" y="2368"/>
                <a:chExt cx="51" cy="46"/>
              </a:xfrm>
            </p:grpSpPr>
            <p:sp>
              <p:nvSpPr>
                <p:cNvPr id="240" name="Freeform 213"/>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close/>
                    </a:path>
                  </a:pathLst>
                </a:custGeom>
                <a:solidFill>
                  <a:srgbClr val="FF42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214"/>
                <p:cNvSpPr>
                  <a:spLocks/>
                </p:cNvSpPr>
                <p:nvPr/>
              </p:nvSpPr>
              <p:spPr bwMode="auto">
                <a:xfrm>
                  <a:off x="4094" y="2368"/>
                  <a:ext cx="51" cy="46"/>
                </a:xfrm>
                <a:custGeom>
                  <a:avLst/>
                  <a:gdLst>
                    <a:gd name="T0" fmla="*/ 0 w 51"/>
                    <a:gd name="T1" fmla="*/ 26 h 46"/>
                    <a:gd name="T2" fmla="*/ 26 w 51"/>
                    <a:gd name="T3" fmla="*/ 46 h 46"/>
                    <a:gd name="T4" fmla="*/ 51 w 51"/>
                    <a:gd name="T5" fmla="*/ 26 h 46"/>
                    <a:gd name="T6" fmla="*/ 26 w 51"/>
                    <a:gd name="T7" fmla="*/ 0 h 46"/>
                    <a:gd name="T8" fmla="*/ 0 w 51"/>
                    <a:gd name="T9" fmla="*/ 26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6"/>
                      </a:moveTo>
                      <a:lnTo>
                        <a:pt x="26" y="46"/>
                      </a:lnTo>
                      <a:lnTo>
                        <a:pt x="51" y="26"/>
                      </a:lnTo>
                      <a:lnTo>
                        <a:pt x="26" y="0"/>
                      </a:lnTo>
                      <a:lnTo>
                        <a:pt x="0" y="2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0" name="Group 397"/>
              <p:cNvGrpSpPr>
                <a:grpSpLocks/>
              </p:cNvGrpSpPr>
              <p:nvPr/>
            </p:nvGrpSpPr>
            <p:grpSpPr bwMode="auto">
              <a:xfrm>
                <a:off x="4311" y="2135"/>
                <a:ext cx="46" cy="52"/>
                <a:chOff x="4311" y="2135"/>
                <a:chExt cx="46" cy="52"/>
              </a:xfrm>
            </p:grpSpPr>
            <p:sp>
              <p:nvSpPr>
                <p:cNvPr id="238" name="Freeform 215"/>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close/>
                    </a:path>
                  </a:pathLst>
                </a:custGeom>
                <a:solidFill>
                  <a:srgbClr val="FF42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216"/>
                <p:cNvSpPr>
                  <a:spLocks/>
                </p:cNvSpPr>
                <p:nvPr/>
              </p:nvSpPr>
              <p:spPr bwMode="auto">
                <a:xfrm>
                  <a:off x="4311" y="2135"/>
                  <a:ext cx="46" cy="52"/>
                </a:xfrm>
                <a:custGeom>
                  <a:avLst/>
                  <a:gdLst>
                    <a:gd name="T0" fmla="*/ 0 w 46"/>
                    <a:gd name="T1" fmla="*/ 26 h 52"/>
                    <a:gd name="T2" fmla="*/ 25 w 46"/>
                    <a:gd name="T3" fmla="*/ 52 h 52"/>
                    <a:gd name="T4" fmla="*/ 46 w 46"/>
                    <a:gd name="T5" fmla="*/ 26 h 52"/>
                    <a:gd name="T6" fmla="*/ 25 w 46"/>
                    <a:gd name="T7" fmla="*/ 0 h 52"/>
                    <a:gd name="T8" fmla="*/ 0 w 46"/>
                    <a:gd name="T9" fmla="*/ 26 h 52"/>
                    <a:gd name="T10" fmla="*/ 0 60000 65536"/>
                    <a:gd name="T11" fmla="*/ 0 60000 65536"/>
                    <a:gd name="T12" fmla="*/ 0 60000 65536"/>
                    <a:gd name="T13" fmla="*/ 0 60000 65536"/>
                    <a:gd name="T14" fmla="*/ 0 60000 65536"/>
                    <a:gd name="T15" fmla="*/ 0 w 46"/>
                    <a:gd name="T16" fmla="*/ 0 h 52"/>
                    <a:gd name="T17" fmla="*/ 46 w 46"/>
                    <a:gd name="T18" fmla="*/ 52 h 52"/>
                  </a:gdLst>
                  <a:ahLst/>
                  <a:cxnLst>
                    <a:cxn ang="T10">
                      <a:pos x="T0" y="T1"/>
                    </a:cxn>
                    <a:cxn ang="T11">
                      <a:pos x="T2" y="T3"/>
                    </a:cxn>
                    <a:cxn ang="T12">
                      <a:pos x="T4" y="T5"/>
                    </a:cxn>
                    <a:cxn ang="T13">
                      <a:pos x="T6" y="T7"/>
                    </a:cxn>
                    <a:cxn ang="T14">
                      <a:pos x="T8" y="T9"/>
                    </a:cxn>
                  </a:cxnLst>
                  <a:rect l="T15" t="T16" r="T17" b="T18"/>
                  <a:pathLst>
                    <a:path w="46" h="52">
                      <a:moveTo>
                        <a:pt x="0" y="26"/>
                      </a:moveTo>
                      <a:lnTo>
                        <a:pt x="25" y="52"/>
                      </a:lnTo>
                      <a:lnTo>
                        <a:pt x="46" y="26"/>
                      </a:lnTo>
                      <a:lnTo>
                        <a:pt x="25" y="0"/>
                      </a:lnTo>
                      <a:lnTo>
                        <a:pt x="0" y="2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1" name="Group 398"/>
              <p:cNvGrpSpPr>
                <a:grpSpLocks/>
              </p:cNvGrpSpPr>
              <p:nvPr/>
            </p:nvGrpSpPr>
            <p:grpSpPr bwMode="auto">
              <a:xfrm>
                <a:off x="4528" y="1897"/>
                <a:ext cx="46" cy="46"/>
                <a:chOff x="4528" y="1897"/>
                <a:chExt cx="46" cy="46"/>
              </a:xfrm>
            </p:grpSpPr>
            <p:sp>
              <p:nvSpPr>
                <p:cNvPr id="236" name="Freeform 217"/>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close/>
                    </a:path>
                  </a:pathLst>
                </a:custGeom>
                <a:solidFill>
                  <a:srgbClr val="FF42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218"/>
                <p:cNvSpPr>
                  <a:spLocks/>
                </p:cNvSpPr>
                <p:nvPr/>
              </p:nvSpPr>
              <p:spPr bwMode="auto">
                <a:xfrm>
                  <a:off x="4528" y="1897"/>
                  <a:ext cx="46" cy="46"/>
                </a:xfrm>
                <a:custGeom>
                  <a:avLst/>
                  <a:gdLst>
                    <a:gd name="T0" fmla="*/ 0 w 46"/>
                    <a:gd name="T1" fmla="*/ 26 h 46"/>
                    <a:gd name="T2" fmla="*/ 25 w 46"/>
                    <a:gd name="T3" fmla="*/ 46 h 46"/>
                    <a:gd name="T4" fmla="*/ 46 w 46"/>
                    <a:gd name="T5" fmla="*/ 26 h 46"/>
                    <a:gd name="T6" fmla="*/ 25 w 46"/>
                    <a:gd name="T7" fmla="*/ 0 h 46"/>
                    <a:gd name="T8" fmla="*/ 0 w 46"/>
                    <a:gd name="T9" fmla="*/ 26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6"/>
                      </a:moveTo>
                      <a:lnTo>
                        <a:pt x="25" y="46"/>
                      </a:lnTo>
                      <a:lnTo>
                        <a:pt x="46" y="26"/>
                      </a:lnTo>
                      <a:lnTo>
                        <a:pt x="25" y="0"/>
                      </a:lnTo>
                      <a:lnTo>
                        <a:pt x="0" y="2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2" name="Group 399"/>
              <p:cNvGrpSpPr>
                <a:grpSpLocks/>
              </p:cNvGrpSpPr>
              <p:nvPr/>
            </p:nvGrpSpPr>
            <p:grpSpPr bwMode="auto">
              <a:xfrm>
                <a:off x="4744" y="1653"/>
                <a:ext cx="47" cy="47"/>
                <a:chOff x="4744" y="1653"/>
                <a:chExt cx="47" cy="47"/>
              </a:xfrm>
            </p:grpSpPr>
            <p:sp>
              <p:nvSpPr>
                <p:cNvPr id="234" name="Freeform 219"/>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close/>
                    </a:path>
                  </a:pathLst>
                </a:custGeom>
                <a:solidFill>
                  <a:srgbClr val="FF42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220"/>
                <p:cNvSpPr>
                  <a:spLocks/>
                </p:cNvSpPr>
                <p:nvPr/>
              </p:nvSpPr>
              <p:spPr bwMode="auto">
                <a:xfrm>
                  <a:off x="4744" y="1653"/>
                  <a:ext cx="47" cy="47"/>
                </a:xfrm>
                <a:custGeom>
                  <a:avLst/>
                  <a:gdLst>
                    <a:gd name="T0" fmla="*/ 0 w 47"/>
                    <a:gd name="T1" fmla="*/ 21 h 47"/>
                    <a:gd name="T2" fmla="*/ 21 w 47"/>
                    <a:gd name="T3" fmla="*/ 47 h 47"/>
                    <a:gd name="T4" fmla="*/ 47 w 47"/>
                    <a:gd name="T5" fmla="*/ 21 h 47"/>
                    <a:gd name="T6" fmla="*/ 21 w 47"/>
                    <a:gd name="T7" fmla="*/ 0 h 47"/>
                    <a:gd name="T8" fmla="*/ 0 w 47"/>
                    <a:gd name="T9" fmla="*/ 2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1"/>
                      </a:moveTo>
                      <a:lnTo>
                        <a:pt x="21" y="47"/>
                      </a:lnTo>
                      <a:lnTo>
                        <a:pt x="47" y="21"/>
                      </a:lnTo>
                      <a:lnTo>
                        <a:pt x="21" y="0"/>
                      </a:lnTo>
                      <a:lnTo>
                        <a:pt x="0" y="2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3" name="Line 222"/>
              <p:cNvSpPr>
                <a:spLocks noChangeShapeType="1"/>
              </p:cNvSpPr>
              <p:nvPr/>
            </p:nvSpPr>
            <p:spPr bwMode="auto">
              <a:xfrm flipV="1">
                <a:off x="3601" y="835"/>
                <a:ext cx="1758" cy="2362"/>
              </a:xfrm>
              <a:prstGeom prst="line">
                <a:avLst/>
              </a:prstGeom>
              <a:noFill/>
              <a:ln w="0">
                <a:solidFill>
                  <a:srgbClr val="FF420E"/>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44" name="Picture 243" descr="Screen Shot 2013-05-22 at 10.0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450" y="692150"/>
            <a:ext cx="4321175" cy="1617663"/>
          </a:xfrm>
          <a:prstGeom prst="rect">
            <a:avLst/>
          </a:prstGeom>
          <a:ln>
            <a:noFill/>
          </a:ln>
          <a:effectLst>
            <a:outerShdw blurRad="292100" dist="139700" dir="2700000" algn="tl" rotWithShape="0">
              <a:srgbClr val="333333">
                <a:alpha val="65000"/>
              </a:srgbClr>
            </a:outerShdw>
          </a:effectLst>
        </p:spPr>
      </p:pic>
      <p:sp>
        <p:nvSpPr>
          <p:cNvPr id="245" name="Title 1"/>
          <p:cNvSpPr txBox="1">
            <a:spLocks/>
          </p:cNvSpPr>
          <p:nvPr/>
        </p:nvSpPr>
        <p:spPr bwMode="auto">
          <a:xfrm>
            <a:off x="152400" y="53975"/>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1A1A1A"/>
                </a:solidFill>
                <a:latin typeface="Calibri"/>
                <a:cs typeface="Calibri"/>
              </a:rPr>
              <a:t>Disk Capacity </a:t>
            </a:r>
            <a:r>
              <a:rPr lang="en-US" sz="3200" b="1" dirty="0" err="1">
                <a:solidFill>
                  <a:srgbClr val="1A1A1A"/>
                </a:solidFill>
                <a:latin typeface="Calibri"/>
                <a:cs typeface="Calibri"/>
              </a:rPr>
              <a:t>vs</a:t>
            </a:r>
            <a:r>
              <a:rPr lang="en-US" sz="3200" b="1" dirty="0">
                <a:solidFill>
                  <a:srgbClr val="1A1A1A"/>
                </a:solidFill>
                <a:latin typeface="Calibri"/>
                <a:cs typeface="Calibri"/>
              </a:rPr>
              <a:t> Sequencing Capacity, 1990-2012</a:t>
            </a:r>
            <a:endParaRPr lang="en-US" sz="3200" b="1" dirty="0">
              <a:latin typeface="Calibri"/>
              <a:cs typeface="Calibri"/>
            </a:endParaRPr>
          </a:p>
        </p:txBody>
      </p:sp>
    </p:spTree>
    <p:extLst>
      <p:ext uri="{BB962C8B-B14F-4D97-AF65-F5344CB8AC3E}">
        <p14:creationId xmlns:p14="http://schemas.microsoft.com/office/powerpoint/2010/main" val="4045301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dissolv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dissolve">
                                      <p:cBhvr>
                                        <p:cTn id="12"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6988"/>
            <a:ext cx="8839200" cy="1143001"/>
          </a:xfrm>
        </p:spPr>
        <p:txBody>
          <a:bodyPr/>
          <a:lstStyle/>
          <a:p>
            <a:pPr eaLnBrk="1"/>
            <a:r>
              <a:rPr lang="en-US" dirty="0">
                <a:ea typeface="ＭＳ Ｐゴシック" charset="0"/>
              </a:rPr>
              <a:t>About DNA and computers</a:t>
            </a:r>
          </a:p>
        </p:txBody>
      </p:sp>
      <p:sp>
        <p:nvSpPr>
          <p:cNvPr id="5" name="Content Placeholder 2"/>
          <p:cNvSpPr>
            <a:spLocks noGrp="1"/>
          </p:cNvSpPr>
          <p:nvPr>
            <p:ph idx="1"/>
          </p:nvPr>
        </p:nvSpPr>
        <p:spPr>
          <a:xfrm>
            <a:off x="152400" y="1600200"/>
            <a:ext cx="8839200" cy="4724400"/>
          </a:xfrm>
        </p:spPr>
        <p:txBody>
          <a:bodyPr/>
          <a:lstStyle/>
          <a:p>
            <a:pPr marL="457200" indent="-457200" eaLnBrk="1"/>
            <a:r>
              <a:rPr lang="en-US" dirty="0" smtClean="0">
                <a:ea typeface="ＭＳ Ｐゴシック" charset="0"/>
              </a:rPr>
              <a:t>We </a:t>
            </a:r>
            <a:r>
              <a:rPr lang="en-US" dirty="0">
                <a:ea typeface="ＭＳ Ｐゴシック" charset="0"/>
              </a:rPr>
              <a:t>hit the $1000 </a:t>
            </a:r>
            <a:r>
              <a:rPr lang="en-US" dirty="0" smtClean="0">
                <a:ea typeface="ＭＳ Ｐゴシック" charset="0"/>
              </a:rPr>
              <a:t>genome* in ~2016</a:t>
            </a:r>
          </a:p>
          <a:p>
            <a:pPr marL="857250" lvl="1" indent="-457200" eaLnBrk="1"/>
            <a:r>
              <a:rPr lang="en-US" dirty="0" smtClean="0">
                <a:ea typeface="ＭＳ Ｐゴシック" charset="0"/>
              </a:rPr>
              <a:t>Need </a:t>
            </a:r>
            <a:r>
              <a:rPr lang="en-US" dirty="0">
                <a:ea typeface="ＭＳ Ｐゴシック" charset="0"/>
              </a:rPr>
              <a:t>to think about the $100 </a:t>
            </a:r>
            <a:r>
              <a:rPr lang="en-US" dirty="0" smtClean="0">
                <a:ea typeface="ＭＳ Ｐゴシック" charset="0"/>
              </a:rPr>
              <a:t>genome </a:t>
            </a:r>
            <a:endParaRPr lang="en-US" dirty="0">
              <a:ea typeface="ＭＳ Ｐゴシック" charset="0"/>
            </a:endParaRPr>
          </a:p>
          <a:p>
            <a:pPr marL="457200" indent="-457200" eaLnBrk="1"/>
            <a:r>
              <a:rPr lang="en-US" dirty="0">
                <a:ea typeface="ＭＳ Ｐゴシック" charset="0"/>
              </a:rPr>
              <a:t>The doubling time of sequencing has been ~5-6 months. </a:t>
            </a:r>
          </a:p>
          <a:p>
            <a:pPr marL="457200" indent="-457200" eaLnBrk="1"/>
            <a:r>
              <a:rPr lang="en-US" dirty="0">
                <a:ea typeface="ＭＳ Ｐゴシック" charset="0"/>
              </a:rPr>
              <a:t>The doubling time of storage and network bandwidth is ~12 months. </a:t>
            </a:r>
          </a:p>
          <a:p>
            <a:pPr marL="457200" indent="-457200" eaLnBrk="1"/>
            <a:r>
              <a:rPr lang="en-US" dirty="0">
                <a:ea typeface="ＭＳ Ｐゴシック" charset="0"/>
              </a:rPr>
              <a:t>The doubling time of CPU speed is ~18 months. </a:t>
            </a:r>
          </a:p>
          <a:p>
            <a:pPr marL="457200" indent="-457200" eaLnBrk="1"/>
            <a:r>
              <a:rPr lang="en-US" dirty="0">
                <a:ea typeface="ＭＳ Ｐゴシック" charset="0"/>
              </a:rPr>
              <a:t>The cost of sequencing a base pair will eventually equal the cost of storing a base pair</a:t>
            </a:r>
          </a:p>
          <a:p>
            <a:pPr marL="457200" indent="-457200" eaLnBrk="1"/>
            <a:endParaRPr lang="en-US" dirty="0">
              <a:ea typeface="ＭＳ Ｐゴシック" charset="0"/>
            </a:endParaRPr>
          </a:p>
        </p:txBody>
      </p:sp>
    </p:spTree>
    <p:extLst>
      <p:ext uri="{BB962C8B-B14F-4D97-AF65-F5344CB8AC3E}">
        <p14:creationId xmlns:p14="http://schemas.microsoft.com/office/powerpoint/2010/main" val="40394067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53975"/>
            <a:ext cx="8839200" cy="1143000"/>
          </a:xfrm>
        </p:spPr>
        <p:txBody>
          <a:bodyPr/>
          <a:lstStyle/>
          <a:p>
            <a:r>
              <a:rPr lang="en-US" dirty="0">
                <a:ea typeface="ＭＳ Ｐゴシック" charset="0"/>
              </a:rPr>
              <a:t>What is the general biomedical scientist to do?</a:t>
            </a:r>
          </a:p>
        </p:txBody>
      </p:sp>
      <p:sp>
        <p:nvSpPr>
          <p:cNvPr id="5" name="Content Placeholder 2"/>
          <p:cNvSpPr>
            <a:spLocks noGrp="1"/>
          </p:cNvSpPr>
          <p:nvPr>
            <p:ph idx="1"/>
          </p:nvPr>
        </p:nvSpPr>
        <p:spPr>
          <a:xfrm>
            <a:off x="152400" y="1600200"/>
            <a:ext cx="8839200" cy="4724400"/>
          </a:xfrm>
        </p:spPr>
        <p:txBody>
          <a:bodyPr/>
          <a:lstStyle/>
          <a:p>
            <a:pPr marL="571500" indent="-571500"/>
            <a:r>
              <a:rPr lang="en-US" sz="3600" dirty="0">
                <a:ea typeface="ＭＳ Ｐゴシック" charset="0"/>
              </a:rPr>
              <a:t>Lots of data</a:t>
            </a:r>
          </a:p>
          <a:p>
            <a:pPr marL="571500" indent="-571500"/>
            <a:r>
              <a:rPr lang="en-US" sz="3600" dirty="0">
                <a:ea typeface="ＭＳ Ｐゴシック" charset="0"/>
              </a:rPr>
              <a:t>Poor IT infrastructure in many labs</a:t>
            </a:r>
          </a:p>
          <a:p>
            <a:pPr marL="571500" indent="-571500"/>
            <a:r>
              <a:rPr lang="en-US" sz="3600" dirty="0">
                <a:ea typeface="ＭＳ Ｐゴシック" charset="0"/>
              </a:rPr>
              <a:t>Where do they go?</a:t>
            </a:r>
          </a:p>
          <a:p>
            <a:pPr marL="571500" indent="-571500"/>
            <a:r>
              <a:rPr lang="en-US" sz="3600" dirty="0">
                <a:ea typeface="ＭＳ Ｐゴシック" charset="0"/>
              </a:rPr>
              <a:t>Write more grants?</a:t>
            </a:r>
          </a:p>
          <a:p>
            <a:pPr marL="571500" indent="-571500"/>
            <a:r>
              <a:rPr lang="en-US" sz="3600" dirty="0">
                <a:ea typeface="ＭＳ Ｐゴシック" charset="0"/>
              </a:rPr>
              <a:t>Get bigger hardware?</a:t>
            </a:r>
          </a:p>
        </p:txBody>
      </p:sp>
    </p:spTree>
    <p:extLst>
      <p:ext uri="{BB962C8B-B14F-4D97-AF65-F5344CB8AC3E}">
        <p14:creationId xmlns:p14="http://schemas.microsoft.com/office/powerpoint/2010/main" val="27297422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44624"/>
            <a:ext cx="8839200" cy="1143000"/>
          </a:xfrm>
        </p:spPr>
        <p:txBody>
          <a:bodyPr/>
          <a:lstStyle/>
          <a:p>
            <a:r>
              <a:rPr lang="en-US" dirty="0" smtClean="0"/>
              <a:t>Cloud computing providers</a:t>
            </a:r>
            <a:endParaRPr lang="en-US" dirty="0"/>
          </a:p>
        </p:txBody>
      </p:sp>
      <p:sp>
        <p:nvSpPr>
          <p:cNvPr id="5" name="Content Placeholder 2"/>
          <p:cNvSpPr>
            <a:spLocks noGrp="1"/>
          </p:cNvSpPr>
          <p:nvPr>
            <p:ph idx="1"/>
          </p:nvPr>
        </p:nvSpPr>
        <p:spPr>
          <a:xfrm>
            <a:off x="152400" y="1600200"/>
            <a:ext cx="8839200" cy="4724400"/>
          </a:xfrm>
        </p:spPr>
        <p:txBody>
          <a:bodyPr/>
          <a:lstStyle/>
          <a:p>
            <a:r>
              <a:rPr lang="en-US" dirty="0" smtClean="0"/>
              <a:t>Amazon AWS</a:t>
            </a:r>
          </a:p>
          <a:p>
            <a:pPr lvl="1"/>
            <a:r>
              <a:rPr lang="en-US" dirty="0">
                <a:hlinkClick r:id="rId2"/>
              </a:rPr>
              <a:t>https://aws.amazon.com</a:t>
            </a:r>
            <a:r>
              <a:rPr lang="en-US" dirty="0" smtClean="0">
                <a:hlinkClick r:id="rId2"/>
              </a:rPr>
              <a:t>/</a:t>
            </a:r>
            <a:r>
              <a:rPr lang="en-US" dirty="0" smtClean="0"/>
              <a:t> </a:t>
            </a:r>
          </a:p>
          <a:p>
            <a:r>
              <a:rPr lang="en-US" dirty="0" smtClean="0"/>
              <a:t>Google cloud</a:t>
            </a:r>
          </a:p>
          <a:p>
            <a:pPr lvl="1"/>
            <a:r>
              <a:rPr lang="en-US" dirty="0">
                <a:hlinkClick r:id="rId3"/>
              </a:rPr>
              <a:t>https://cloud.google.com</a:t>
            </a:r>
            <a:r>
              <a:rPr lang="en-US" dirty="0" smtClean="0">
                <a:hlinkClick r:id="rId3"/>
              </a:rPr>
              <a:t>/</a:t>
            </a:r>
            <a:endParaRPr lang="en-US" dirty="0" smtClean="0"/>
          </a:p>
          <a:p>
            <a:r>
              <a:rPr lang="en-US" dirty="0" smtClean="0"/>
              <a:t>Digital ocean</a:t>
            </a:r>
          </a:p>
          <a:p>
            <a:pPr lvl="1"/>
            <a:r>
              <a:rPr lang="en-US" dirty="0">
                <a:hlinkClick r:id="rId4"/>
              </a:rPr>
              <a:t>https://www.digitalocean.com</a:t>
            </a:r>
            <a:r>
              <a:rPr lang="en-US" dirty="0" smtClean="0">
                <a:hlinkClick r:id="rId4"/>
              </a:rPr>
              <a:t>/</a:t>
            </a:r>
            <a:endParaRPr lang="en-US" dirty="0" smtClean="0"/>
          </a:p>
          <a:p>
            <a:r>
              <a:rPr lang="en-US" dirty="0" smtClean="0"/>
              <a:t>Microsoft Azure</a:t>
            </a:r>
          </a:p>
          <a:p>
            <a:pPr lvl="1"/>
            <a:r>
              <a:rPr lang="en-US" dirty="0" smtClean="0">
                <a:hlinkClick r:id="rId5"/>
              </a:rPr>
              <a:t>https</a:t>
            </a:r>
            <a:r>
              <a:rPr lang="en-US" dirty="0">
                <a:hlinkClick r:id="rId5"/>
              </a:rPr>
              <a:t>://azure.microsoft.com/en-us</a:t>
            </a:r>
            <a:r>
              <a:rPr lang="en-US" dirty="0" smtClean="0">
                <a:hlinkClick r:id="rId5"/>
              </a:rPr>
              <a:t>/</a:t>
            </a:r>
            <a:endParaRPr lang="en-US" dirty="0" smtClean="0"/>
          </a:p>
          <a:p>
            <a:r>
              <a:rPr lang="en-US" dirty="0" smtClean="0"/>
              <a:t>More</a:t>
            </a:r>
            <a:r>
              <a:rPr lang="is-IS" dirty="0" smtClean="0"/>
              <a:t>…</a:t>
            </a:r>
            <a:endParaRPr lang="en-US" dirty="0" smtClean="0"/>
          </a:p>
        </p:txBody>
      </p:sp>
    </p:spTree>
    <p:extLst>
      <p:ext uri="{BB962C8B-B14F-4D97-AF65-F5344CB8AC3E}">
        <p14:creationId xmlns:p14="http://schemas.microsoft.com/office/powerpoint/2010/main" val="42648433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9947</TotalTime>
  <Words>2621</Words>
  <Application>Microsoft Macintosh PowerPoint</Application>
  <PresentationFormat>On-screen Show (4:3)</PresentationFormat>
  <Paragraphs>264</Paragraphs>
  <Slides>56</Slides>
  <Notes>7</Notes>
  <HiddenSlides>19</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Canadian Bioinformatics Workshops</vt:lpstr>
      <vt:lpstr>PowerPoint Presentation</vt:lpstr>
      <vt:lpstr>PowerPoint Presentation</vt:lpstr>
      <vt:lpstr>Learning objectives of the course</vt:lpstr>
      <vt:lpstr>Learning Objectives</vt:lpstr>
      <vt:lpstr>PowerPoint Presentation</vt:lpstr>
      <vt:lpstr>About DNA and computers</vt:lpstr>
      <vt:lpstr>What is the general biomedical scientist to do?</vt:lpstr>
      <vt:lpstr>Cloud computing providers</vt:lpstr>
      <vt:lpstr>Amazon Web Services (AWS)</vt:lpstr>
      <vt:lpstr>Some of the challenges of cloud computing:</vt:lpstr>
      <vt:lpstr>Some of the advantages of cloud computing:</vt:lpstr>
      <vt:lpstr>Key AWS concepts and terminology</vt:lpstr>
      <vt:lpstr>Key AWS concepts and terminology</vt:lpstr>
      <vt:lpstr>Key AWS concepts and terminology</vt:lpstr>
      <vt:lpstr>What is a Region?</vt:lpstr>
      <vt:lpstr>What is a Region?</vt:lpstr>
      <vt:lpstr>What is difference between the 'Start', 'Stop', 'Reboot', and 'Terminate' (Instance States)?</vt:lpstr>
      <vt:lpstr>What is an AMI/snapshot?</vt:lpstr>
      <vt:lpstr>I can not log into my EC2 instance, what might have gone wrong?</vt:lpstr>
      <vt:lpstr>How much does it cost to use AWS EC2 resources?</vt:lpstr>
      <vt:lpstr>Why am I still getting a monthly bill?</vt:lpstr>
      <vt:lpstr>Amazon AWS documentation</vt:lpstr>
      <vt:lpstr>In this workshop:</vt:lpstr>
      <vt:lpstr>Things we have set up:</vt:lpstr>
      <vt:lpstr>Logging into Amazon AWS</vt:lpstr>
      <vt:lpstr>Opening a ‘terminal session’ on a Mac</vt:lpstr>
      <vt:lpstr>Add the terminal App to your dock</vt:lpstr>
      <vt:lpstr>Creating a working directory on your Mac called ‘cbw’</vt:lpstr>
      <vt:lpstr>Go to course wiki, “Accessing the cloud” page Download the certificate</vt:lpstr>
      <vt:lpstr>Go to course wiki, “Accessing the cloud” page</vt:lpstr>
      <vt:lpstr>Login to AWS console </vt:lpstr>
      <vt:lpstr>Select "EC2" service</vt:lpstr>
      <vt:lpstr>Launch a new Instance</vt:lpstr>
      <vt:lpstr>Choose an AMI – Find the CSHL SEQTEC 2017 AMI in the Community AMIs</vt:lpstr>
      <vt:lpstr>Choose “m4.2xlarge” instance type, then "Next: Configure Instance Details".</vt:lpstr>
      <vt:lpstr>Select "Protect against accidental termination", then "Next: Add Storage".</vt:lpstr>
      <vt:lpstr>You should see "snap-xxxxxxx" (32GB) and "snap-xxxxxxx" (250GB) as the two storage volumes selected. Then, "Next: Tag Instance"</vt:lpstr>
      <vt:lpstr>Create a tag like “Name=ObiGriffith” [use your own name]. Then hit "Next: Configure Security Group".</vt:lpstr>
      <vt:lpstr>Select an Existing Security Group, choose "SSH_HTTP". Then hit "Review and Launch". </vt:lpstr>
      <vt:lpstr>Review the details of your instance, note the warnings, then hit Launch</vt:lpstr>
      <vt:lpstr>Choose an existing key pair: ”cshl_2017" and then Launch.</vt:lpstr>
      <vt:lpstr>View Instances to see your new instance spinning up!</vt:lpstr>
      <vt:lpstr>Find YOUR instance, select it, and then hit connect for instructions on how to connect (It may take some time for your instance to be ready)</vt:lpstr>
      <vt:lpstr>Take note of your Public DNS/IP and the instructions on changing permissions for the key file (Note, we will login as ubuntu NOT root)</vt:lpstr>
      <vt:lpstr>Use ‘wget’ at command line to download pem file</vt:lpstr>
      <vt:lpstr>Viewing the ‘key’ file once downloaded</vt:lpstr>
      <vt:lpstr>Changing file permissions of your ‘key’ file  (Mac/Linux)</vt:lpstr>
      <vt:lpstr>Logging into your instance</vt:lpstr>
      <vt:lpstr>Copying files from AWS to your computer (using a web browser)</vt:lpstr>
      <vt:lpstr>Logging out of your instance</vt:lpstr>
      <vt:lpstr>When you are done for the day you can “Stop” your instance – Don’t Terminate!</vt:lpstr>
      <vt:lpstr>Next morning, you can “Start” your instance again</vt:lpstr>
      <vt:lpstr>When you restart your instance you will need to find your new Public DNS or IP address. Select your instance and “Connect” or look in Description tab. Then go back to instructions for “Logging into your instance”</vt:lpstr>
      <vt:lpstr>So, at this point:</vt:lpstr>
      <vt:lpstr>PowerPoint Presentation</vt:lpstr>
    </vt:vector>
  </TitlesOfParts>
  <Company>Boston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Stromberg</dc:creator>
  <cp:lastModifiedBy>Obi Griffith</cp:lastModifiedBy>
  <cp:revision>675</cp:revision>
  <dcterms:created xsi:type="dcterms:W3CDTF">2010-04-21T18:53:51Z</dcterms:created>
  <dcterms:modified xsi:type="dcterms:W3CDTF">2018-05-28T12:43:46Z</dcterms:modified>
</cp:coreProperties>
</file>