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41" r:id="rId2"/>
    <p:sldId id="342" r:id="rId3"/>
    <p:sldId id="257" r:id="rId4"/>
    <p:sldId id="514" r:id="rId5"/>
    <p:sldId id="515" r:id="rId6"/>
    <p:sldId id="516" r:id="rId7"/>
    <p:sldId id="517" r:id="rId8"/>
    <p:sldId id="519" r:id="rId9"/>
    <p:sldId id="518" r:id="rId10"/>
    <p:sldId id="520" r:id="rId11"/>
    <p:sldId id="512" r:id="rId1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0000"/>
    <a:srgbClr val="FF0000"/>
    <a:srgbClr val="FFFFFF"/>
    <a:srgbClr val="E1DB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6" d="100"/>
          <a:sy n="76" d="100"/>
        </p:scale>
        <p:origin x="-119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7E87875E-BE80-9745-B369-4F4A7AB5E016}" type="datetime1">
              <a:rPr lang="en-US"/>
              <a:pPr>
                <a:defRPr/>
              </a:pPr>
              <a:t>5/28/18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4961A077-CBFC-8247-8C5F-B9A3C2BF59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417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73D7B332-3177-764B-A596-DBF05F42396E}" type="datetime1">
              <a:rPr lang="en-US"/>
              <a:pPr>
                <a:defRPr/>
              </a:pPr>
              <a:t>5/28/18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F3969550-FBCF-404B-9FAA-7B1DCDF2C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7202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ＭＳ Ｐゴシック" pitchFamily="-2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969550-FBCF-404B-9FAA-7B1DCDF2C4F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6243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969550-FBCF-404B-9FAA-7B1DCDF2C4F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4117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969550-FBCF-404B-9FAA-7B1DCDF2C4F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5605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As</a:t>
            </a:r>
            <a:r>
              <a:rPr lang="en-US" baseline="0" dirty="0" smtClean="0"/>
              <a:t> k-</a:t>
            </a:r>
            <a:r>
              <a:rPr lang="en-US" baseline="0" dirty="0" err="1" smtClean="0"/>
              <a:t>mers</a:t>
            </a:r>
            <a:r>
              <a:rPr lang="en-US" baseline="0" dirty="0" smtClean="0"/>
              <a:t> get longer, there are more possible unique combinations.  For k-</a:t>
            </a:r>
            <a:r>
              <a:rPr lang="en-US" baseline="0" dirty="0" err="1" smtClean="0"/>
              <a:t>mers</a:t>
            </a:r>
            <a:r>
              <a:rPr lang="en-US" baseline="0" dirty="0" smtClean="0"/>
              <a:t> representing strings of DNA sequence there are 4^k possible unique k-</a:t>
            </a:r>
            <a:r>
              <a:rPr lang="en-US" baseline="0" dirty="0" err="1" smtClean="0"/>
              <a:t>mers</a:t>
            </a:r>
            <a:r>
              <a:rPr lang="en-US" baseline="0" dirty="0" smtClean="0"/>
              <a:t> where k is the length of the k-mer.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Alignment free transcript abundance estimation methods obtain fast performance in part by keeping an index of k-</a:t>
            </a:r>
            <a:r>
              <a:rPr lang="en-US" baseline="0" dirty="0" err="1" smtClean="0"/>
              <a:t>mers</a:t>
            </a:r>
            <a:r>
              <a:rPr lang="en-US" baseline="0" dirty="0" smtClean="0"/>
              <a:t> in memory.  Longer k-</a:t>
            </a:r>
            <a:r>
              <a:rPr lang="en-US" baseline="0" dirty="0" err="1" smtClean="0"/>
              <a:t>mers</a:t>
            </a:r>
            <a:r>
              <a:rPr lang="en-US" baseline="0" dirty="0" smtClean="0"/>
              <a:t> require more memory.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K-</a:t>
            </a:r>
            <a:r>
              <a:rPr lang="en-US" baseline="0" dirty="0" err="1" smtClean="0"/>
              <a:t>mer</a:t>
            </a:r>
            <a:r>
              <a:rPr lang="en-US" baseline="0" dirty="0" smtClean="0"/>
              <a:t> length must be shorter than read and transcript lengths to be useful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Default k-</a:t>
            </a:r>
            <a:r>
              <a:rPr lang="en-US" baseline="0" dirty="0" err="1" smtClean="0"/>
              <a:t>mer</a:t>
            </a:r>
            <a:r>
              <a:rPr lang="en-US" baseline="0" dirty="0" smtClean="0"/>
              <a:t> length for </a:t>
            </a:r>
            <a:r>
              <a:rPr lang="en-US" baseline="0" dirty="0" err="1" smtClean="0"/>
              <a:t>Kallisto</a:t>
            </a:r>
            <a:r>
              <a:rPr lang="en-US" baseline="0" dirty="0" smtClean="0"/>
              <a:t> is 31</a:t>
            </a:r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969550-FBCF-404B-9FAA-7B1DCDF2C4F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02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2514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pic>
        <p:nvPicPr>
          <p:cNvPr id="3" name="Picture 7" descr="bioinformatics.ca-logo-white-tex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882775"/>
            <a:ext cx="1192213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290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724400"/>
          </a:xfr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  <a:lvl2pPr>
              <a:defRPr>
                <a:latin typeface="Calibri"/>
                <a:cs typeface="Calibri"/>
              </a:defRPr>
            </a:lvl2pPr>
            <a:lvl3pPr>
              <a:defRPr>
                <a:latin typeface="Calibri"/>
                <a:cs typeface="Calibri"/>
              </a:defRPr>
            </a:lvl3pPr>
            <a:lvl4pPr>
              <a:defRPr>
                <a:latin typeface="Calibri"/>
                <a:cs typeface="Calibri"/>
              </a:defRPr>
            </a:lvl4pPr>
            <a:lvl5pPr>
              <a:defRPr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525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122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s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4343400" cy="47244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908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1722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154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Segoe UI" charset="0"/>
              </a:defRPr>
            </a:lvl1pPr>
          </a:lstStyle>
          <a:p>
            <a:pPr>
              <a:defRPr/>
            </a:pPr>
            <a:fld id="{FECFAEAF-3726-E641-9B5B-3F8EA05B09A3}" type="datetime1">
              <a:rPr lang="en-US"/>
              <a:pPr>
                <a:defRPr/>
              </a:pPr>
              <a:t>5/28/18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Segoe UI" charset="0"/>
              </a:defRPr>
            </a:lvl1pPr>
          </a:lstStyle>
          <a:p>
            <a:pPr>
              <a:defRPr/>
            </a:pPr>
            <a:fld id="{18C1412E-69E1-864D-A0DF-94DDC7C800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liorpachter.wordpress.com/2017/08/02/how-not-to-perform-a-differential-expression-analysis-or-science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hyperlink" Target="https://www.slideshare.net/duruofei/cmsc702-project-final-presentation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ubmed/24931995" TargetMode="External"/><Relationship Id="rId4" Type="http://schemas.openxmlformats.org/officeDocument/2006/relationships/hyperlink" Target="https://www.ncbi.nlm.nih.gov/pubmed/27043002" TargetMode="External"/><Relationship Id="rId5" Type="http://schemas.openxmlformats.org/officeDocument/2006/relationships/hyperlink" Target="https://www.ncbi.nlm.nih.gov/pubmed/28263959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ncbi.nlm.nih.gov/pubmed/2475208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286000"/>
            <a:ext cx="7772400" cy="1447800"/>
          </a:xfrm>
        </p:spPr>
        <p:txBody>
          <a:bodyPr/>
          <a:lstStyle/>
          <a:p>
            <a:pPr eaLnBrk="1" hangingPunct="1"/>
            <a:r>
              <a:rPr lang="en-US" b="0">
                <a:solidFill>
                  <a:srgbClr val="CA0000"/>
                </a:solidFill>
                <a:latin typeface="Calibri" charset="0"/>
                <a:ea typeface="ＭＳ Ｐゴシック" charset="0"/>
                <a:cs typeface="ＭＳ Ｐゴシック" charset="0"/>
              </a:rPr>
              <a:t>Canadian Bioinformatics Workshops</a:t>
            </a:r>
          </a:p>
        </p:txBody>
      </p:sp>
      <p:sp>
        <p:nvSpPr>
          <p:cNvPr id="9218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182688" y="3695700"/>
            <a:ext cx="6778625" cy="1927225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www.bioinformatics.ca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4624"/>
            <a:ext cx="8839200" cy="1143000"/>
          </a:xfrm>
        </p:spPr>
        <p:txBody>
          <a:bodyPr/>
          <a:lstStyle/>
          <a:p>
            <a:r>
              <a:rPr lang="en-US" dirty="0" smtClean="0"/>
              <a:t>Which is best?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Somewhat controversial </a:t>
            </a:r>
            <a:r>
              <a:rPr lang="mr-IN" dirty="0" smtClean="0"/>
              <a:t>…</a:t>
            </a:r>
            <a:endParaRPr lang="en-US" dirty="0" smtClean="0"/>
          </a:p>
          <a:p>
            <a:r>
              <a:rPr lang="en-US" dirty="0">
                <a:hlinkClick r:id="rId2"/>
              </a:rPr>
              <a:t>https://liorpachter.wordpress.com/2017/08/02/how-not-to-perform-a-differential-expression-analysis-or-science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Various sources suggest that Salmon, </a:t>
            </a:r>
            <a:r>
              <a:rPr lang="en-US" dirty="0" err="1" smtClean="0"/>
              <a:t>Kallisto</a:t>
            </a:r>
            <a:r>
              <a:rPr lang="en-US" dirty="0" smtClean="0"/>
              <a:t>, and Sailfish  results are quite comparable</a:t>
            </a:r>
          </a:p>
          <a:p>
            <a:r>
              <a:rPr lang="en-US" dirty="0" smtClean="0"/>
              <a:t>Usability, documentation, and supporting downstream tools could be used to decide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111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Content Placeholder 3"/>
          <p:cNvSpPr>
            <a:spLocks noGrp="1"/>
          </p:cNvSpPr>
          <p:nvPr>
            <p:ph idx="1"/>
          </p:nvPr>
        </p:nvSpPr>
        <p:spPr>
          <a:xfrm>
            <a:off x="152400" y="2667000"/>
            <a:ext cx="8839200" cy="1600200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n-US" sz="4400">
                <a:latin typeface="Calibri" charset="0"/>
                <a:ea typeface="ＭＳ Ｐゴシック" charset="0"/>
              </a:rPr>
              <a:t>We are on a Coffee Break &amp; Networking Session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lide Number Placeholder 1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fld id="{06D23BA9-5070-0648-A3DA-E6039966856F}" type="slidenum">
              <a:rPr lang="en-US" sz="1200"/>
              <a:pPr algn="r"/>
              <a:t>2</a:t>
            </a:fld>
            <a:endParaRPr lang="en-US" sz="1200"/>
          </a:p>
        </p:txBody>
      </p:sp>
      <p:sp>
        <p:nvSpPr>
          <p:cNvPr id="10242" name="Date Placeholder 2"/>
          <p:cNvSpPr txBox="1">
            <a:spLocks noGrp="1"/>
          </p:cNvSpPr>
          <p:nvPr/>
        </p:nvSpPr>
        <p:spPr bwMode="auto">
          <a:xfrm>
            <a:off x="762000" y="6248400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/>
              <a:t>Module #: Title of Module</a:t>
            </a:r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pic>
        <p:nvPicPr>
          <p:cNvPr id="10244" name="Content Placeholder 9" descr="Picture 1.png"/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4400" y="73025"/>
            <a:ext cx="6858000" cy="6734175"/>
          </a:xfrm>
        </p:spPr>
      </p:pic>
      <p:sp>
        <p:nvSpPr>
          <p:cNvPr id="10245" name="Slide Number Placeholder 3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endParaRPr lang="en-US" sz="120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/>
          <p:cNvSpPr/>
          <p:nvPr/>
        </p:nvSpPr>
        <p:spPr>
          <a:xfrm>
            <a:off x="0" y="2514600"/>
            <a:ext cx="6172200" cy="4343400"/>
          </a:xfrm>
          <a:prstGeom prst="rect">
            <a:avLst/>
          </a:prstGeom>
          <a:solidFill>
            <a:schemeClr val="accent1">
              <a:alpha val="18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chemeClr val="tx1"/>
              </a:solidFill>
              <a:latin typeface="Calibri" charset="0"/>
              <a:ea typeface="ＭＳ Ｐゴシック" charset="0"/>
              <a:cs typeface="Calibri" charset="0"/>
            </a:endParaRPr>
          </a:p>
        </p:txBody>
      </p:sp>
      <p:sp>
        <p:nvSpPr>
          <p:cNvPr id="11266" name="Title 1"/>
          <p:cNvSpPr txBox="1">
            <a:spLocks/>
          </p:cNvSpPr>
          <p:nvPr/>
        </p:nvSpPr>
        <p:spPr bwMode="auto">
          <a:xfrm>
            <a:off x="60325" y="365125"/>
            <a:ext cx="6019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dirty="0">
                <a:solidFill>
                  <a:schemeClr val="bg1"/>
                </a:solidFill>
                <a:latin typeface="Calibri" charset="0"/>
                <a:cs typeface="Segoe UI" charset="0"/>
              </a:rPr>
              <a:t>RNA-Seq Module 4</a:t>
            </a:r>
            <a:br>
              <a:rPr lang="en-US" dirty="0">
                <a:solidFill>
                  <a:schemeClr val="bg1"/>
                </a:solidFill>
                <a:latin typeface="Calibri" charset="0"/>
                <a:cs typeface="Segoe UI" charset="0"/>
              </a:rPr>
            </a:br>
            <a:r>
              <a:rPr lang="en-US" dirty="0" smtClean="0">
                <a:solidFill>
                  <a:schemeClr val="bg1"/>
                </a:solidFill>
                <a:latin typeface="Calibri" charset="0"/>
                <a:cs typeface="Segoe UI" charset="0"/>
              </a:rPr>
              <a:t>Alignment Free Expression Estimation </a:t>
            </a:r>
            <a:r>
              <a:rPr lang="en-US" dirty="0">
                <a:solidFill>
                  <a:schemeClr val="bg1"/>
                </a:solidFill>
                <a:latin typeface="Calibri" charset="0"/>
                <a:cs typeface="Segoe UI" charset="0"/>
              </a:rPr>
              <a:t>(lecture)</a:t>
            </a:r>
            <a:endParaRPr lang="en-US" b="1" dirty="0">
              <a:solidFill>
                <a:schemeClr val="bg1"/>
              </a:solidFill>
              <a:latin typeface="Calibri" charset="0"/>
              <a:cs typeface="Segoe UI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971600" y="1412776"/>
            <a:ext cx="5181599" cy="936104"/>
          </a:xfrm>
          <a:prstGeom prst="rect">
            <a:avLst/>
          </a:prstGeom>
        </p:spPr>
        <p:txBody>
          <a:bodyPr anchor="ctr"/>
          <a:lstStyle>
            <a:lvl1pPr algn="r">
              <a:defRPr sz="3200" baseline="0">
                <a:solidFill>
                  <a:schemeClr val="bg1"/>
                </a:solidFill>
                <a:latin typeface="Adobe Jenson Pro" pitchFamily="18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 smtClean="0">
                <a:latin typeface="Calibri"/>
                <a:ea typeface="+mj-ea"/>
                <a:cs typeface="Calibri"/>
              </a:rPr>
              <a:t>Malachi Griffith, Obi Griffith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1600" dirty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cs typeface="Calibri"/>
              </a:rPr>
              <a:t>Informatics for RNA-seq Analysis</a:t>
            </a:r>
            <a:br>
              <a:rPr lang="en-US" sz="1600" dirty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cs typeface="Calibri"/>
              </a:rPr>
            </a:br>
            <a:r>
              <a:rPr lang="en-US" sz="1400" dirty="0" smtClean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cs typeface="Calibri"/>
              </a:rPr>
              <a:t>May 28-30, 2018</a:t>
            </a:r>
            <a:endParaRPr lang="en-US" sz="1400" dirty="0">
              <a:ln w="1270">
                <a:solidFill>
                  <a:schemeClr val="tx1">
                    <a:alpha val="38000"/>
                  </a:schemeClr>
                </a:solidFill>
              </a:ln>
              <a:latin typeface="Calibri"/>
              <a:cs typeface="Calibri"/>
            </a:endParaRPr>
          </a:p>
        </p:txBody>
      </p:sp>
      <p:pic>
        <p:nvPicPr>
          <p:cNvPr id="2" name="Picture 1" descr="CBW-CSHL-graphic-squar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560" y="2664296"/>
            <a:ext cx="4149080" cy="4149080"/>
          </a:xfrm>
          <a:prstGeom prst="rect">
            <a:avLst/>
          </a:prstGeom>
        </p:spPr>
      </p:pic>
      <p:pic>
        <p:nvPicPr>
          <p:cNvPr id="7" name="Picture 4" descr="TGI_logo_V_2color_bevel.tif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65" t="30911" r="32492" b="27831"/>
          <a:stretch>
            <a:fillRect/>
          </a:stretch>
        </p:blipFill>
        <p:spPr bwMode="auto">
          <a:xfrm>
            <a:off x="6588125" y="3744913"/>
            <a:ext cx="2181225" cy="189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title"/>
          </p:nvPr>
        </p:nvSpPr>
        <p:spPr>
          <a:xfrm>
            <a:off x="152400" y="-26988"/>
            <a:ext cx="8839200" cy="1143001"/>
          </a:xfrm>
        </p:spPr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</a:rPr>
              <a:t>Learning objectives of the course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84920"/>
            <a:ext cx="8839200" cy="472440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 smtClean="0"/>
              <a:t>Module 0: Introduction to Cloud Computing</a:t>
            </a:r>
          </a:p>
          <a:p>
            <a:pPr>
              <a:defRPr/>
            </a:pPr>
            <a:r>
              <a:rPr lang="en-US" dirty="0" smtClean="0"/>
              <a:t>Module 1: </a:t>
            </a:r>
            <a:r>
              <a:rPr lang="en-US" dirty="0"/>
              <a:t>Introduction to RNA </a:t>
            </a:r>
            <a:r>
              <a:rPr lang="en-US" dirty="0" smtClean="0"/>
              <a:t>Sequencing</a:t>
            </a:r>
            <a:endParaRPr lang="en-US" dirty="0"/>
          </a:p>
          <a:p>
            <a:pPr>
              <a:defRPr/>
            </a:pPr>
            <a:r>
              <a:rPr lang="en-US" dirty="0"/>
              <a:t>Module </a:t>
            </a:r>
            <a:r>
              <a:rPr lang="en-US" dirty="0" smtClean="0"/>
              <a:t>2: </a:t>
            </a:r>
            <a:r>
              <a:rPr lang="en-US" dirty="0"/>
              <a:t>A</a:t>
            </a:r>
            <a:r>
              <a:rPr lang="en-US" dirty="0" smtClean="0"/>
              <a:t>lignment </a:t>
            </a:r>
            <a:r>
              <a:rPr lang="en-US" dirty="0"/>
              <a:t>and </a:t>
            </a:r>
            <a:r>
              <a:rPr lang="en-US" dirty="0" smtClean="0"/>
              <a:t>Visualization</a:t>
            </a:r>
            <a:endParaRPr lang="en-US" dirty="0"/>
          </a:p>
          <a:p>
            <a:pPr>
              <a:defRPr/>
            </a:pPr>
            <a:r>
              <a:rPr lang="en-US" dirty="0"/>
              <a:t>Module </a:t>
            </a:r>
            <a:r>
              <a:rPr lang="en-US" dirty="0" smtClean="0"/>
              <a:t>3: </a:t>
            </a:r>
            <a:r>
              <a:rPr lang="en-US" dirty="0"/>
              <a:t>Expression and Differential </a:t>
            </a:r>
            <a:r>
              <a:rPr lang="en-US" dirty="0" smtClean="0"/>
              <a:t>Expression</a:t>
            </a:r>
          </a:p>
          <a:p>
            <a:pPr>
              <a:defRPr/>
            </a:pPr>
            <a:r>
              <a:rPr lang="en-US" b="1" dirty="0" smtClean="0"/>
              <a:t>Module 4: Alignment Free Expression Estimation</a:t>
            </a:r>
            <a:endParaRPr lang="en-US" b="1" dirty="0"/>
          </a:p>
          <a:p>
            <a:pPr>
              <a:defRPr/>
            </a:pPr>
            <a:r>
              <a:rPr lang="en-US" dirty="0"/>
              <a:t>Module 5</a:t>
            </a:r>
            <a:r>
              <a:rPr lang="en-US" dirty="0" smtClean="0"/>
              <a:t>: </a:t>
            </a:r>
            <a:r>
              <a:rPr lang="en-US" dirty="0"/>
              <a:t>Isoform </a:t>
            </a:r>
            <a:r>
              <a:rPr lang="en-US" dirty="0" smtClean="0"/>
              <a:t>Discovery </a:t>
            </a:r>
            <a:r>
              <a:rPr lang="en-US" dirty="0"/>
              <a:t>and </a:t>
            </a:r>
            <a:r>
              <a:rPr lang="en-US" dirty="0" smtClean="0"/>
              <a:t>Alternative </a:t>
            </a:r>
            <a:r>
              <a:rPr lang="en-US" dirty="0"/>
              <a:t>E</a:t>
            </a:r>
            <a:r>
              <a:rPr lang="en-US" dirty="0" smtClean="0"/>
              <a:t>xpression</a:t>
            </a:r>
            <a:endParaRPr lang="en-US" dirty="0"/>
          </a:p>
          <a:p>
            <a:pPr marL="0" indent="0">
              <a:buFont typeface="Arial" charset="0"/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Tutorials</a:t>
            </a:r>
          </a:p>
          <a:p>
            <a:pPr lvl="1">
              <a:defRPr/>
            </a:pPr>
            <a:r>
              <a:rPr lang="en-US" dirty="0" smtClean="0">
                <a:latin typeface="Calibri" charset="0"/>
                <a:ea typeface="ＭＳ Ｐゴシック" charset="0"/>
              </a:rPr>
              <a:t>Provide </a:t>
            </a:r>
            <a:r>
              <a:rPr lang="en-US" dirty="0">
                <a:latin typeface="Calibri" charset="0"/>
                <a:ea typeface="ＭＳ Ｐゴシック" charset="0"/>
              </a:rPr>
              <a:t>a working example of an RNA-</a:t>
            </a:r>
            <a:r>
              <a:rPr lang="en-US" dirty="0" err="1">
                <a:latin typeface="Calibri" charset="0"/>
                <a:ea typeface="ＭＳ Ｐゴシック" charset="0"/>
              </a:rPr>
              <a:t>seq</a:t>
            </a:r>
            <a:r>
              <a:rPr lang="en-US" dirty="0">
                <a:latin typeface="Calibri" charset="0"/>
                <a:ea typeface="ＭＳ Ｐゴシック" charset="0"/>
              </a:rPr>
              <a:t> analysis </a:t>
            </a:r>
            <a:r>
              <a:rPr lang="en-US" dirty="0" smtClean="0">
                <a:latin typeface="Calibri" charset="0"/>
                <a:ea typeface="ＭＳ Ｐゴシック" charset="0"/>
              </a:rPr>
              <a:t>pipeline</a:t>
            </a:r>
          </a:p>
          <a:p>
            <a:pPr lvl="1">
              <a:defRPr/>
            </a:pPr>
            <a:r>
              <a:rPr lang="en-US" dirty="0">
                <a:latin typeface="Calibri" charset="0"/>
                <a:ea typeface="ＭＳ Ｐゴシック" charset="0"/>
              </a:rPr>
              <a:t>Run in a </a:t>
            </a:r>
            <a:r>
              <a:rPr lang="ja-JP" altLang="en-US" dirty="0">
                <a:latin typeface="Calibri" charset="0"/>
                <a:ea typeface="ＭＳ Ｐゴシック" charset="0"/>
              </a:rPr>
              <a:t>‘</a:t>
            </a:r>
            <a:r>
              <a:rPr lang="en-US" altLang="ja-JP" dirty="0">
                <a:latin typeface="Calibri" charset="0"/>
                <a:ea typeface="ＭＳ Ｐゴシック" charset="0"/>
              </a:rPr>
              <a:t>reasonable</a:t>
            </a:r>
            <a:r>
              <a:rPr lang="ja-JP" altLang="en-US" dirty="0">
                <a:latin typeface="Calibri" charset="0"/>
                <a:ea typeface="ＭＳ Ｐゴシック" charset="0"/>
              </a:rPr>
              <a:t>’</a:t>
            </a:r>
            <a:r>
              <a:rPr lang="en-US" altLang="ja-JP" dirty="0">
                <a:latin typeface="Calibri" charset="0"/>
                <a:ea typeface="ＭＳ Ｐゴシック" charset="0"/>
              </a:rPr>
              <a:t> amount of time with modest computer </a:t>
            </a:r>
            <a:r>
              <a:rPr lang="en-US" altLang="ja-JP" dirty="0" smtClean="0">
                <a:latin typeface="Calibri" charset="0"/>
                <a:ea typeface="ＭＳ Ｐゴシック" charset="0"/>
              </a:rPr>
              <a:t>resources</a:t>
            </a:r>
          </a:p>
          <a:p>
            <a:pPr lvl="1">
              <a:defRPr/>
            </a:pPr>
            <a:r>
              <a:rPr lang="en-US" dirty="0">
                <a:latin typeface="Calibri" charset="0"/>
                <a:ea typeface="ＭＳ Ｐゴシック" charset="0"/>
              </a:rPr>
              <a:t>Self contained, self explanatory, </a:t>
            </a:r>
            <a:r>
              <a:rPr lang="en-US" dirty="0" smtClean="0">
                <a:latin typeface="Calibri" charset="0"/>
                <a:ea typeface="ＭＳ Ｐゴシック" charset="0"/>
              </a:rPr>
              <a:t>portable</a:t>
            </a:r>
            <a:endParaRPr lang="en-US" dirty="0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960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4624"/>
            <a:ext cx="8839200" cy="1143000"/>
          </a:xfrm>
        </p:spPr>
        <p:txBody>
          <a:bodyPr/>
          <a:lstStyle/>
          <a:p>
            <a:r>
              <a:rPr lang="en-US" dirty="0" smtClean="0"/>
              <a:t>Learning objectives of module 4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Alignment free estimation of transcript abundance</a:t>
            </a:r>
          </a:p>
          <a:p>
            <a:endParaRPr lang="en-US" dirty="0" smtClean="0"/>
          </a:p>
          <a:p>
            <a:r>
              <a:rPr lang="en-US" dirty="0" smtClean="0"/>
              <a:t>Introduction to k-</a:t>
            </a:r>
            <a:r>
              <a:rPr lang="en-US" dirty="0" err="1" smtClean="0"/>
              <a:t>mers</a:t>
            </a:r>
            <a:endParaRPr lang="en-US" dirty="0" smtClean="0"/>
          </a:p>
          <a:p>
            <a:r>
              <a:rPr lang="en-US" dirty="0" smtClean="0"/>
              <a:t>Alignment free tools</a:t>
            </a:r>
          </a:p>
          <a:p>
            <a:pPr lvl="1"/>
            <a:r>
              <a:rPr lang="en-US" dirty="0" smtClean="0"/>
              <a:t>Sailfish, RNA-Skim, </a:t>
            </a:r>
            <a:r>
              <a:rPr lang="en-US" dirty="0" err="1" smtClean="0"/>
              <a:t>Kallisto</a:t>
            </a:r>
            <a:r>
              <a:rPr lang="en-US" dirty="0" smtClean="0"/>
              <a:t>, Salmon</a:t>
            </a:r>
          </a:p>
          <a:p>
            <a:r>
              <a:rPr lang="en-US" dirty="0" smtClean="0"/>
              <a:t>Abundance estimation and differential expression analysis with </a:t>
            </a:r>
            <a:r>
              <a:rPr lang="en-US" dirty="0" err="1" smtClean="0"/>
              <a:t>Kallisto</a:t>
            </a:r>
            <a:r>
              <a:rPr lang="en-US" dirty="0" smtClean="0"/>
              <a:t> and Sleuth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365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4624"/>
            <a:ext cx="8839200" cy="1143000"/>
          </a:xfrm>
        </p:spPr>
        <p:txBody>
          <a:bodyPr/>
          <a:lstStyle/>
          <a:p>
            <a:r>
              <a:rPr lang="en-US" dirty="0" smtClean="0"/>
              <a:t>What is a k-</a:t>
            </a:r>
            <a:r>
              <a:rPr lang="en-US" dirty="0" err="1" smtClean="0"/>
              <a:t>mer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5" name="Content Placeholder 4" descr="k-mers.png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13" r="-1713"/>
          <a:stretch>
            <a:fillRect/>
          </a:stretch>
        </p:blipFill>
        <p:spPr>
          <a:xfrm>
            <a:off x="152400" y="1081088"/>
            <a:ext cx="8839200" cy="4724400"/>
          </a:xfrm>
        </p:spPr>
      </p:pic>
      <p:sp>
        <p:nvSpPr>
          <p:cNvPr id="4" name="TextBox 3"/>
          <p:cNvSpPr txBox="1"/>
          <p:nvPr/>
        </p:nvSpPr>
        <p:spPr>
          <a:xfrm>
            <a:off x="226673" y="5877272"/>
            <a:ext cx="7369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hlinkClick r:id="rId4"/>
              </a:rPr>
              <a:t>https://www.slideshare.net/duruofei/cmsc702-project-final-</a:t>
            </a:r>
            <a:r>
              <a:rPr lang="en-US" sz="1800" dirty="0" smtClean="0">
                <a:hlinkClick r:id="rId4"/>
              </a:rPr>
              <a:t>presentation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77396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27384"/>
            <a:ext cx="8839200" cy="1143000"/>
          </a:xfrm>
        </p:spPr>
        <p:txBody>
          <a:bodyPr/>
          <a:lstStyle/>
          <a:p>
            <a:r>
              <a:rPr lang="en-US" dirty="0" smtClean="0"/>
              <a:t>Basic concept of alignment free approaches for transcript abundance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Obtain reference transcript sequences (e.g. Ensembl, </a:t>
            </a:r>
            <a:r>
              <a:rPr lang="en-US" dirty="0" err="1" smtClean="0"/>
              <a:t>Refseq</a:t>
            </a:r>
            <a:r>
              <a:rPr lang="en-US" dirty="0" smtClean="0"/>
              <a:t>, or GENCODE)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Build a </a:t>
            </a:r>
            <a:r>
              <a:rPr lang="en-US" b="1" dirty="0" smtClean="0"/>
              <a:t>k-</a:t>
            </a:r>
            <a:r>
              <a:rPr lang="en-US" b="1" dirty="0" err="1" smtClean="0"/>
              <a:t>mer</a:t>
            </a:r>
            <a:r>
              <a:rPr lang="en-US" b="1" dirty="0" smtClean="0"/>
              <a:t> index</a:t>
            </a:r>
            <a:r>
              <a:rPr lang="en-US" dirty="0" smtClean="0"/>
              <a:t> of all of the k-</a:t>
            </a:r>
            <a:r>
              <a:rPr lang="en-US" dirty="0" err="1" smtClean="0"/>
              <a:t>mers</a:t>
            </a:r>
            <a:r>
              <a:rPr lang="en-US" dirty="0" smtClean="0"/>
              <a:t> occurring in each  transcript sequence</a:t>
            </a:r>
          </a:p>
          <a:p>
            <a:pPr marL="914400" lvl="1" indent="-514350"/>
            <a:r>
              <a:rPr lang="en-US" dirty="0" smtClean="0"/>
              <a:t>Store each k-</a:t>
            </a:r>
            <a:r>
              <a:rPr lang="en-US" dirty="0" err="1" smtClean="0"/>
              <a:t>mer</a:t>
            </a:r>
            <a:r>
              <a:rPr lang="en-US" dirty="0" smtClean="0"/>
              <a:t> and its position within the transcript. “hashing”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Parse all RNA-seq reads and count how many times each k-</a:t>
            </a:r>
            <a:r>
              <a:rPr lang="en-US" dirty="0" err="1" smtClean="0"/>
              <a:t>mer</a:t>
            </a:r>
            <a:r>
              <a:rPr lang="en-US" dirty="0" smtClean="0"/>
              <a:t> occurs within each read</a:t>
            </a:r>
          </a:p>
          <a:p>
            <a:pPr marL="914400" lvl="1" indent="-514350"/>
            <a:r>
              <a:rPr lang="en-US" dirty="0" smtClean="0"/>
              <a:t>Model relationship between RNA-seq read k-</a:t>
            </a:r>
            <a:r>
              <a:rPr lang="en-US" dirty="0" err="1" smtClean="0"/>
              <a:t>mers</a:t>
            </a:r>
            <a:r>
              <a:rPr lang="en-US" dirty="0" smtClean="0"/>
              <a:t> and the transcript k-</a:t>
            </a:r>
            <a:r>
              <a:rPr lang="en-US" dirty="0" err="1" smtClean="0"/>
              <a:t>mer</a:t>
            </a:r>
            <a:r>
              <a:rPr lang="en-US" dirty="0" smtClean="0"/>
              <a:t> index. </a:t>
            </a:r>
          </a:p>
          <a:p>
            <a:pPr marL="914400" lvl="1" indent="-514350"/>
            <a:r>
              <a:rPr lang="en-US" dirty="0" smtClean="0"/>
              <a:t>What transcript is the most likely source for each read?</a:t>
            </a:r>
          </a:p>
          <a:p>
            <a:pPr marL="914400" lvl="1" indent="-514350"/>
            <a:r>
              <a:rPr lang="en-US" dirty="0" smtClean="0"/>
              <a:t>Called “</a:t>
            </a:r>
            <a:r>
              <a:rPr lang="en-US" dirty="0" err="1" smtClean="0"/>
              <a:t>pseudoalignment</a:t>
            </a:r>
            <a:r>
              <a:rPr lang="en-US" dirty="0" smtClean="0"/>
              <a:t>” , “quasi-mapping”, etc.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Handle sequencing errors, isoforms, ambiguity, and determine abundance estimates</a:t>
            </a:r>
          </a:p>
          <a:p>
            <a:pPr marL="914400" lvl="1" indent="-514350"/>
            <a:r>
              <a:rPr lang="en-US" dirty="0" smtClean="0"/>
              <a:t>Transcriptome de </a:t>
            </a:r>
            <a:r>
              <a:rPr lang="en-US" dirty="0" err="1" smtClean="0"/>
              <a:t>Bruijn</a:t>
            </a:r>
            <a:r>
              <a:rPr lang="en-US" dirty="0" smtClean="0"/>
              <a:t> graphs, likelihood function, expectation maximization, etc.</a:t>
            </a:r>
          </a:p>
          <a:p>
            <a:pPr marL="914400" lvl="1" indent="-51435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122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4624"/>
            <a:ext cx="8839200" cy="1143000"/>
          </a:xfrm>
        </p:spPr>
        <p:txBody>
          <a:bodyPr/>
          <a:lstStyle/>
          <a:p>
            <a:r>
              <a:rPr lang="en-US" dirty="0" smtClean="0"/>
              <a:t>Advantages/disadvantages of alignment free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Very fast and efficient</a:t>
            </a:r>
          </a:p>
          <a:p>
            <a:pPr lvl="2"/>
            <a:r>
              <a:rPr lang="en-US" dirty="0" smtClean="0"/>
              <a:t>Similar accuracy to alignment based approach but with much, much shorter run time.</a:t>
            </a:r>
          </a:p>
          <a:p>
            <a:pPr lvl="1"/>
            <a:r>
              <a:rPr lang="en-US" dirty="0"/>
              <a:t>Do not need a reference genome, only a reference </a:t>
            </a:r>
            <a:r>
              <a:rPr lang="en-US" dirty="0" smtClean="0"/>
              <a:t>transcriptome</a:t>
            </a:r>
          </a:p>
          <a:p>
            <a:pPr lvl="1"/>
            <a:endParaRPr lang="en-US" dirty="0"/>
          </a:p>
          <a:p>
            <a:r>
              <a:rPr lang="en-US" dirty="0" smtClean="0"/>
              <a:t>Disadvantages</a:t>
            </a:r>
          </a:p>
          <a:p>
            <a:pPr lvl="1"/>
            <a:r>
              <a:rPr lang="en-US" dirty="0" smtClean="0"/>
              <a:t>You don’t get a proper BAM file</a:t>
            </a:r>
          </a:p>
          <a:p>
            <a:pPr lvl="1"/>
            <a:r>
              <a:rPr lang="en-US" dirty="0" smtClean="0"/>
              <a:t>Information in reads with sequence errors may be ignored</a:t>
            </a:r>
          </a:p>
          <a:p>
            <a:pPr lvl="1"/>
            <a:r>
              <a:rPr lang="en-US" dirty="0" smtClean="0"/>
              <a:t>Limited potential for transcript discovery, variant calling, fusion detection,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267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4624"/>
            <a:ext cx="8839200" cy="1143000"/>
          </a:xfrm>
        </p:spPr>
        <p:txBody>
          <a:bodyPr/>
          <a:lstStyle/>
          <a:p>
            <a:r>
              <a:rPr lang="en-US" dirty="0" smtClean="0"/>
              <a:t>Common alignment free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Sailfish</a:t>
            </a:r>
          </a:p>
          <a:p>
            <a:pPr lvl="1"/>
            <a:r>
              <a:rPr lang="en-US" dirty="0" smtClean="0"/>
              <a:t>“Sailfish </a:t>
            </a:r>
            <a:r>
              <a:rPr lang="en-US" dirty="0"/>
              <a:t>enables alignment-free isoform quantification from RNA-seq reads using lightweight </a:t>
            </a:r>
            <a:r>
              <a:rPr lang="en-US" dirty="0" smtClean="0"/>
              <a:t>algorithms.” 2014</a:t>
            </a:r>
          </a:p>
          <a:p>
            <a:pPr lvl="1"/>
            <a:r>
              <a:rPr lang="en-US" dirty="0">
                <a:hlinkClick r:id="rId2"/>
              </a:rPr>
              <a:t>https://www.ncbi.nlm.nih.gov/pubmed/</a:t>
            </a:r>
            <a:r>
              <a:rPr lang="en-US" dirty="0" smtClean="0">
                <a:hlinkClick r:id="rId2"/>
              </a:rPr>
              <a:t>24752080</a:t>
            </a:r>
            <a:r>
              <a:rPr lang="en-US" dirty="0" smtClean="0"/>
              <a:t> </a:t>
            </a:r>
          </a:p>
          <a:p>
            <a:r>
              <a:rPr lang="en-US" dirty="0" smtClean="0"/>
              <a:t>RNA</a:t>
            </a:r>
            <a:r>
              <a:rPr lang="en-US" dirty="0"/>
              <a:t>-</a:t>
            </a:r>
            <a:r>
              <a:rPr lang="en-US" dirty="0" smtClean="0"/>
              <a:t>Skim</a:t>
            </a:r>
          </a:p>
          <a:p>
            <a:pPr lvl="1"/>
            <a:r>
              <a:rPr lang="en-US" dirty="0" smtClean="0"/>
              <a:t>“RNA</a:t>
            </a:r>
            <a:r>
              <a:rPr lang="en-US" dirty="0"/>
              <a:t>-Skim: a rapid method for RNA-Seq quantification at transcript level</a:t>
            </a:r>
            <a:r>
              <a:rPr lang="en-US" dirty="0" smtClean="0"/>
              <a:t>.” 2014</a:t>
            </a:r>
          </a:p>
          <a:p>
            <a:pPr lvl="1"/>
            <a:r>
              <a:rPr lang="en-US" dirty="0">
                <a:hlinkClick r:id="rId3"/>
              </a:rPr>
              <a:t>https://www.ncbi.nlm.nih.gov/pubmed/</a:t>
            </a:r>
            <a:r>
              <a:rPr lang="en-US" dirty="0" smtClean="0">
                <a:hlinkClick r:id="rId3"/>
              </a:rPr>
              <a:t>24931995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Kallisto</a:t>
            </a:r>
            <a:endParaRPr lang="en-US" dirty="0" smtClean="0"/>
          </a:p>
          <a:p>
            <a:pPr lvl="1"/>
            <a:r>
              <a:rPr lang="en-US" dirty="0" smtClean="0"/>
              <a:t>“Near</a:t>
            </a:r>
            <a:r>
              <a:rPr lang="en-US" dirty="0"/>
              <a:t>-optimal probabilistic RNA-seq quantification</a:t>
            </a:r>
            <a:r>
              <a:rPr lang="en-US" dirty="0" smtClean="0"/>
              <a:t>.” 2016</a:t>
            </a:r>
          </a:p>
          <a:p>
            <a:pPr lvl="1"/>
            <a:r>
              <a:rPr lang="en-US" dirty="0">
                <a:hlinkClick r:id="rId4"/>
              </a:rPr>
              <a:t>https://www.ncbi.nlm.nih.gov/pubmed/</a:t>
            </a:r>
            <a:r>
              <a:rPr lang="en-US" dirty="0" smtClean="0">
                <a:hlinkClick r:id="rId4"/>
              </a:rPr>
              <a:t>27043002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Salmon</a:t>
            </a:r>
          </a:p>
          <a:p>
            <a:pPr lvl="1"/>
            <a:r>
              <a:rPr lang="en-US" dirty="0"/>
              <a:t>“Salmon provides fast and bias-aware quantification of transcript expression</a:t>
            </a:r>
            <a:r>
              <a:rPr lang="en-US" dirty="0" smtClean="0"/>
              <a:t>.” 2017</a:t>
            </a:r>
          </a:p>
          <a:p>
            <a:pPr lvl="1"/>
            <a:r>
              <a:rPr lang="en-US" dirty="0" smtClean="0">
                <a:hlinkClick r:id="rId5"/>
              </a:rPr>
              <a:t>https</a:t>
            </a:r>
            <a:r>
              <a:rPr lang="en-US" dirty="0">
                <a:hlinkClick r:id="rId5"/>
              </a:rPr>
              <a:t>://www.ncbi.nlm.nih.gov/pubmed/</a:t>
            </a:r>
            <a:r>
              <a:rPr lang="en-US" dirty="0" smtClean="0">
                <a:hlinkClick r:id="rId5"/>
              </a:rPr>
              <a:t>28263959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071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egoe UI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10059</TotalTime>
  <Words>665</Words>
  <Application>Microsoft Macintosh PowerPoint</Application>
  <PresentationFormat>On-screen Show (4:3)</PresentationFormat>
  <Paragraphs>76</Paragraphs>
  <Slides>11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Canadian Bioinformatics Workshops</vt:lpstr>
      <vt:lpstr>PowerPoint Presentation</vt:lpstr>
      <vt:lpstr>PowerPoint Presentation</vt:lpstr>
      <vt:lpstr>Learning objectives of the course</vt:lpstr>
      <vt:lpstr>Learning objectives of module 4 </vt:lpstr>
      <vt:lpstr>What is a k-mer?</vt:lpstr>
      <vt:lpstr>Basic concept of alignment free approaches for transcript abundance</vt:lpstr>
      <vt:lpstr>Advantages/disadvantages of alignment free approaches</vt:lpstr>
      <vt:lpstr>Common alignment free tools</vt:lpstr>
      <vt:lpstr>Which is best?</vt:lpstr>
      <vt:lpstr>PowerPoint Presentation</vt:lpstr>
    </vt:vector>
  </TitlesOfParts>
  <Company>Boston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 Stromberg</dc:creator>
  <cp:lastModifiedBy>Malachi Griffith</cp:lastModifiedBy>
  <cp:revision>686</cp:revision>
  <dcterms:created xsi:type="dcterms:W3CDTF">2010-04-21T18:53:51Z</dcterms:created>
  <dcterms:modified xsi:type="dcterms:W3CDTF">2018-05-28T20:13:39Z</dcterms:modified>
</cp:coreProperties>
</file>