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9" r:id="rId2"/>
    <p:sldId id="515" r:id="rId3"/>
    <p:sldId id="537" r:id="rId4"/>
    <p:sldId id="538" r:id="rId5"/>
    <p:sldId id="539" r:id="rId6"/>
    <p:sldId id="540" r:id="rId7"/>
    <p:sldId id="541" r:id="rId8"/>
    <p:sldId id="554" r:id="rId9"/>
    <p:sldId id="555" r:id="rId10"/>
    <p:sldId id="556" r:id="rId11"/>
    <p:sldId id="557" r:id="rId12"/>
    <p:sldId id="546" r:id="rId13"/>
    <p:sldId id="547" r:id="rId14"/>
    <p:sldId id="5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/>
    <p:restoredTop sz="95365"/>
  </p:normalViewPr>
  <p:slideViewPr>
    <p:cSldViewPr snapToGrid="0" snapToObjects="1">
      <p:cViewPr varScale="1">
        <p:scale>
          <a:sx n="118" d="100"/>
          <a:sy n="118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B71E-F1C4-D746-9C58-AFA29060B4FF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A121-64A8-9449-AF26-838A871B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183E1-3D03-AA4D-B1B0-8663466EA30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6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6FAD-87EC-594B-B262-2B748B57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Picture 7" descr="bioinformatics.ca-logo-white-text.png">
            <a:extLst>
              <a:ext uri="{FF2B5EF4-FFF2-40B4-BE49-F238E27FC236}">
                <a16:creationId xmlns:a16="http://schemas.microsoft.com/office/drawing/2014/main" id="{9874B523-0CD5-BC4D-B685-3BCCBF624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9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22C1-21B6-E14F-9F34-4E0C4221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FCA7-7A48-5E4F-BC6A-8A3BDBEA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1600" y="6429375"/>
            <a:ext cx="89408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477000"/>
            <a:ext cx="38608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b="1">
                <a:cs typeface="Arial" charset="0"/>
              </a:rPr>
              <a:t>http://meetings.cshl.edu/</a:t>
            </a:r>
            <a:endParaRPr lang="en-US" sz="160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772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E5F7-C396-4941-BBC4-7BEAF927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E93E-C8A1-354A-AF1E-19A5283E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59064-C295-474C-91BC-B8179C14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AE139-D882-D94E-B377-D84A207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4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7837-FC7B-6043-8182-02D7718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1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A9DD-FA0A-D64B-B42E-72A4B0E3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1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FAD0-D61F-3F4F-8E0D-9A64CA7C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5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2F28C-AB7A-EF4C-84CD-F4B5CE42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0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DDCB-DB12-4B4D-B2A3-DF7E2785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3F48-4628-F846-BA33-DDE653D835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4FBA7-EA83-4B4B-A7C6-F0F5766917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0962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12434-FD9E-4242-B813-5136B9D05A8A}"/>
              </a:ext>
            </a:extLst>
          </p:cNvPr>
          <p:cNvSpPr txBox="1"/>
          <p:nvPr userDrawn="1"/>
        </p:nvSpPr>
        <p:spPr>
          <a:xfrm>
            <a:off x="9639300" y="6400800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>
                <a:cs typeface="Arial" charset="0"/>
              </a:rPr>
              <a:t>rnabio.org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71300/" TargetMode="External"/><Relationship Id="rId2" Type="http://schemas.openxmlformats.org/officeDocument/2006/relationships/hyperlink" Target="http://www.biostars.org/p/1275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7894-EFFE-CD45-AEFD-BFB62D40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3</a:t>
            </a:r>
            <a:b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QC</a:t>
            </a:r>
            <a:endParaRPr lang="en-US" sz="32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20BC9-7354-2449-9237-C9C284B72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Kelsy Cotto, Malachi Griffith, Obi Griffith, Megan </a:t>
            </a:r>
            <a:r>
              <a:rPr lang="en-US" dirty="0" err="1">
                <a:solidFill>
                  <a:schemeClr val="bg1"/>
                </a:solidFill>
              </a:rPr>
              <a:t>Richters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4D090-3D05-0D43-847B-63C2AA7B1C1E}"/>
              </a:ext>
            </a:extLst>
          </p:cNvPr>
          <p:cNvSpPr txBox="1"/>
          <p:nvPr/>
        </p:nvSpPr>
        <p:spPr>
          <a:xfrm>
            <a:off x="1781299" y="3503221"/>
            <a:ext cx="21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Workshop icon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D4585-05BC-264C-9D0B-8CF29360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9" y="2619633"/>
            <a:ext cx="3632886" cy="3632886"/>
          </a:xfrm>
          <a:prstGeom prst="rect">
            <a:avLst/>
          </a:prstGeom>
        </p:spPr>
      </p:pic>
      <p:pic>
        <p:nvPicPr>
          <p:cNvPr id="9" name="Picture 4" descr="TGI_logo_V_2color_bevel.tiff">
            <a:extLst>
              <a:ext uri="{FF2B5EF4-FFF2-40B4-BE49-F238E27FC236}">
                <a16:creationId xmlns:a16="http://schemas.microsoft.com/office/drawing/2014/main" id="{DEC0B3E1-84C4-934F-B1C6-6164B26ED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30911" r="32492" b="27831"/>
          <a:stretch>
            <a:fillRect/>
          </a:stretch>
        </p:blipFill>
        <p:spPr bwMode="auto">
          <a:xfrm>
            <a:off x="8506866" y="3326484"/>
            <a:ext cx="2555875" cy="22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6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Sequencing Depth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8AD072-28FB-E64B-84F4-03C41C53C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/>
          <a:p>
            <a:pPr>
              <a:buSzPct val="45000"/>
              <a:buFont typeface="Wingdings" charset="0"/>
              <a:buChar char=""/>
            </a:pPr>
            <a:r>
              <a:rPr lang="en-CA" sz="1600" b="1" dirty="0"/>
              <a:t>Have we sequenced deep enough?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DNA-</a:t>
            </a:r>
            <a:r>
              <a:rPr lang="en-CA" sz="1600" dirty="0" err="1"/>
              <a:t>seq</a:t>
            </a:r>
            <a:r>
              <a:rPr lang="en-CA" sz="1600" dirty="0"/>
              <a:t>, we can determine this by looking at the average coverage over the sequenced region. Is it above a certain threshold?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RNA-</a:t>
            </a:r>
            <a:r>
              <a:rPr lang="en-CA" sz="1600" dirty="0" err="1"/>
              <a:t>seq</a:t>
            </a:r>
            <a:r>
              <a:rPr lang="en-CA" sz="1600" dirty="0"/>
              <a:t>, this is a challenge due to the variability in gene abundance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Use splice junctions detection rate as a way to identify desired sequencing depth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Check for saturation by resampling 5%, 10%, 15%, ..., 95% of total alignments from aligned file, and then detect splice junctions from each subset and compare to reference gene model.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This method ensures that you have sufficient coverage to perform alternative splicing analyses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64637A-49DB-5441-80D3-25CDED42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Base Distribution</a:t>
            </a:r>
            <a:endParaRPr lang="en-US" b="1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F155402-9BEA-5542-A564-BF1F34C3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717116"/>
            <a:ext cx="87836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096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Your sequenced bases distribution will depend on the library preparation protocol selected </a:t>
            </a:r>
          </a:p>
          <a:p>
            <a:pPr>
              <a:buSzPct val="45000"/>
              <a:buFont typeface="Wingdings" charset="0"/>
              <a:buNone/>
            </a:pPr>
            <a:endParaRPr lang="en-CA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3BA1C36-59F3-3A4B-804E-F4A61C03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21379"/>
            <a:ext cx="40322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A57DFD2-7A85-714A-8086-FD1050F4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505479"/>
            <a:ext cx="46085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C5094138-4FD5-E141-B2B1-818D5B0D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4936065"/>
            <a:ext cx="21320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Whole </a:t>
            </a:r>
            <a:r>
              <a:rPr lang="en-CA" sz="1200" dirty="0" err="1"/>
              <a:t>Transcriptome</a:t>
            </a:r>
            <a:r>
              <a:rPr lang="en-CA" sz="1200" dirty="0"/>
              <a:t> Library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C23AF67-F15D-E04A-B69F-973B902B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1" y="4950354"/>
            <a:ext cx="15097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/>
              <a:t>PolyA mRNA library</a:t>
            </a:r>
          </a:p>
        </p:txBody>
      </p:sp>
    </p:spTree>
    <p:extLst>
      <p:ext uri="{BB962C8B-B14F-4D97-AF65-F5344CB8AC3E}">
        <p14:creationId xmlns:p14="http://schemas.microsoft.com/office/powerpoint/2010/main" val="78108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Insert Size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97000"/>
            <a:ext cx="8928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4060825"/>
            <a:ext cx="88550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6551" y="6002339"/>
            <a:ext cx="5821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http://</a:t>
            </a:r>
            <a:r>
              <a:rPr lang="en-CA" sz="1200" dirty="0" err="1"/>
              <a:t>thegenomefactory.blogspot.ca</a:t>
            </a:r>
            <a:r>
              <a:rPr lang="en-CA" sz="1200" dirty="0"/>
              <a:t>/2013/08/paired-end-read-confusion-</a:t>
            </a:r>
            <a:r>
              <a:rPr lang="en-CA" sz="1200" dirty="0" err="1"/>
              <a:t>library.html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05334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Insert Size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268760"/>
            <a:ext cx="41719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06875" y="5594351"/>
            <a:ext cx="39703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Consistent with library size selection?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2562" y="6061076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235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676400" y="4445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BAM read counting and variant allele expression status</a:t>
            </a:r>
          </a:p>
        </p:txBody>
      </p:sp>
      <p:pic>
        <p:nvPicPr>
          <p:cNvPr id="34818" name="Content Placeholder 1" descr="IGV DNMT3A SNV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-487" b="8792"/>
          <a:stretch>
            <a:fillRect/>
          </a:stretch>
        </p:blipFill>
        <p:spPr>
          <a:xfrm>
            <a:off x="2041526" y="1352551"/>
            <a:ext cx="8105775" cy="4308475"/>
          </a:xfrm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51039" y="5732463"/>
            <a:ext cx="8224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/>
              <a:t>A variant C-&gt;T is observed in 12 of 25 reads covering this position.  Variant allele frequency (VAF) 12/25 = 48%.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Both alleles appear to be expressed equally (not always the case) -&gt; heterozygous, no allele specific expression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How can we determine variant read counts, depth of coverage, and VAF without manually viewing in IGV?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40463" y="42211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4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Learning objectives of </a:t>
            </a:r>
            <a:r>
              <a:rPr lang="en-US" b="1">
                <a:latin typeface="Calibri" charset="0"/>
                <a:ea typeface="ＭＳ Ｐゴシック" charset="0"/>
              </a:rPr>
              <a:t>module 8</a:t>
            </a:r>
            <a:endParaRPr lang="en-US" b="1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676400" y="1412875"/>
            <a:ext cx="8839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alignments in IGV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Alignment QC Assessment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BAM read counting and determination of variant allele expression status</a:t>
            </a:r>
          </a:p>
        </p:txBody>
      </p:sp>
    </p:spTree>
    <p:extLst>
      <p:ext uri="{BB962C8B-B14F-4D97-AF65-F5344CB8AC3E}">
        <p14:creationId xmlns:p14="http://schemas.microsoft.com/office/powerpoint/2010/main" val="111492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r>
              <a:rPr lang="en-US" b="1" dirty="0">
                <a:latin typeface="Calibri" charset="0"/>
                <a:ea typeface="ＭＳ Ｐゴシック" charset="0"/>
              </a:rPr>
              <a:t> alignments in IGV browser</a:t>
            </a:r>
          </a:p>
        </p:txBody>
      </p:sp>
      <p:pic>
        <p:nvPicPr>
          <p:cNvPr id="32770" name="Content Placeholder 1" descr="IGV UMPS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" r="-1563"/>
          <a:stretch>
            <a:fillRect/>
          </a:stretch>
        </p:blipFill>
        <p:spPr>
          <a:xfrm>
            <a:off x="2351088" y="1700213"/>
            <a:ext cx="7815262" cy="4176712"/>
          </a:xfr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287713" y="1484314"/>
            <a:ext cx="43180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881313" y="1208089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Ideogram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951538" y="1484313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6383339" y="1341439"/>
            <a:ext cx="1493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Control pop-up info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3648075" y="5589588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6" name="TextBox 14"/>
          <p:cNvSpPr txBox="1">
            <a:spLocks noChangeArrowheads="1"/>
          </p:cNvSpPr>
          <p:nvPr/>
        </p:nvSpPr>
        <p:spPr bwMode="auto">
          <a:xfrm>
            <a:off x="3143250" y="6021389"/>
            <a:ext cx="94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Gene track</a:t>
            </a:r>
          </a:p>
        </p:txBody>
      </p:sp>
      <p:sp>
        <p:nvSpPr>
          <p:cNvPr id="32777" name="TextBox 15"/>
          <p:cNvSpPr txBox="1">
            <a:spLocks noChangeArrowheads="1"/>
          </p:cNvSpPr>
          <p:nvPr/>
        </p:nvSpPr>
        <p:spPr bwMode="auto">
          <a:xfrm>
            <a:off x="1558926" y="4508501"/>
            <a:ext cx="1006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Reads track</a:t>
            </a:r>
          </a:p>
        </p:txBody>
      </p:sp>
      <p:cxnSp>
        <p:nvCxnSpPr>
          <p:cNvPr id="17" name="Straight Arrow Connector 16"/>
          <p:cNvCxnSpPr>
            <a:stCxn id="32777" idx="0"/>
          </p:cNvCxnSpPr>
          <p:nvPr/>
        </p:nvCxnSpPr>
        <p:spPr>
          <a:xfrm flipV="1">
            <a:off x="2045505" y="4149727"/>
            <a:ext cx="594508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1539375" y="3079751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track</a:t>
            </a:r>
          </a:p>
        </p:txBody>
      </p:sp>
      <p:cxnSp>
        <p:nvCxnSpPr>
          <p:cNvPr id="20" name="Straight Arrow Connector 19"/>
          <p:cNvCxnSpPr>
            <a:stCxn id="32779" idx="0"/>
          </p:cNvCxnSpPr>
          <p:nvPr/>
        </p:nvCxnSpPr>
        <p:spPr>
          <a:xfrm flipV="1">
            <a:off x="1970413" y="2719388"/>
            <a:ext cx="669601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8256588" y="3141664"/>
            <a:ext cx="214312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2" name="TextBox 22"/>
          <p:cNvSpPr txBox="1">
            <a:spLocks noChangeArrowheads="1"/>
          </p:cNvSpPr>
          <p:nvPr/>
        </p:nvSpPr>
        <p:spPr bwMode="auto">
          <a:xfrm>
            <a:off x="8005764" y="3644901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Single reads, not spliced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303838" y="46529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4" name="TextBox 25"/>
          <p:cNvSpPr txBox="1">
            <a:spLocks noChangeArrowheads="1"/>
          </p:cNvSpPr>
          <p:nvPr/>
        </p:nvSpPr>
        <p:spPr bwMode="auto">
          <a:xfrm>
            <a:off x="4656139" y="5013326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Single reads, spliced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3287713" y="2636839"/>
            <a:ext cx="43815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6" name="TextBox 28"/>
          <p:cNvSpPr txBox="1">
            <a:spLocks noChangeArrowheads="1"/>
          </p:cNvSpPr>
          <p:nvPr/>
        </p:nvSpPr>
        <p:spPr bwMode="auto">
          <a:xfrm>
            <a:off x="2835569" y="3111501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scale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7608888" y="1557339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8" name="TextBox 32"/>
          <p:cNvSpPr txBox="1">
            <a:spLocks noChangeArrowheads="1"/>
          </p:cNvSpPr>
          <p:nvPr/>
        </p:nvSpPr>
        <p:spPr bwMode="auto">
          <a:xfrm>
            <a:off x="7881938" y="1341439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Viewer position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8040688" y="1628775"/>
            <a:ext cx="1439862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0" name="TextBox 35"/>
          <p:cNvSpPr txBox="1">
            <a:spLocks noChangeArrowheads="1"/>
          </p:cNvSpPr>
          <p:nvPr/>
        </p:nvSpPr>
        <p:spPr bwMode="auto">
          <a:xfrm>
            <a:off x="9244306" y="1196976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pileup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9191626" y="3429001"/>
            <a:ext cx="144463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2" name="TextBox 38"/>
          <p:cNvSpPr txBox="1">
            <a:spLocks noChangeArrowheads="1"/>
          </p:cNvSpPr>
          <p:nvPr/>
        </p:nvSpPr>
        <p:spPr bwMode="auto">
          <a:xfrm>
            <a:off x="8867776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+ve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9642476" y="3500439"/>
            <a:ext cx="1254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4" name="TextBox 40"/>
          <p:cNvSpPr txBox="1">
            <a:spLocks noChangeArrowheads="1"/>
          </p:cNvSpPr>
          <p:nvPr/>
        </p:nvSpPr>
        <p:spPr bwMode="auto">
          <a:xfrm>
            <a:off x="9515476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-ve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</p:spTree>
    <p:extLst>
      <p:ext uri="{BB962C8B-B14F-4D97-AF65-F5344CB8AC3E}">
        <p14:creationId xmlns:p14="http://schemas.microsoft.com/office/powerpoint/2010/main" val="31035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676400" y="44450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Alternative viewers to IGV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Alternative viewers to IGV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http://www.biostars.org/p/12752/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3"/>
              </a:rPr>
              <a:t>http://www.biostars.org/p/71300/</a:t>
            </a:r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Artemis, BamView, Chipster, gbrowse2, GenoViewer, MagicViewer, </a:t>
            </a:r>
            <a:r>
              <a:rPr lang="en-US" b="1">
                <a:latin typeface="Calibri" charset="0"/>
                <a:ea typeface="ＭＳ Ｐゴシック" charset="0"/>
              </a:rPr>
              <a:t>Savant</a:t>
            </a:r>
            <a:r>
              <a:rPr lang="en-US">
                <a:latin typeface="Calibri" charset="0"/>
                <a:ea typeface="ＭＳ Ｐゴシック" charset="0"/>
              </a:rPr>
              <a:t>, Tablet, tview</a:t>
            </a:r>
          </a:p>
        </p:txBody>
      </p:sp>
    </p:spTree>
    <p:extLst>
      <p:ext uri="{BB962C8B-B14F-4D97-AF65-F5344CB8AC3E}">
        <p14:creationId xmlns:p14="http://schemas.microsoft.com/office/powerpoint/2010/main" val="55093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3' and 5' Bias</a:t>
            </a:r>
          </a:p>
          <a:p>
            <a:r>
              <a:rPr lang="en-US" dirty="0"/>
              <a:t>Nucleotide Content</a:t>
            </a:r>
          </a:p>
          <a:p>
            <a:r>
              <a:rPr lang="en-US" dirty="0"/>
              <a:t>Base/Read Quality</a:t>
            </a:r>
          </a:p>
          <a:p>
            <a:r>
              <a:rPr lang="en-US" dirty="0"/>
              <a:t>PCR Artifact</a:t>
            </a:r>
          </a:p>
          <a:p>
            <a:r>
              <a:rPr lang="en-US" dirty="0"/>
              <a:t>Sequencing Depth</a:t>
            </a:r>
          </a:p>
          <a:p>
            <a:r>
              <a:rPr lang="en-US" dirty="0"/>
              <a:t>Base Distribution</a:t>
            </a:r>
          </a:p>
          <a:p>
            <a:r>
              <a:rPr lang="en-US" dirty="0"/>
              <a:t>Insert Size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4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3' &amp; 5' Bias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419226"/>
            <a:ext cx="59309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413470"/>
            <a:ext cx="43354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452100" y="1772668"/>
            <a:ext cx="1588" cy="15843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95439" y="5877273"/>
            <a:ext cx="302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099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4000500"/>
            <a:ext cx="534987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13184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68464" y="1295400"/>
            <a:ext cx="3959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b="1" dirty="0"/>
              <a:t>Random primers</a:t>
            </a:r>
            <a:r>
              <a:rPr lang="en-CA" dirty="0"/>
              <a:t> are used to reverse transcribe RNA fragments into double-stranded complementary DNA (</a:t>
            </a:r>
            <a:r>
              <a:rPr lang="en-CA" dirty="0" err="1"/>
              <a:t>dscDNA</a:t>
            </a:r>
            <a:r>
              <a:rPr lang="en-CA" dirty="0"/>
              <a:t>)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dirty="0"/>
              <a:t>Causes certain patterns to be over represented at the beginning (5’end) of reads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dirty="0"/>
              <a:t>Deviation from expected A%=C%=G%=T%=25%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92144" y="5975351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http://</a:t>
            </a:r>
            <a:r>
              <a:rPr lang="en-CA" sz="2000" dirty="0" err="1"/>
              <a:t>rseqc.sourceforge.net</a:t>
            </a:r>
            <a:r>
              <a:rPr lang="en-CA" sz="2000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Nucleotide Content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353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Quality Distribution</a:t>
            </a:r>
            <a:endParaRPr lang="en-US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395467-9875-9F43-B3E9-F781D1D2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718733"/>
            <a:ext cx="5791200" cy="4724400"/>
          </a:xfrm>
        </p:spPr>
        <p:txBody>
          <a:bodyPr/>
          <a:lstStyle/>
          <a:p>
            <a:r>
              <a:rPr lang="en-US" sz="2000" dirty="0" err="1"/>
              <a:t>Phred</a:t>
            </a:r>
            <a:r>
              <a:rPr lang="en-US" sz="2000" dirty="0"/>
              <a:t> quality score is widely used to characterize the quality of base-calling</a:t>
            </a:r>
          </a:p>
          <a:p>
            <a:r>
              <a:rPr lang="en-US" sz="2000" dirty="0" err="1"/>
              <a:t>Phred</a:t>
            </a:r>
            <a:r>
              <a:rPr lang="en-US" sz="2000" dirty="0"/>
              <a:t> quality score = -10xlog(10)P, here P is probability that base-calling is wrong</a:t>
            </a:r>
          </a:p>
          <a:p>
            <a:r>
              <a:rPr lang="en-US" sz="2000" dirty="0" err="1"/>
              <a:t>Phred</a:t>
            </a:r>
            <a:r>
              <a:rPr lang="en-US" sz="2000" dirty="0"/>
              <a:t> score of 30 means there is 1/1000 chance that the base-calling is wrong</a:t>
            </a:r>
          </a:p>
          <a:p>
            <a:r>
              <a:rPr lang="en-US" sz="2000" dirty="0"/>
              <a:t>The quality of the bases tend to drop at the end of the read, a pattern observed in sequencing by synthesis techniques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48340C-E61D-8F41-9ED1-0006B95B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781799" y="1415421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3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PCR Duplication</a:t>
            </a:r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6BE51-5477-C24D-A534-A19F2F9CFD00}"/>
              </a:ext>
            </a:extLst>
          </p:cNvPr>
          <p:cNvSpPr txBox="1">
            <a:spLocks/>
          </p:cNvSpPr>
          <p:nvPr/>
        </p:nvSpPr>
        <p:spPr>
          <a:xfrm>
            <a:off x="203200" y="1600200"/>
            <a:ext cx="5791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Duplicate reads are reads that have the same start/end positions and same exact sequence</a:t>
            </a:r>
          </a:p>
          <a:p>
            <a:r>
              <a:rPr lang="en-US" sz="2000"/>
              <a:t>In DNA-seq, reads/start point is used as a metric to assess PCR duplication rate</a:t>
            </a:r>
          </a:p>
          <a:p>
            <a:r>
              <a:rPr lang="en-US" sz="2000"/>
              <a:t>In DNA-seq, duplicate reads are collapsed using tools such as picard</a:t>
            </a:r>
          </a:p>
          <a:p>
            <a:r>
              <a:rPr lang="en-US" sz="2000"/>
              <a:t>How is RNA-seq different from DNA-seq?</a:t>
            </a:r>
          </a:p>
          <a:p>
            <a:endParaRPr lang="en-US" sz="2000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721F7D5-4DBC-7642-829E-F49B2E40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5A8C7474-0471-574D-87FA-156D476B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5975351"/>
            <a:ext cx="3196694" cy="34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55246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609</Words>
  <Application>Microsoft Macintosh PowerPoint</Application>
  <PresentationFormat>Widescreen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Consolas</vt:lpstr>
      <vt:lpstr>Segoe UI</vt:lpstr>
      <vt:lpstr>Verdana</vt:lpstr>
      <vt:lpstr>Wingdings</vt:lpstr>
      <vt:lpstr>1_Office Theme</vt:lpstr>
      <vt:lpstr>RNA-Seq Module 3 Alignment QC</vt:lpstr>
      <vt:lpstr>Learning objectives of module 8</vt:lpstr>
      <vt:lpstr>Visualization of RNA-seq alignments in IGV browser</vt:lpstr>
      <vt:lpstr>Alternative viewers to IGV</vt:lpstr>
      <vt:lpstr>Alignment QC Assessment</vt:lpstr>
      <vt:lpstr>Alignment QC: 3' &amp; 5' Bias</vt:lpstr>
      <vt:lpstr>Alignment QC: Nucleotide Content</vt:lpstr>
      <vt:lpstr>Alignment QC: Quality Distribution</vt:lpstr>
      <vt:lpstr>Alignment QC: PCR Duplication</vt:lpstr>
      <vt:lpstr>Alignment QC: Sequencing Depth</vt:lpstr>
      <vt:lpstr>Alignment QC: Base Distribution</vt:lpstr>
      <vt:lpstr>Alignment QC: Insert Size</vt:lpstr>
      <vt:lpstr>Alignment QC: Insert Size</vt:lpstr>
      <vt:lpstr>BAM read counting and variant allele expression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Cotto, Kelsy</cp:lastModifiedBy>
  <cp:revision>6</cp:revision>
  <dcterms:created xsi:type="dcterms:W3CDTF">2019-02-25T20:13:05Z</dcterms:created>
  <dcterms:modified xsi:type="dcterms:W3CDTF">2019-06-11T01:46:51Z</dcterms:modified>
</cp:coreProperties>
</file>