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259" r:id="rId2"/>
    <p:sldId id="528" r:id="rId3"/>
    <p:sldId id="529" r:id="rId4"/>
    <p:sldId id="533" r:id="rId5"/>
    <p:sldId id="530" r:id="rId6"/>
    <p:sldId id="531" r:id="rId7"/>
    <p:sldId id="53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73"/>
  </p:normalViewPr>
  <p:slideViewPr>
    <p:cSldViewPr snapToGrid="0" snapToObjects="1">
      <p:cViewPr varScale="1">
        <p:scale>
          <a:sx n="121" d="100"/>
          <a:sy n="121" d="100"/>
        </p:scale>
        <p:origin x="200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BD9F9-8452-A342-BB1B-28ECF19E2CC5}" type="datetimeFigureOut">
              <a:rPr lang="en-US" smtClean="0"/>
              <a:t>6/12/19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65747-E6F5-D94A-981D-658B04DED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736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As</a:t>
            </a:r>
            <a:r>
              <a:rPr lang="en-US" baseline="0" dirty="0"/>
              <a:t> k-</a:t>
            </a:r>
            <a:r>
              <a:rPr lang="en-US" baseline="0" dirty="0" err="1"/>
              <a:t>mers</a:t>
            </a:r>
            <a:r>
              <a:rPr lang="en-US" baseline="0" dirty="0"/>
              <a:t> get longer, there are more possible unique combinations.  For k-</a:t>
            </a:r>
            <a:r>
              <a:rPr lang="en-US" baseline="0" dirty="0" err="1"/>
              <a:t>mers</a:t>
            </a:r>
            <a:r>
              <a:rPr lang="en-US" baseline="0" dirty="0"/>
              <a:t> representing strings of DNA sequence there are 4^k possible unique k-</a:t>
            </a:r>
            <a:r>
              <a:rPr lang="en-US" baseline="0" dirty="0" err="1"/>
              <a:t>mers</a:t>
            </a:r>
            <a:r>
              <a:rPr lang="en-US" baseline="0" dirty="0"/>
              <a:t> where k is the length of the k-mer.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Alignment free transcript abundance estimation methods obtain fast performance in part by keeping an index of k-</a:t>
            </a:r>
            <a:r>
              <a:rPr lang="en-US" baseline="0" dirty="0" err="1"/>
              <a:t>mers</a:t>
            </a:r>
            <a:r>
              <a:rPr lang="en-US" baseline="0" dirty="0"/>
              <a:t> in memory.  Longer k-</a:t>
            </a:r>
            <a:r>
              <a:rPr lang="en-US" baseline="0" dirty="0" err="1"/>
              <a:t>mers</a:t>
            </a:r>
            <a:r>
              <a:rPr lang="en-US" baseline="0" dirty="0"/>
              <a:t> require more memory.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K-</a:t>
            </a:r>
            <a:r>
              <a:rPr lang="en-US" baseline="0" dirty="0" err="1"/>
              <a:t>mer</a:t>
            </a:r>
            <a:r>
              <a:rPr lang="en-US" baseline="0" dirty="0"/>
              <a:t> length must be shorter than read and transcript lengths to be useful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Default k-</a:t>
            </a:r>
            <a:r>
              <a:rPr lang="en-US" baseline="0" dirty="0" err="1"/>
              <a:t>mer</a:t>
            </a:r>
            <a:r>
              <a:rPr lang="en-US" baseline="0" dirty="0"/>
              <a:t> length for </a:t>
            </a:r>
            <a:r>
              <a:rPr lang="en-US" baseline="0" dirty="0" err="1"/>
              <a:t>Kallisto</a:t>
            </a:r>
            <a:r>
              <a:rPr lang="en-US" baseline="0" dirty="0"/>
              <a:t> is 31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969550-FBCF-404B-9FAA-7B1DCDF2C4F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772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45848-7DFC-6C40-B1F8-16CDFB28A4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0C4B80-37CE-B14F-B889-FE8A6C8F2E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256FAD-87EC-594B-B262-2B748B57F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3F48-4628-F846-BA33-DDE653D8357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5D8FD2-7081-5447-BFEF-BD64EF32B157}"/>
              </a:ext>
            </a:extLst>
          </p:cNvPr>
          <p:cNvSpPr/>
          <p:nvPr userDrawn="1"/>
        </p:nvSpPr>
        <p:spPr>
          <a:xfrm>
            <a:off x="0" y="0"/>
            <a:ext cx="12192000" cy="2514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8" name="Picture 7" descr="bioinformatics.ca-logo-white-text.png">
            <a:extLst>
              <a:ext uri="{FF2B5EF4-FFF2-40B4-BE49-F238E27FC236}">
                <a16:creationId xmlns:a16="http://schemas.microsoft.com/office/drawing/2014/main" id="{9874B523-0CD5-BC4D-B685-3BCCBF624B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56599"/>
            <a:ext cx="1729740" cy="72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6301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2A315-2FF6-0449-93D6-96342D986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5E6CFA-28AB-B748-AE92-1FF1FB3DE9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0222C1-21B6-E14F-9F34-4E0C4221C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3F48-4628-F846-BA33-DDE653D83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827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329849-B648-BF40-BC0C-E39A8FDA9F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41A42D-2964-F94E-ABD6-AF0DA39EEF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C2FCA7-7A48-5E4F-BC6A-8A3BDBEAC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3F48-4628-F846-BA33-DDE653D83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641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C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latin typeface="Segoe U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01600" y="6429375"/>
            <a:ext cx="8940800" cy="4000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000" b="1">
                <a:solidFill>
                  <a:schemeClr val="bg1"/>
                </a:solidFill>
                <a:latin typeface="Calibri" charset="0"/>
                <a:cs typeface="Calibri" charset="0"/>
              </a:rPr>
              <a:t>RNA sequencing and analysis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8229600" y="6477000"/>
            <a:ext cx="3860800" cy="3381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600" b="1">
                <a:cs typeface="Arial" charset="0"/>
              </a:rPr>
              <a:t>http://meetings.cshl.edu/</a:t>
            </a:r>
            <a:endParaRPr lang="en-US" sz="1600"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52400"/>
            <a:ext cx="11785600" cy="6172200"/>
          </a:xfr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9371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04983-FF57-3A4F-A50C-F9933F0E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265CB-057E-5147-B720-C8DDCC860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7E5F7-C396-4941-BBC4-7BEAF927C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3F48-4628-F846-BA33-DDE653D83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203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0A621-739C-C746-8F29-9D6CFEEA4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704B73-4058-7C40-98C2-4104D91876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EE93E-C8A1-354A-AF1E-19A5283E3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3F48-4628-F846-BA33-DDE653D83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3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CA464-1AAB-3D41-837C-83C938183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2349E-5B0C-DE44-8CE1-77C14FC702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2FBEBA-F2A8-E642-B0D7-3148F7AC1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759064-C295-474C-91BC-B8179C14C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3F48-4628-F846-BA33-DDE653D83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791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93B7B-D3EB-1942-9C5D-C2DBE70DC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082C37-8144-2B40-B057-52B9B6778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AB8C75-2C38-424A-9A7A-65CB327C21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C54413-8A58-C54E-9133-45A1F00C59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0112E1-1E2D-724A-8EAC-CF4C8204D7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2AE139-D882-D94E-B377-D84A20766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3F48-4628-F846-BA33-DDE653D83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020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87EC2-76AA-FC42-982F-77406246A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EC7837-FC7B-6043-8182-02D771872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3F48-4628-F846-BA33-DDE653D83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957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75A9DD-FA0A-D64B-B42E-72A4B0E35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3F48-4628-F846-BA33-DDE653D83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75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ECD1F-576B-CE49-B87E-5BC99EC04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276B3-FB76-F847-A4BA-C9B293389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3103DB-251E-7F47-A645-0FDAFF6E6E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CAFAD0-D61F-3F4F-8E0D-9A64CA7C4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3F48-4628-F846-BA33-DDE653D83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381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BD490-1952-7643-90D4-C4F4ABC93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02CD42-FD12-614D-A8C6-FBB652E2B9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6E1892-E1D1-5447-8C1E-BFD3993A1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12F28C-AB7A-EF4C-84CD-F4B5CE428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3F48-4628-F846-BA33-DDE653D83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992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9B2312-714B-3946-B9BF-1C7B2035B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7A4718-D341-5E48-B2F9-56FD8E3EE1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50DDCB-DB12-4B4D-B2A3-DF7E278511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0658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73F48-4628-F846-BA33-DDE653D835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BB045D2-645B-C646-BB72-F8DE27472BD5}"/>
              </a:ext>
            </a:extLst>
          </p:cNvPr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898989"/>
                </a:solidFill>
                <a:latin typeface="Segoe UI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8C1412E-69E1-864D-A0DF-94DDC7C800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5CF350-BF31-8549-8FA5-338ED87D9F31}"/>
              </a:ext>
            </a:extLst>
          </p:cNvPr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9A3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E4FBA7-EA83-4B4B-A7C6-F0F5766917A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430962"/>
            <a:ext cx="670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000" b="1" dirty="0">
                <a:solidFill>
                  <a:schemeClr val="bg1"/>
                </a:solidFill>
                <a:latin typeface="Calibri" charset="0"/>
                <a:cs typeface="Calibri" charset="0"/>
              </a:rPr>
              <a:t>Module 5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B12434-FD9E-4242-B813-5136B9D05A8A}"/>
              </a:ext>
            </a:extLst>
          </p:cNvPr>
          <p:cNvSpPr txBox="1"/>
          <p:nvPr userDrawn="1"/>
        </p:nvSpPr>
        <p:spPr>
          <a:xfrm>
            <a:off x="9639300" y="6400800"/>
            <a:ext cx="2362200" cy="4572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b="1" dirty="0" err="1">
                <a:cs typeface="Arial" charset="0"/>
              </a:rPr>
              <a:t>rnabio.org</a:t>
            </a:r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247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lideshare.net/duruofei/cmsc702-project-final-presentation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24931995" TargetMode="External"/><Relationship Id="rId2" Type="http://schemas.openxmlformats.org/officeDocument/2006/relationships/hyperlink" Target="https://www.ncbi.nlm.nih.gov/pubmed/24752080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ncbi.nlm.nih.gov/pubmed/28263959" TargetMode="External"/><Relationship Id="rId4" Type="http://schemas.openxmlformats.org/officeDocument/2006/relationships/hyperlink" Target="https://www.ncbi.nlm.nih.gov/pubmed/27043002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liorpachter.wordpress.com/2017/08/02/how-not-to-perform-a-differential-expression-analysis-or-science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07894-EFFE-CD45-AEFD-BFB62D406E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-1300203"/>
            <a:ext cx="9144000" cy="2387600"/>
          </a:xfrm>
        </p:spPr>
        <p:txBody>
          <a:bodyPr>
            <a:normAutofit/>
          </a:bodyPr>
          <a:lstStyle/>
          <a:p>
            <a:pPr algn="r"/>
            <a:r>
              <a:rPr lang="en-US" sz="3600" dirty="0">
                <a:solidFill>
                  <a:schemeClr val="bg1"/>
                </a:solidFill>
                <a:latin typeface="Calibri" charset="0"/>
                <a:cs typeface="Segoe UI" charset="0"/>
              </a:rPr>
              <a:t>RNA-Seq Module 5</a:t>
            </a:r>
            <a:br>
              <a:rPr lang="en-US" sz="3600" dirty="0">
                <a:solidFill>
                  <a:schemeClr val="bg1"/>
                </a:solidFill>
                <a:latin typeface="Calibri" charset="0"/>
                <a:cs typeface="Segoe UI" charset="0"/>
              </a:rPr>
            </a:br>
            <a:r>
              <a:rPr lang="en-US" sz="3600" dirty="0">
                <a:solidFill>
                  <a:schemeClr val="bg1"/>
                </a:solidFill>
                <a:latin typeface="Calibri" charset="0"/>
                <a:cs typeface="Segoe UI" charset="0"/>
              </a:rPr>
              <a:t>Alignment Free Expression Estimation (</a:t>
            </a:r>
            <a:r>
              <a:rPr lang="en-US" sz="3600" dirty="0" err="1">
                <a:solidFill>
                  <a:schemeClr val="bg1"/>
                </a:solidFill>
                <a:latin typeface="Calibri" charset="0"/>
                <a:cs typeface="Segoe UI" charset="0"/>
              </a:rPr>
              <a:t>Kallisto</a:t>
            </a:r>
            <a:r>
              <a:rPr lang="en-US" sz="3600" dirty="0">
                <a:solidFill>
                  <a:schemeClr val="bg1"/>
                </a:solidFill>
                <a:latin typeface="Calibri" charset="0"/>
                <a:cs typeface="Segoe UI" charset="0"/>
              </a:rPr>
              <a:t>)</a:t>
            </a:r>
            <a:endParaRPr lang="en-US" sz="3200" b="1" dirty="0">
              <a:solidFill>
                <a:schemeClr val="bg1"/>
              </a:solidFill>
              <a:latin typeface="Calibri" charset="0"/>
              <a:cs typeface="Segoe UI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120BC9-7354-2449-9237-C9C284B728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1087397"/>
            <a:ext cx="9144000" cy="1655762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Kelsy Cotto, Malachi Griffith, Obi Griffith, Megan </a:t>
            </a:r>
            <a:r>
              <a:rPr lang="en-US" dirty="0" err="1">
                <a:solidFill>
                  <a:schemeClr val="bg1"/>
                </a:solidFill>
              </a:rPr>
              <a:t>Richters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B4D090-3D05-0D43-847B-63C2AA7B1C1E}"/>
              </a:ext>
            </a:extLst>
          </p:cNvPr>
          <p:cNvSpPr txBox="1"/>
          <p:nvPr/>
        </p:nvSpPr>
        <p:spPr>
          <a:xfrm>
            <a:off x="1781299" y="3503221"/>
            <a:ext cx="2172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Workshop icon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FD4585-05BC-264C-9D0B-8CF293602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299" y="2619633"/>
            <a:ext cx="3632886" cy="3632886"/>
          </a:xfrm>
          <a:prstGeom prst="rect">
            <a:avLst/>
          </a:prstGeom>
        </p:spPr>
      </p:pic>
      <p:pic>
        <p:nvPicPr>
          <p:cNvPr id="9" name="Picture 4" descr="TGI_logo_V_2color_bevel.tiff">
            <a:extLst>
              <a:ext uri="{FF2B5EF4-FFF2-40B4-BE49-F238E27FC236}">
                <a16:creationId xmlns:a16="http://schemas.microsoft.com/office/drawing/2014/main" id="{DEC0B3E1-84C4-934F-B1C6-6164B26ED3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5" t="30911" r="32492" b="27831"/>
          <a:stretch>
            <a:fillRect/>
          </a:stretch>
        </p:blipFill>
        <p:spPr bwMode="auto">
          <a:xfrm>
            <a:off x="8506866" y="3326484"/>
            <a:ext cx="2555875" cy="2219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2947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4624"/>
            <a:ext cx="8839200" cy="1007888"/>
          </a:xfrm>
        </p:spPr>
        <p:txBody>
          <a:bodyPr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What is a k-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mer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5" name="Content Placeholder 4" descr="k-mers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13" r="-1713"/>
          <a:stretch>
            <a:fillRect/>
          </a:stretch>
        </p:blipFill>
        <p:spPr>
          <a:xfrm>
            <a:off x="1676400" y="1154240"/>
            <a:ext cx="8839200" cy="4724400"/>
          </a:xfrm>
        </p:spPr>
      </p:pic>
      <p:sp>
        <p:nvSpPr>
          <p:cNvPr id="4" name="TextBox 3"/>
          <p:cNvSpPr txBox="1"/>
          <p:nvPr/>
        </p:nvSpPr>
        <p:spPr>
          <a:xfrm>
            <a:off x="1750674" y="5962616"/>
            <a:ext cx="8621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https://www.slideshare.net/duruofei/cmsc702-project-final-presentation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980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76" y="1377696"/>
            <a:ext cx="10707624" cy="479926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Obtain reference transcript sequences </a:t>
            </a:r>
          </a:p>
          <a:p>
            <a:pPr marL="457200" lvl="1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 e.g. Ensembl,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Refseq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or GENCODE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Build a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k-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mer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index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of all of the k-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mers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in each transcript sequence</a:t>
            </a:r>
          </a:p>
          <a:p>
            <a:pPr marL="400050" lvl="1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- Store each k-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and its position within the transcript. “hashing”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5BDC00A-603C-E642-94AA-9453F4C98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747" y="109537"/>
            <a:ext cx="11422505" cy="5715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Alignment free approaches for transcript abundance</a:t>
            </a:r>
          </a:p>
        </p:txBody>
      </p:sp>
    </p:spTree>
    <p:extLst>
      <p:ext uri="{BB962C8B-B14F-4D97-AF65-F5344CB8AC3E}">
        <p14:creationId xmlns:p14="http://schemas.microsoft.com/office/powerpoint/2010/main" val="1009864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747" y="109537"/>
            <a:ext cx="11422505" cy="5715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Alignment free approaches for transcript abundance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76" y="890016"/>
            <a:ext cx="10707624" cy="56205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3. Count number of times each k-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occurs within each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RNAseq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read</a:t>
            </a:r>
          </a:p>
          <a:p>
            <a:pPr marL="914400" lvl="1" indent="-51435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Model relationship between RNA-seq read k-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mers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and the transcript k-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index. </a:t>
            </a:r>
          </a:p>
          <a:p>
            <a:pPr marL="914400" lvl="1" indent="-51435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What transcript is the most likely source for each read?</a:t>
            </a:r>
          </a:p>
          <a:p>
            <a:pPr marL="914400" lvl="1" indent="-51435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Called “pseudoalignment” , “quasi-mapping”, etc.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514350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514350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00050" lvl="1" indent="0">
              <a:buNone/>
            </a:pP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4. Handle sequencing errors, isoforms, ambiguity, and determine abundance estimates</a:t>
            </a:r>
          </a:p>
          <a:p>
            <a:pPr marL="914400" lvl="1" indent="-51435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Transcriptome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Bruijn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graphs, likelihood function, expectation maximization, etc.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E325D9-AFF8-1347-BECD-D6B76BE5C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618" y="2488946"/>
            <a:ext cx="5975322" cy="274751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DBE1899-CF52-FF4B-A9C8-F1AB1AF299EA}"/>
              </a:ext>
            </a:extLst>
          </p:cNvPr>
          <p:cNvSpPr/>
          <p:nvPr/>
        </p:nvSpPr>
        <p:spPr>
          <a:xfrm>
            <a:off x="7658382" y="3223218"/>
            <a:ext cx="43748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Bray, 2016  doi:10.1038/nbt.3519</a:t>
            </a:r>
            <a:br>
              <a:rPr lang="en-US" sz="1400" dirty="0"/>
            </a:br>
            <a:br>
              <a:rPr lang="en-US" sz="1400" dirty="0"/>
            </a:br>
            <a:r>
              <a:rPr lang="en-US" sz="1400" dirty="0"/>
              <a:t>https://</a:t>
            </a:r>
            <a:r>
              <a:rPr lang="en-US" sz="1400" dirty="0" err="1"/>
              <a:t>tinyheero.github.io</a:t>
            </a:r>
            <a:r>
              <a:rPr lang="en-US" sz="1400" dirty="0"/>
              <a:t>/2015/09/02/pseudoalignments-</a:t>
            </a:r>
            <a:r>
              <a:rPr lang="en-US" sz="1400" dirty="0" err="1"/>
              <a:t>kallisto.html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83372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4624"/>
            <a:ext cx="8839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Advantages/disadvantages of alignment free approaches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2352"/>
            <a:ext cx="10515600" cy="4884611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Advantages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Very fast and efficient</a:t>
            </a:r>
          </a:p>
          <a:p>
            <a:pPr lvl="2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Similar accuracy to alignment based approach but with much, much shorter run time.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Do not need a reference genome, only a reference transcriptome</a:t>
            </a:r>
          </a:p>
          <a:p>
            <a:pPr lvl="1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Disadvantages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You don’t get a proper BAM file (though a pseudo-bam can be created)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Information in reads with sequence errors may be ignored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Limited potential for transcript discovery, variant calling, fusion detection, etc.</a:t>
            </a:r>
          </a:p>
        </p:txBody>
      </p:sp>
    </p:spTree>
    <p:extLst>
      <p:ext uri="{BB962C8B-B14F-4D97-AF65-F5344CB8AC3E}">
        <p14:creationId xmlns:p14="http://schemas.microsoft.com/office/powerpoint/2010/main" val="2302534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4624"/>
            <a:ext cx="8839200" cy="1143000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Common alignment free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8905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Sailfish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“Sailfish enables alignment-free isoform quantification from RNA-seq reads using lightweight algorithms.” 2014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https://www.ncbi.nlm.nih.gov/pubmed/24752080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RNA-Skim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“RNA-Skim: a rapid method for RNA-Seq quantification at transcript level.” 2014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https://www.ncbi.nlm.nih.gov/pubmed/24931995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Kallisto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“Near-optimal probabilistic RNA-seq quantification.” 2016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https://www.ncbi.nlm.nih.gov/pubmed/27043002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Salmon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“Salmon provides fast and bias-aware quantification of transcript expression.” 2017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https://www.ncbi.nlm.nih.gov/pubmed/28263959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246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4624"/>
            <a:ext cx="88392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Which is best?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6713"/>
            <a:ext cx="10515600" cy="4351338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Somewhat controversial </a:t>
            </a:r>
            <a:r>
              <a:rPr lang="mr-IN" dirty="0">
                <a:latin typeface="Calibri" panose="020F0502020204030204" pitchFamily="34" charset="0"/>
              </a:rPr>
              <a:t>…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https://liorpachter.wordpress.com/2017/08/02/how-not-to-perform-a-differential-expression-analysis-or-science/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Various sources suggest that Salmon,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Kallisto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and Sailfish  results are quite comparable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Usability, documentation, and supporting downstream tools could be used to decide</a:t>
            </a:r>
          </a:p>
        </p:txBody>
      </p:sp>
    </p:spTree>
    <p:extLst>
      <p:ext uri="{BB962C8B-B14F-4D97-AF65-F5344CB8AC3E}">
        <p14:creationId xmlns:p14="http://schemas.microsoft.com/office/powerpoint/2010/main" val="306651305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416</Words>
  <Application>Microsoft Macintosh PowerPoint</Application>
  <PresentationFormat>Widescreen</PresentationFormat>
  <Paragraphs>55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Consolas</vt:lpstr>
      <vt:lpstr>Segoe UI</vt:lpstr>
      <vt:lpstr>Verdana</vt:lpstr>
      <vt:lpstr>1_Office Theme</vt:lpstr>
      <vt:lpstr>RNA-Seq Module 5 Alignment Free Expression Estimation (Kallisto)</vt:lpstr>
      <vt:lpstr>What is a k-mer?</vt:lpstr>
      <vt:lpstr>Alignment free approaches for transcript abundance</vt:lpstr>
      <vt:lpstr>Alignment free approaches for transcript abundance</vt:lpstr>
      <vt:lpstr>Advantages/disadvantages of alignment free approaches</vt:lpstr>
      <vt:lpstr>Common alignment free tools</vt:lpstr>
      <vt:lpstr>Which is best?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Cotto, Kelsy</dc:creator>
  <cp:lastModifiedBy>Cotto, Kelsy</cp:lastModifiedBy>
  <cp:revision>11</cp:revision>
  <dcterms:created xsi:type="dcterms:W3CDTF">2019-02-25T20:09:25Z</dcterms:created>
  <dcterms:modified xsi:type="dcterms:W3CDTF">2019-06-12T16:57:47Z</dcterms:modified>
</cp:coreProperties>
</file>