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24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6167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0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indexing even changes between versions of aligners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19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848-7DFC-6C40-B1F8-16CDFB28A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4B80-37CE-B14F-B889-FE8A6C8F2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D8FD2-7081-5447-BFEF-BD64EF32B157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52AACE63-06A5-A24B-9ED2-30B85977B7B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A315-2FF6-0449-93D6-96342D98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5E6CFA-28AB-B748-AE92-1FF1FB3DE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82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29849-B648-BF40-BC0C-E39A8FDA9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1A42D-2964-F94E-ABD6-AF0DA39EE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6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4983-FF57-3A4F-A50C-F9933F0E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65CB-057E-5147-B720-C8DDCC86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2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A621-739C-C746-8F29-9D6CFEEA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04B73-4058-7C40-98C2-4104D918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87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464-1AAB-3D41-837C-83C93818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349E-5B0C-DE44-8CE1-77C14FC7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2FBEBA-F2A8-E642-B0D7-3148F7AC1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7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3B7B-D3EB-1942-9C5D-C2DBE70D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82C37-8144-2B40-B057-52B9B677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B8C75-2C38-424A-9A7A-65CB327C2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54413-8A58-C54E-9133-45A1F00C5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12E1-1E2D-724A-8EAC-CF4C8204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02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7EC2-76AA-FC42-982F-77406246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49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D1F-576B-CE49-B87E-5BC99EC0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76B3-FB76-F847-A4BA-C9B293389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103DB-251E-7F47-A645-0FDAFF6E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38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0-1952-7643-90D4-C4F4ABC9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2CD42-FD12-614D-A8C6-FBB652E2B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E1892-E1D1-5447-8C1E-BFD3993A1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99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B2312-714B-3946-B9BF-1C7B2035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A4718-D341-5E48-B2F9-56FD8E3EE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B045D2-645B-C646-BB72-F8DE27472BD5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5CF350-BF31-8549-8FA5-338ED87D9F31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0A25A4-B748-4941-8ACF-47B54E1976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Module 1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93C49-5997-CC42-A47E-489836C7EB1D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rnabio.org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C1AB21-1A92-4A41-BF1C-F1821CF84975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4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 dirty="0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 dirty="0"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572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292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 charset="0"/>
                <a:cs typeface="Segoe UI" charset="0"/>
              </a:rPr>
              <a:t>Indexing</a:t>
            </a:r>
            <a:endParaRPr lang="en-US" sz="54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Kelsy Cotto, Obi Griffith, Malachi Griffith, Saad Khan, Allegra Petti, </a:t>
            </a:r>
            <a:r>
              <a:rPr lang="en-US" sz="1800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Huiming</a:t>
            </a:r>
            <a:r>
              <a:rPr lang="en-US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Xia </a:t>
            </a: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Informatics for RNA-</a:t>
            </a:r>
            <a:r>
              <a:rPr lang="en-US" dirty="0" err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</a:t>
            </a: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17-19, 2020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“Index” has many different meanings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E8F6E-52B4-E54A-833E-A420369A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857"/>
          <a:stretch/>
        </p:blipFill>
        <p:spPr>
          <a:xfrm>
            <a:off x="1397000" y="1345815"/>
            <a:ext cx="9398000" cy="442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D14BB8-8BAE-014F-B152-C90A55394BAA}"/>
              </a:ext>
            </a:extLst>
          </p:cNvPr>
          <p:cNvSpPr txBox="1"/>
          <p:nvPr/>
        </p:nvSpPr>
        <p:spPr>
          <a:xfrm>
            <a:off x="4230624" y="6148046"/>
            <a:ext cx="8124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www.illumina.com</a:t>
            </a:r>
            <a:r>
              <a:rPr lang="en-US" sz="1200" dirty="0"/>
              <a:t>/science/technology/next-generation-sequencing/multiplex-</a:t>
            </a:r>
            <a:r>
              <a:rPr lang="en-US" sz="1200" dirty="0" err="1"/>
              <a:t>sequencing.html</a:t>
            </a:r>
            <a:endParaRPr 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53"/>
            <a:ext cx="7098792" cy="510298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Indexes can refer to unique barcodes used for multiplexing DNA before sequencing</a:t>
            </a:r>
          </a:p>
        </p:txBody>
      </p:sp>
    </p:spTree>
    <p:extLst>
      <p:ext uri="{BB962C8B-B14F-4D97-AF65-F5344CB8AC3E}">
        <p14:creationId xmlns:p14="http://schemas.microsoft.com/office/powerpoint/2010/main" val="18330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66" y="102366"/>
            <a:ext cx="10844134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in bioinformatics/CS enables rapid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6441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is a recurring theme in genome analysis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Files are *big* - scanning through them can take a long time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builds a table-of-contents so that we can jump directly to specific positions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may require significant compute/time but typically only occurs once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application may require a different indexing strategy</a:t>
            </a:r>
          </a:p>
        </p:txBody>
      </p:sp>
    </p:spTree>
    <p:extLst>
      <p:ext uri="{BB962C8B-B14F-4D97-AF65-F5344CB8AC3E}">
        <p14:creationId xmlns:p14="http://schemas.microsoft.com/office/powerpoint/2010/main" val="254743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What’s inside a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fasta’s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index file? (.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405" y="2443498"/>
            <a:ext cx="6521971" cy="3855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   248956422  6        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chr2   242193529  253105708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chr3   198295559  499335802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chr4   190214555  700936293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chr5   181538259  894321097 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chr6   170805979  1078885000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chr7   159345973  1252537752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chr8   145138636  1414539498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chr9   138394717  1562097118  60  61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chr10  133797422  1702798421  60  61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B0762-FD30-FB42-89BD-B55B8CB1AA8D}"/>
              </a:ext>
            </a:extLst>
          </p:cNvPr>
          <p:cNvSpPr txBox="1"/>
          <p:nvPr/>
        </p:nvSpPr>
        <p:spPr>
          <a:xfrm>
            <a:off x="814328" y="1569351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contig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A848-9BF4-514D-A4F1-F26C760E1899}"/>
              </a:ext>
            </a:extLst>
          </p:cNvPr>
          <p:cNvSpPr txBox="1"/>
          <p:nvPr/>
        </p:nvSpPr>
        <p:spPr>
          <a:xfrm>
            <a:off x="2711971" y="1200019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bases in contig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15BA4-6473-0349-8C5F-7AA884C1BCFF}"/>
              </a:ext>
            </a:extLst>
          </p:cNvPr>
          <p:cNvSpPr txBox="1"/>
          <p:nvPr/>
        </p:nvSpPr>
        <p:spPr>
          <a:xfrm>
            <a:off x="5154168" y="981874"/>
            <a:ext cx="215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 index of the file where the contig begins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FE991A-C621-5647-BC67-4DC52D6D65DE}"/>
              </a:ext>
            </a:extLst>
          </p:cNvPr>
          <p:cNvSpPr txBox="1"/>
          <p:nvPr/>
        </p:nvSpPr>
        <p:spPr>
          <a:xfrm>
            <a:off x="7488300" y="1020496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bases per 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A4D44-6FCC-B546-9990-8105C6BC57BE}"/>
              </a:ext>
            </a:extLst>
          </p:cNvPr>
          <p:cNvSpPr txBox="1"/>
          <p:nvPr/>
        </p:nvSpPr>
        <p:spPr>
          <a:xfrm>
            <a:off x="9195816" y="150144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bytes per line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1C5CAD-CFF9-BD40-ADCE-3B7C150456E1}"/>
              </a:ext>
            </a:extLst>
          </p:cNvPr>
          <p:cNvCxnSpPr>
            <a:cxnSpLocks/>
          </p:cNvCxnSpPr>
          <p:nvPr/>
        </p:nvCxnSpPr>
        <p:spPr>
          <a:xfrm>
            <a:off x="2170176" y="1938683"/>
            <a:ext cx="541795" cy="35241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4513BA-4F42-F04B-8113-90D53273A3C9}"/>
              </a:ext>
            </a:extLst>
          </p:cNvPr>
          <p:cNvCxnSpPr>
            <a:cxnSpLocks/>
          </p:cNvCxnSpPr>
          <p:nvPr/>
        </p:nvCxnSpPr>
        <p:spPr>
          <a:xfrm>
            <a:off x="3766476" y="1681812"/>
            <a:ext cx="695796" cy="60928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035C64-9D79-114F-953F-1412F8AF5BF1}"/>
              </a:ext>
            </a:extLst>
          </p:cNvPr>
          <p:cNvCxnSpPr>
            <a:cxnSpLocks/>
          </p:cNvCxnSpPr>
          <p:nvPr/>
        </p:nvCxnSpPr>
        <p:spPr>
          <a:xfrm flipH="1">
            <a:off x="8839200" y="1917041"/>
            <a:ext cx="1179053" cy="29480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40F0D-9A1D-BC47-98B4-6E29067D5EAF}"/>
              </a:ext>
            </a:extLst>
          </p:cNvPr>
          <p:cNvCxnSpPr>
            <a:cxnSpLocks/>
          </p:cNvCxnSpPr>
          <p:nvPr/>
        </p:nvCxnSpPr>
        <p:spPr>
          <a:xfrm flipH="1">
            <a:off x="7830424" y="1443539"/>
            <a:ext cx="545480" cy="6475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2D2EC8-A630-6540-972B-610865B8035E}"/>
              </a:ext>
            </a:extLst>
          </p:cNvPr>
          <p:cNvCxnSpPr>
            <a:cxnSpLocks/>
          </p:cNvCxnSpPr>
          <p:nvPr/>
        </p:nvCxnSpPr>
        <p:spPr>
          <a:xfrm>
            <a:off x="6083808" y="1953655"/>
            <a:ext cx="0" cy="32246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29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FF81-2258-C341-84B1-4D4962CB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58"/>
            <a:ext cx="10515600" cy="7384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 index applications and associated files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7D03205-10EA-AE44-8715-19387B7248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624968"/>
              </p:ext>
            </p:extLst>
          </p:nvPr>
        </p:nvGraphicFramePr>
        <p:xfrm>
          <a:off x="670560" y="1187615"/>
          <a:ext cx="10850882" cy="224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7">
                  <a:extLst>
                    <a:ext uri="{9D8B030D-6E8A-4147-A177-3AD203B41FA5}">
                      <a16:colId xmlns:a16="http://schemas.microsoft.com/office/drawing/2014/main" val="44924583"/>
                    </a:ext>
                  </a:extLst>
                </a:gridCol>
                <a:gridCol w="1843729">
                  <a:extLst>
                    <a:ext uri="{9D8B030D-6E8A-4147-A177-3AD203B41FA5}">
                      <a16:colId xmlns:a16="http://schemas.microsoft.com/office/drawing/2014/main" val="927739461"/>
                    </a:ext>
                  </a:extLst>
                </a:gridCol>
                <a:gridCol w="2060637">
                  <a:extLst>
                    <a:ext uri="{9D8B030D-6E8A-4147-A177-3AD203B41FA5}">
                      <a16:colId xmlns:a16="http://schemas.microsoft.com/office/drawing/2014/main" val="3821502448"/>
                    </a:ext>
                  </a:extLst>
                </a:gridCol>
                <a:gridCol w="5262759">
                  <a:extLst>
                    <a:ext uri="{9D8B030D-6E8A-4147-A177-3AD203B41FA5}">
                      <a16:colId xmlns:a16="http://schemas.microsoft.com/office/drawing/2014/main" val="4134990429"/>
                    </a:ext>
                  </a:extLst>
                </a:gridCol>
              </a:tblGrid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Source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Indexed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Indexing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8684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.bai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samtools</a:t>
                      </a:r>
                      <a:r>
                        <a:rPr lang="en-US" dirty="0"/>
                        <a:t>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Visualize bam in IGV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01239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fasta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fai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faidx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sequences from ref 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79192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vcf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vcf.gz.tbi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Pull out specific variants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115225"/>
                  </a:ext>
                </a:extLst>
              </a:tr>
              <a:tr h="448277">
                <a:tc>
                  <a:txBody>
                    <a:bodyPr/>
                    <a:lstStyle/>
                    <a:p>
                      <a:r>
                        <a:rPr lang="en-US" dirty="0"/>
                        <a:t>.bed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  <a:r>
                        <a:rPr lang="en-US" dirty="0" err="1"/>
                        <a:t>bed.gz.tbi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bgzip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tabix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 specific genomic regions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9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73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1-D1CD-EC4E-BC30-B25D3CB8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366"/>
            <a:ext cx="10515600" cy="78050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Indexing is also essential for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C07D5-B6CF-AF47-8871-5111BE13B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225"/>
            <a:ext cx="10515600" cy="522052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 out where to place a read in the genome is impractical unless matches can be quickly found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 read aligners use some kind of indexing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These indices must be “built” once for a reference genome, but can then be used every time the aligner is run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Different aligners use different indexing schemes that are not compatible</a:t>
            </a:r>
          </a:p>
        </p:txBody>
      </p:sp>
    </p:spTree>
    <p:extLst>
      <p:ext uri="{BB962C8B-B14F-4D97-AF65-F5344CB8AC3E}">
        <p14:creationId xmlns:p14="http://schemas.microsoft.com/office/powerpoint/2010/main" val="2829928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790832" y="3966519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/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4517673"/>
            <a:ext cx="1676400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1024" y="4858491"/>
            <a:ext cx="27813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9767" y="4660327"/>
            <a:ext cx="3114941" cy="112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 descr="Comp_C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006" y="4545552"/>
            <a:ext cx="1183055" cy="1510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2235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373</Words>
  <Application>Microsoft Macintosh PowerPoint</Application>
  <PresentationFormat>Widescreen</PresentationFormat>
  <Paragraphs>68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Consolas</vt:lpstr>
      <vt:lpstr>Courier</vt:lpstr>
      <vt:lpstr>Segoe UI</vt:lpstr>
      <vt:lpstr>Verdana</vt:lpstr>
      <vt:lpstr>1_Office Theme</vt:lpstr>
      <vt:lpstr>PowerPoint Presentation</vt:lpstr>
      <vt:lpstr>PowerPoint Presentation</vt:lpstr>
      <vt:lpstr>Indexing</vt:lpstr>
      <vt:lpstr>“Index” has many different meanings</vt:lpstr>
      <vt:lpstr>Indexing in bioinformatics/CS enables rapid access</vt:lpstr>
      <vt:lpstr>What’s inside a fasta’s index file? (.fai)</vt:lpstr>
      <vt:lpstr>Example index applications and associated files</vt:lpstr>
      <vt:lpstr>Indexing is also essential for alignment</vt:lpstr>
      <vt:lpstr>We are on a Coffee Break &amp; Networking Session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Malachi</cp:lastModifiedBy>
  <cp:revision>30</cp:revision>
  <dcterms:created xsi:type="dcterms:W3CDTF">2019-02-25T20:09:25Z</dcterms:created>
  <dcterms:modified xsi:type="dcterms:W3CDTF">2020-06-15T20:30:25Z</dcterms:modified>
</cp:coreProperties>
</file>