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notesMasterIdLst>
    <p:notesMasterId r:id="rId21"/>
  </p:notesMasterIdLst>
  <p:sldIdLst>
    <p:sldId id="256" r:id="rId2"/>
    <p:sldId id="257" r:id="rId3"/>
    <p:sldId id="258" r:id="rId4"/>
    <p:sldId id="528" r:id="rId5"/>
    <p:sldId id="529" r:id="rId6"/>
    <p:sldId id="530" r:id="rId7"/>
    <p:sldId id="531" r:id="rId8"/>
    <p:sldId id="532" r:id="rId9"/>
    <p:sldId id="533" r:id="rId10"/>
    <p:sldId id="538" r:id="rId11"/>
    <p:sldId id="534" r:id="rId12"/>
    <p:sldId id="540" r:id="rId13"/>
    <p:sldId id="535" r:id="rId14"/>
    <p:sldId id="269" r:id="rId15"/>
    <p:sldId id="310" r:id="rId16"/>
    <p:sldId id="539" r:id="rId17"/>
    <p:sldId id="309" r:id="rId18"/>
    <p:sldId id="536" r:id="rId19"/>
    <p:sldId id="26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96"/>
    <p:restoredTop sz="94673"/>
  </p:normalViewPr>
  <p:slideViewPr>
    <p:cSldViewPr snapToGrid="0" snapToObjects="1">
      <p:cViewPr varScale="1">
        <p:scale>
          <a:sx n="131" d="100"/>
          <a:sy n="131" d="100"/>
        </p:scale>
        <p:origin x="6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074802-55CA-9B40-9191-B744CF71FA91}" type="datetimeFigureOut">
              <a:rPr lang="en-US" smtClean="0"/>
              <a:t>6/19/20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517382-AF21-B944-B920-FDC994534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492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84654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60558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1015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genome.sph.umich.edu</a:t>
            </a:r>
            <a:r>
              <a:rPr lang="en-US" dirty="0"/>
              <a:t>/wiki/</a:t>
            </a:r>
            <a:r>
              <a:rPr lang="en-US" dirty="0" err="1"/>
              <a:t>Variant_Normalization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Parsimony means representing a variant in as few nucleotides as possible without reducing the length of any allele to 0.</a:t>
            </a:r>
          </a:p>
          <a:p>
            <a:endParaRPr lang="en-US" dirty="0"/>
          </a:p>
          <a:p>
            <a:r>
              <a:rPr lang="en-US" dirty="0"/>
              <a:t>Left aligning a variant means shifting the start position of that variant to the left till it is no longer possible to do so.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representation of variants in a VCF file requires that no alleles in the REF and ALT field are represented with an empty string (empty allele). The red </a:t>
            </a:r>
            <a:r>
              <a:rPr lang="en-US" dirty="0" err="1"/>
              <a:t>indel</a:t>
            </a:r>
            <a:r>
              <a:rPr lang="en-US" dirty="0"/>
              <a:t> has an illegal VCF representation.</a:t>
            </a:r>
          </a:p>
          <a:p>
            <a:r>
              <a:rPr lang="en-US" dirty="0"/>
              <a:t>The green variant is not left aligned as you can prefix an A nucleotide on the left side of the variant's alleles and truncate the C on the right side of the variant's alleles. It is however parsimonious.</a:t>
            </a:r>
          </a:p>
          <a:p>
            <a:r>
              <a:rPr lang="en-US" dirty="0"/>
              <a:t>The orange variant is left aligned but is not right parsimonious.</a:t>
            </a:r>
          </a:p>
          <a:p>
            <a:r>
              <a:rPr lang="en-US" dirty="0"/>
              <a:t>The blue variant is left aligned but not left parsimonious.</a:t>
            </a:r>
          </a:p>
          <a:p>
            <a:r>
              <a:rPr lang="en-US" dirty="0"/>
              <a:t>The maroon variant is left aligned and parsimonious.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D50AF-F628-504F-B99D-05BB4C0BF79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32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8577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45848-7DFC-6C40-B1F8-16CDFB28A4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0C4B80-37CE-B14F-B889-FE8A6C8F2E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5D8FD2-7081-5447-BFEF-BD64EF32B157}"/>
              </a:ext>
            </a:extLst>
          </p:cNvPr>
          <p:cNvSpPr/>
          <p:nvPr userDrawn="1"/>
        </p:nvSpPr>
        <p:spPr>
          <a:xfrm>
            <a:off x="0" y="0"/>
            <a:ext cx="12192000" cy="2514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6" name="Google Shape;21;p7" descr="bioinformatics.ca-logo-white-text.png">
            <a:extLst>
              <a:ext uri="{FF2B5EF4-FFF2-40B4-BE49-F238E27FC236}">
                <a16:creationId xmlns:a16="http://schemas.microsoft.com/office/drawing/2014/main" id="{DC9FAA7D-D89B-BB44-9EFA-26D3A988A22B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76200" y="1656599"/>
            <a:ext cx="1729740" cy="7278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5413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2A315-2FF6-0449-93D6-96342D986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5E6CFA-28AB-B748-AE92-1FF1FB3DE9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7081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329849-B648-BF40-BC0C-E39A8FDA9F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41A42D-2964-F94E-ABD6-AF0DA39EEF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0450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52400"/>
            <a:ext cx="11785600" cy="6172200"/>
          </a:xfr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80132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2 Column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274638"/>
            <a:ext cx="11785600" cy="1143000"/>
          </a:xfrm>
        </p:spPr>
        <p:txBody>
          <a:bodyPr/>
          <a:lstStyle>
            <a:lvl1pPr>
              <a:defRPr sz="4000" b="1">
                <a:latin typeface="Calibri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600200"/>
            <a:ext cx="5791200" cy="4724400"/>
          </a:xfr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4732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52400"/>
            <a:ext cx="11785600" cy="6172200"/>
          </a:xfr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5593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04983-FF57-3A4F-A50C-F9933F0E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265CB-057E-5147-B720-C8DDCC860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6089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0A621-739C-C746-8F29-9D6CFEEA4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704B73-4058-7C40-98C2-4104D91876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1885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CA464-1AAB-3D41-837C-83C938183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2349E-5B0C-DE44-8CE1-77C14FC702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2FBEBA-F2A8-E642-B0D7-3148F7AC1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992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93B7B-D3EB-1942-9C5D-C2DBE70DC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082C37-8144-2B40-B057-52B9B6778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AB8C75-2C38-424A-9A7A-65CB327C21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C54413-8A58-C54E-9133-45A1F00C59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0112E1-1E2D-724A-8EAC-CF4C8204D7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6182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87EC2-76AA-FC42-982F-77406246A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6946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9801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ECD1F-576B-CE49-B87E-5BC99EC04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276B3-FB76-F847-A4BA-C9B293389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3103DB-251E-7F47-A645-0FDAFF6E6E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1489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BD490-1952-7643-90D4-C4F4ABC93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02CD42-FD12-614D-A8C6-FBB652E2B9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6E1892-E1D1-5447-8C1E-BFD3993A1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0938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9B2312-714B-3946-B9BF-1C7B2035B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7A4718-D341-5E48-B2F9-56FD8E3EE1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BB045D2-645B-C646-BB72-F8DE27472BD5}"/>
              </a:ext>
            </a:extLst>
          </p:cNvPr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898989"/>
                </a:solidFill>
                <a:latin typeface="Segoe UI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8C1412E-69E1-864D-A0DF-94DDC7C800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5CF350-BF31-8549-8FA5-338ED87D9F31}"/>
              </a:ext>
            </a:extLst>
          </p:cNvPr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9A3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5B3995-BCAD-474A-A886-05874757135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1760" y="6447904"/>
            <a:ext cx="25213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800" b="1" dirty="0">
                <a:solidFill>
                  <a:schemeClr val="bg1"/>
                </a:solidFill>
                <a:latin typeface="Calibri" charset="0"/>
                <a:cs typeface="Calibri" charset="0"/>
              </a:rPr>
              <a:t>Module 2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A22F2C-02F5-254D-9E23-5D0B71EDB21A}"/>
              </a:ext>
            </a:extLst>
          </p:cNvPr>
          <p:cNvSpPr txBox="1"/>
          <p:nvPr userDrawn="1"/>
        </p:nvSpPr>
        <p:spPr>
          <a:xfrm>
            <a:off x="9721408" y="6447904"/>
            <a:ext cx="2362200" cy="36933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800" b="1" dirty="0">
                <a:solidFill>
                  <a:schemeClr val="bg1"/>
                </a:solidFill>
                <a:cs typeface="Arial" charset="0"/>
              </a:rPr>
              <a:t>rnabio.org</a:t>
            </a:r>
            <a:endParaRPr lang="en-US" sz="18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D60B14-C760-2E4A-A32D-A1DBD7FC18D7}"/>
              </a:ext>
            </a:extLst>
          </p:cNvPr>
          <p:cNvSpPr txBox="1"/>
          <p:nvPr userDrawn="1"/>
        </p:nvSpPr>
        <p:spPr>
          <a:xfrm>
            <a:off x="5867412" y="6447904"/>
            <a:ext cx="457176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fld id="{0153C3B2-0654-1049-821D-A9450C27E9C9}" type="slidenum">
              <a:rPr lang="en-US" sz="1800" smtClean="0">
                <a:solidFill>
                  <a:schemeClr val="bg1"/>
                </a:solidFill>
              </a:rPr>
              <a:pPr algn="ctr"/>
              <a:t>‹#›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119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72" r:id="rId13"/>
    <p:sldLayoutId id="214748367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genome.ucsc.edu/FAQ/FAQformat.html#format1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mbio.org/module-02-inputs/0002/02/01/Reference_Genome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samtools.sourceforge.net/SAM1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broadinstitute.github.io/picard/explain-flags.htm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"/>
          <p:cNvSpPr txBox="1"/>
          <p:nvPr/>
        </p:nvSpPr>
        <p:spPr>
          <a:xfrm>
            <a:off x="931221" y="2489451"/>
            <a:ext cx="1029492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A3334"/>
              </a:buClr>
              <a:buSzPts val="4400"/>
              <a:buFont typeface="Verdana"/>
              <a:buNone/>
            </a:pPr>
            <a:r>
              <a:rPr lang="en-US" sz="4400" b="0" i="0" u="none" strike="noStrike" cap="none" dirty="0">
                <a:solidFill>
                  <a:srgbClr val="9A3334"/>
                </a:solidFill>
                <a:latin typeface="Verdana"/>
                <a:ea typeface="Verdana"/>
                <a:cs typeface="Verdana"/>
                <a:sym typeface="Verdana"/>
              </a:rPr>
              <a:t>Canadian Bioinformatics Workshops</a:t>
            </a:r>
            <a:endParaRPr dirty="0"/>
          </a:p>
        </p:txBody>
      </p:sp>
      <p:sp>
        <p:nvSpPr>
          <p:cNvPr id="70" name="Google Shape;70;p1"/>
          <p:cNvSpPr txBox="1"/>
          <p:nvPr/>
        </p:nvSpPr>
        <p:spPr>
          <a:xfrm>
            <a:off x="2058889" y="3719450"/>
            <a:ext cx="8039584" cy="192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www.bioinformatics.ca</a:t>
            </a:r>
            <a:endParaRPr sz="2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bioinformaticsdotca.github.io</a:t>
            </a:r>
            <a:endParaRPr sz="2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1" name="Google Shape;7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706545" y="5616657"/>
            <a:ext cx="243182" cy="201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" descr="Funding and Entrance Fellowships 2020, Faculty Of Law, McGill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02645" y="5385065"/>
            <a:ext cx="1871856" cy="982724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"/>
          <p:cNvSpPr txBox="1"/>
          <p:nvPr/>
        </p:nvSpPr>
        <p:spPr>
          <a:xfrm>
            <a:off x="10338298" y="5471296"/>
            <a:ext cx="130793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Supported by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62958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1676400" y="-26988"/>
            <a:ext cx="8839200" cy="1143001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Calibri" charset="0"/>
                <a:ea typeface="ＭＳ Ｐゴシック" charset="0"/>
              </a:rPr>
              <a:t>CRAM files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659567" y="1116013"/>
            <a:ext cx="6405601" cy="5021262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CRAM is an ultra-compressed version of a BAM file</a:t>
            </a:r>
          </a:p>
          <a:p>
            <a:pPr lvl="1">
              <a:defRPr/>
            </a:pPr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Usually between 30-60% smaller than the corresponding BAM</a:t>
            </a:r>
          </a:p>
          <a:p>
            <a:pPr lvl="1">
              <a:defRPr/>
            </a:pPr>
            <a:endParaRPr lang="en-US" dirty="0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Stores “diffs” from the reference genome </a:t>
            </a:r>
          </a:p>
          <a:p>
            <a:pPr lvl="1">
              <a:defRPr/>
            </a:pPr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requires the matching reference genome to restore original data!</a:t>
            </a:r>
          </a:p>
          <a:p>
            <a:pPr lvl="1">
              <a:defRPr/>
            </a:pPr>
            <a:endParaRPr lang="en-US" dirty="0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Base quality binning may be used as well</a:t>
            </a:r>
          </a:p>
          <a:p>
            <a:pPr>
              <a:defRPr/>
            </a:pPr>
            <a:endParaRPr lang="en-US" dirty="0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Some tools still require conversion back to bam</a:t>
            </a:r>
          </a:p>
          <a:p>
            <a:pPr lvl="1">
              <a:defRPr/>
            </a:pPr>
            <a:endParaRPr lang="en-US" dirty="0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5101BB-88E9-BF42-96BB-482587C21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1069" y="1323182"/>
            <a:ext cx="4816725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339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1676400" y="-17463"/>
            <a:ext cx="8839200" cy="1143001"/>
          </a:xfrm>
        </p:spPr>
        <p:txBody>
          <a:bodyPr/>
          <a:lstStyle/>
          <a:p>
            <a:pPr algn="ctr"/>
            <a:r>
              <a:rPr lang="en-US" b="1" dirty="0">
                <a:latin typeface="Calibri" charset="0"/>
                <a:ea typeface="ＭＳ Ｐゴシック" charset="0"/>
              </a:rPr>
              <a:t>Introduction to the BED format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1676400" y="1218405"/>
            <a:ext cx="8839200" cy="4984431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When working with BAM files, it is very common to want to examine a focused subset of the reference genome</a:t>
            </a:r>
          </a:p>
          <a:p>
            <a:pPr lvl="1"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e.g. the exons of a gene</a:t>
            </a:r>
            <a:br>
              <a:rPr lang="en-US" dirty="0">
                <a:latin typeface="Calibri" charset="0"/>
                <a:ea typeface="ＭＳ Ｐゴシック" charset="0"/>
              </a:rPr>
            </a:br>
            <a:endParaRPr lang="en-US" dirty="0">
              <a:latin typeface="Calibri" charset="0"/>
              <a:ea typeface="ＭＳ Ｐゴシック" charset="0"/>
            </a:endParaRPr>
          </a:p>
          <a:p>
            <a:pPr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These subsets are commonly specified in ‘BED’ files</a:t>
            </a:r>
          </a:p>
          <a:p>
            <a:pPr lvl="1">
              <a:defRPr/>
            </a:pPr>
            <a:r>
              <a:rPr lang="en-US" dirty="0">
                <a:latin typeface="Calibri" charset="0"/>
                <a:ea typeface="ＭＳ Ｐゴシック" charset="0"/>
                <a:hlinkClick r:id="rId2"/>
              </a:rPr>
              <a:t>https://genome.ucsc.edu/FAQ/FAQformat.html#format1</a:t>
            </a:r>
            <a:br>
              <a:rPr lang="en-US" dirty="0">
                <a:latin typeface="Calibri" charset="0"/>
                <a:ea typeface="ＭＳ Ｐゴシック" charset="0"/>
              </a:rPr>
            </a:br>
            <a:endParaRPr lang="en-US" dirty="0">
              <a:latin typeface="Calibri" charset="0"/>
              <a:ea typeface="ＭＳ Ｐゴシック" charset="0"/>
            </a:endParaRPr>
          </a:p>
          <a:p>
            <a:pPr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Many BAM manipulation tools accept regions of interest in BED format</a:t>
            </a:r>
            <a:br>
              <a:rPr lang="en-US" dirty="0">
                <a:latin typeface="Calibri" charset="0"/>
                <a:ea typeface="ＭＳ Ｐゴシック" charset="0"/>
              </a:rPr>
            </a:br>
            <a:endParaRPr lang="en-US" dirty="0">
              <a:latin typeface="Calibri" charset="0"/>
              <a:ea typeface="ＭＳ Ｐゴシック" charset="0"/>
            </a:endParaRPr>
          </a:p>
          <a:p>
            <a:pPr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Basic BED format (tab separated):</a:t>
            </a:r>
          </a:p>
          <a:p>
            <a:pPr lvl="1"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Chromosome name, start position, end position (BED3)</a:t>
            </a:r>
          </a:p>
          <a:p>
            <a:pPr lvl="1"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Coordinates in BED format are 0 based</a:t>
            </a:r>
          </a:p>
        </p:txBody>
      </p:sp>
    </p:spTree>
    <p:extLst>
      <p:ext uri="{BB962C8B-B14F-4D97-AF65-F5344CB8AC3E}">
        <p14:creationId xmlns:p14="http://schemas.microsoft.com/office/powerpoint/2010/main" val="341447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1676400" y="-17463"/>
            <a:ext cx="8839200" cy="1143001"/>
          </a:xfrm>
        </p:spPr>
        <p:txBody>
          <a:bodyPr/>
          <a:lstStyle/>
          <a:p>
            <a:pPr algn="ctr"/>
            <a:r>
              <a:rPr lang="en-US" b="1" dirty="0">
                <a:latin typeface="Calibri" charset="0"/>
                <a:ea typeface="ＭＳ Ｐゴシック" charset="0"/>
              </a:rPr>
              <a:t>Introduction to the BED format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883578" y="1106112"/>
            <a:ext cx="10726220" cy="197397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There are several flavors of BED format: BED3, BED4, BED6, BED8, </a:t>
            </a:r>
            <a:r>
              <a:rPr lang="en-US" dirty="0" err="1">
                <a:latin typeface="Calibri" charset="0"/>
                <a:ea typeface="ＭＳ Ｐゴシック" charset="0"/>
              </a:rPr>
              <a:t>etc</a:t>
            </a:r>
            <a:endParaRPr lang="en-US" dirty="0">
              <a:latin typeface="Calibri" charset="0"/>
              <a:ea typeface="ＭＳ Ｐゴシック" charset="0"/>
            </a:endParaRPr>
          </a:p>
          <a:p>
            <a:pPr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First 3 fields always required: </a:t>
            </a:r>
            <a:r>
              <a:rPr lang="en-US" dirty="0" err="1">
                <a:latin typeface="Calibri" charset="0"/>
                <a:ea typeface="ＭＳ Ｐゴシック" charset="0"/>
              </a:rPr>
              <a:t>chr</a:t>
            </a:r>
            <a:r>
              <a:rPr lang="en-US" dirty="0">
                <a:latin typeface="Calibri" charset="0"/>
                <a:ea typeface="ＭＳ Ｐゴシック" charset="0"/>
              </a:rPr>
              <a:t>, start, stop</a:t>
            </a:r>
          </a:p>
          <a:p>
            <a:pPr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Followed by up to 9 additional optional fields: name, score, strand, </a:t>
            </a:r>
            <a:r>
              <a:rPr lang="en-US" dirty="0" err="1">
                <a:latin typeface="Calibri" charset="0"/>
                <a:ea typeface="ＭＳ Ｐゴシック" charset="0"/>
              </a:rPr>
              <a:t>thickStart</a:t>
            </a:r>
            <a:r>
              <a:rPr lang="en-US" dirty="0">
                <a:latin typeface="Calibri" charset="0"/>
                <a:ea typeface="ＭＳ Ｐゴシック" charset="0"/>
              </a:rPr>
              <a:t>, </a:t>
            </a:r>
            <a:r>
              <a:rPr lang="en-US" dirty="0" err="1">
                <a:latin typeface="Calibri" charset="0"/>
                <a:ea typeface="ＭＳ Ｐゴシック" charset="0"/>
              </a:rPr>
              <a:t>thickEnd</a:t>
            </a:r>
            <a:r>
              <a:rPr lang="en-US" dirty="0">
                <a:latin typeface="Calibri" charset="0"/>
                <a:ea typeface="ＭＳ Ｐゴシック" charset="0"/>
              </a:rPr>
              <a:t>, </a:t>
            </a:r>
            <a:r>
              <a:rPr lang="en-US" dirty="0" err="1">
                <a:latin typeface="Calibri" charset="0"/>
                <a:ea typeface="ＭＳ Ｐゴシック" charset="0"/>
              </a:rPr>
              <a:t>itemRGB</a:t>
            </a:r>
            <a:r>
              <a:rPr lang="en-US" dirty="0">
                <a:latin typeface="Calibri" charset="0"/>
                <a:ea typeface="ＭＳ Ｐゴシック" charset="0"/>
              </a:rPr>
              <a:t>, </a:t>
            </a:r>
            <a:r>
              <a:rPr lang="en-US" dirty="0" err="1">
                <a:latin typeface="Calibri" charset="0"/>
                <a:ea typeface="ＭＳ Ｐゴシック" charset="0"/>
              </a:rPr>
              <a:t>blockCount</a:t>
            </a:r>
            <a:r>
              <a:rPr lang="en-US" dirty="0">
                <a:latin typeface="Calibri" charset="0"/>
                <a:ea typeface="ＭＳ Ｐゴシック" charset="0"/>
              </a:rPr>
              <a:t>, </a:t>
            </a:r>
            <a:r>
              <a:rPr lang="en-US" dirty="0" err="1">
                <a:latin typeface="Calibri" charset="0"/>
                <a:ea typeface="ＭＳ Ｐゴシック" charset="0"/>
              </a:rPr>
              <a:t>blockSizes</a:t>
            </a:r>
            <a:r>
              <a:rPr lang="en-US" dirty="0">
                <a:latin typeface="Calibri" charset="0"/>
                <a:ea typeface="ＭＳ Ｐゴシック" charset="0"/>
              </a:rPr>
              <a:t>, </a:t>
            </a:r>
            <a:r>
              <a:rPr lang="en-US" dirty="0" err="1">
                <a:latin typeface="Calibri" charset="0"/>
                <a:ea typeface="ＭＳ Ｐゴシック" charset="0"/>
              </a:rPr>
              <a:t>blockStarts</a:t>
            </a:r>
            <a:endParaRPr lang="en-US" dirty="0">
              <a:latin typeface="Calibri" charset="0"/>
              <a:ea typeface="ＭＳ Ｐゴシック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25D838-5297-0945-80F5-3407A9FED6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350" r="71649"/>
          <a:stretch/>
        </p:blipFill>
        <p:spPr>
          <a:xfrm>
            <a:off x="2291145" y="3316705"/>
            <a:ext cx="6836816" cy="290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69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1676400" y="-26988"/>
            <a:ext cx="8839200" cy="114300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Calibri" charset="0"/>
                <a:ea typeface="ＭＳ Ｐゴシック" charset="0"/>
              </a:rPr>
              <a:t>Manipulation of SAM/BAM and BED files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1676400" y="1116013"/>
            <a:ext cx="8839200" cy="5021262"/>
          </a:xfrm>
        </p:spPr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</a:rPr>
              <a:t>Several tools are used ubiquitously in sequence analysis to manipulate these files</a:t>
            </a:r>
          </a:p>
          <a:p>
            <a:endParaRPr lang="en-US" dirty="0">
              <a:latin typeface="Calibri" charset="0"/>
              <a:ea typeface="ＭＳ Ｐゴシック" charset="0"/>
            </a:endParaRPr>
          </a:p>
          <a:p>
            <a:r>
              <a:rPr lang="en-US" dirty="0">
                <a:latin typeface="Calibri" charset="0"/>
                <a:ea typeface="ＭＳ Ｐゴシック" charset="0"/>
              </a:rPr>
              <a:t>SAM/BAM files</a:t>
            </a:r>
          </a:p>
          <a:p>
            <a:pPr lvl="1"/>
            <a:r>
              <a:rPr lang="en-US" dirty="0" err="1">
                <a:latin typeface="Calibri" charset="0"/>
                <a:ea typeface="ＭＳ Ｐゴシック" charset="0"/>
              </a:rPr>
              <a:t>samtools</a:t>
            </a:r>
            <a:endParaRPr lang="en-US" dirty="0">
              <a:latin typeface="Calibri" charset="0"/>
              <a:ea typeface="ＭＳ Ｐゴシック" charset="0"/>
            </a:endParaRPr>
          </a:p>
          <a:p>
            <a:pPr lvl="1"/>
            <a:r>
              <a:rPr lang="en-US" dirty="0" err="1">
                <a:latin typeface="Calibri" charset="0"/>
                <a:ea typeface="ＭＳ Ｐゴシック" charset="0"/>
              </a:rPr>
              <a:t>bamtools</a:t>
            </a:r>
            <a:endParaRPr lang="en-US" dirty="0">
              <a:latin typeface="Calibri" charset="0"/>
              <a:ea typeface="ＭＳ Ｐゴシック" charset="0"/>
            </a:endParaRP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Picard</a:t>
            </a:r>
            <a:br>
              <a:rPr lang="en-US" dirty="0">
                <a:latin typeface="Calibri" charset="0"/>
                <a:ea typeface="ＭＳ Ｐゴシック" charset="0"/>
              </a:rPr>
            </a:br>
            <a:endParaRPr lang="en-US" dirty="0">
              <a:latin typeface="Calibri" charset="0"/>
              <a:ea typeface="ＭＳ Ｐゴシック" charset="0"/>
            </a:endParaRPr>
          </a:p>
          <a:p>
            <a:r>
              <a:rPr lang="en-US" dirty="0">
                <a:latin typeface="Calibri" charset="0"/>
                <a:ea typeface="ＭＳ Ｐゴシック" charset="0"/>
              </a:rPr>
              <a:t>BED files</a:t>
            </a:r>
          </a:p>
          <a:p>
            <a:pPr lvl="1"/>
            <a:r>
              <a:rPr lang="en-US" dirty="0" err="1">
                <a:latin typeface="Calibri" charset="0"/>
                <a:ea typeface="ＭＳ Ｐゴシック" charset="0"/>
              </a:rPr>
              <a:t>bedtools</a:t>
            </a:r>
            <a:endParaRPr lang="en-US" dirty="0">
              <a:latin typeface="Calibri" charset="0"/>
              <a:ea typeface="ＭＳ Ｐゴシック" charset="0"/>
            </a:endParaRPr>
          </a:p>
          <a:p>
            <a:pPr lvl="1"/>
            <a:r>
              <a:rPr lang="en-US" dirty="0" err="1">
                <a:latin typeface="Calibri" charset="0"/>
                <a:ea typeface="ＭＳ Ｐゴシック" charset="0"/>
              </a:rPr>
              <a:t>bedops</a:t>
            </a:r>
            <a:endParaRPr lang="en-US" dirty="0">
              <a:latin typeface="Calibri" charset="0"/>
              <a:ea typeface="ＭＳ Ｐゴシック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52D534-8C92-C44E-9D34-B1E543A14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0871" y="2361105"/>
            <a:ext cx="1876785" cy="253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316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0569"/>
            <a:ext cx="10515600" cy="769719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Common sources of confusion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385888"/>
            <a:ext cx="10726738" cy="519271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Genomic coordinate systems</a:t>
            </a:r>
            <a:b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Genome builds</a:t>
            </a:r>
            <a:b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Variant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3820628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11850"/>
            <a:ext cx="11684000" cy="609601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Genomic coordinates – 1 vs 0 based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609602" y="2506154"/>
          <a:ext cx="10972798" cy="1524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255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3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5920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1-based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0-based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US" sz="1900" dirty="0"/>
                        <a:t>Indicate a single</a:t>
                      </a:r>
                      <a:r>
                        <a:rPr lang="en-US" sz="1900" baseline="0" dirty="0"/>
                        <a:t> nucleotide</a:t>
                      </a:r>
                      <a:endParaRPr lang="en-US" sz="1900" dirty="0"/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chr1:4-4</a:t>
                      </a:r>
                      <a:r>
                        <a:rPr lang="en-US" sz="1900" baseline="0" dirty="0"/>
                        <a:t>   </a:t>
                      </a:r>
                      <a:r>
                        <a:rPr lang="en-US" sz="1900" dirty="0"/>
                        <a:t>G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chr1</a:t>
                      </a:r>
                      <a:r>
                        <a:rPr lang="en-US" sz="1900" baseline="0" dirty="0"/>
                        <a:t>:3-4   G</a:t>
                      </a:r>
                      <a:endParaRPr lang="en-US" sz="1900" dirty="0"/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US" sz="1900" dirty="0"/>
                        <a:t>Indicate a range</a:t>
                      </a:r>
                      <a:r>
                        <a:rPr lang="en-US" sz="1900" baseline="0" dirty="0"/>
                        <a:t> of nucleotides</a:t>
                      </a:r>
                      <a:endParaRPr lang="en-US" sz="1900" dirty="0"/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chr1:2-4   ACG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chr1:1-4   ACG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US" sz="1900" dirty="0"/>
                        <a:t>Indicate a single nucleotide</a:t>
                      </a:r>
                      <a:r>
                        <a:rPr lang="en-US" sz="1900" baseline="0" dirty="0"/>
                        <a:t> variant</a:t>
                      </a:r>
                      <a:endParaRPr lang="en-US" sz="1900" dirty="0"/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chr1:5-5   T/A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chr1:4-5   T/A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63432" y="794410"/>
          <a:ext cx="11297213" cy="1813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5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76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7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76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76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76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76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76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2762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2762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2762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2762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2762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2762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2762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627623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627623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375920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/>
                        <a:t>chr1</a:t>
                      </a: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T</a:t>
                      </a: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A</a:t>
                      </a: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C</a:t>
                      </a: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G</a:t>
                      </a: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T</a:t>
                      </a: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C</a:t>
                      </a: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A</a:t>
                      </a: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900" dirty="0"/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1-based</a:t>
                      </a: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dirty="0"/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1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2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3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4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5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6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7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900" dirty="0"/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0-based</a:t>
                      </a: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0</a:t>
                      </a: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1</a:t>
                      </a: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2</a:t>
                      </a:r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3</a:t>
                      </a:r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4</a:t>
                      </a:r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5</a:t>
                      </a:r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6</a:t>
                      </a:r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7</a:t>
                      </a:r>
                    </a:p>
                  </a:txBody>
                  <a:tcPr marL="121920" marR="121920"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4270613"/>
            <a:ext cx="10972800" cy="2187997"/>
          </a:xfrm>
          <a:prstGeom prst="rect">
            <a:avLst/>
          </a:prstGeom>
        </p:spPr>
        <p:txBody>
          <a:bodyPr vert="horz" lIns="121920" tIns="60960" rIns="121920" bIns="60960" rtlCol="0"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267" dirty="0">
                <a:latin typeface="Calibri" panose="020F0502020204030204" pitchFamily="34" charset="0"/>
                <a:cs typeface="Calibri" panose="020F0502020204030204" pitchFamily="34" charset="0"/>
              </a:rPr>
              <a:t>1-based : </a:t>
            </a:r>
            <a:r>
              <a:rPr lang="en-US" sz="3733" dirty="0">
                <a:latin typeface="Calibri" panose="020F0502020204030204" pitchFamily="34" charset="0"/>
                <a:cs typeface="Calibri" panose="020F0502020204030204" pitchFamily="34" charset="0"/>
              </a:rPr>
              <a:t>Single nucleotides, variant positions, or ranges are specified directly by their corresponding nucleotide numbers</a:t>
            </a:r>
          </a:p>
          <a:p>
            <a:pPr lvl="1"/>
            <a:r>
              <a:rPr lang="en-US" sz="3733" dirty="0">
                <a:latin typeface="Calibri" panose="020F0502020204030204" pitchFamily="34" charset="0"/>
                <a:cs typeface="Calibri" panose="020F0502020204030204" pitchFamily="34" charset="0"/>
              </a:rPr>
              <a:t>GFF, SAM, VCF, </a:t>
            </a:r>
            <a:r>
              <a:rPr lang="en-US" sz="3733" dirty="0" err="1">
                <a:latin typeface="Calibri" panose="020F0502020204030204" pitchFamily="34" charset="0"/>
                <a:cs typeface="Calibri" panose="020F0502020204030204" pitchFamily="34" charset="0"/>
              </a:rPr>
              <a:t>Ensembl</a:t>
            </a:r>
            <a:r>
              <a:rPr lang="en-US" sz="3733" dirty="0">
                <a:latin typeface="Calibri" panose="020F0502020204030204" pitchFamily="34" charset="0"/>
                <a:cs typeface="Calibri" panose="020F0502020204030204" pitchFamily="34" charset="0"/>
              </a:rPr>
              <a:t> browser, </a:t>
            </a:r>
            <a:r>
              <a:rPr lang="is-IS" sz="3733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br>
              <a:rPr lang="is-IS" sz="3733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733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267" dirty="0">
                <a:latin typeface="Calibri" panose="020F0502020204030204" pitchFamily="34" charset="0"/>
                <a:cs typeface="Calibri" panose="020F0502020204030204" pitchFamily="34" charset="0"/>
              </a:rPr>
              <a:t>0-based: </a:t>
            </a:r>
            <a:r>
              <a:rPr lang="en-US" sz="3733" dirty="0">
                <a:latin typeface="Calibri" panose="020F0502020204030204" pitchFamily="34" charset="0"/>
                <a:cs typeface="Calibri" panose="020F0502020204030204" pitchFamily="34" charset="0"/>
              </a:rPr>
              <a:t>Single nucleotides, variant positions, or ranges are specified by the coordinates that flank them</a:t>
            </a:r>
          </a:p>
          <a:p>
            <a:pPr lvl="1"/>
            <a:r>
              <a:rPr lang="en-US" sz="3733" dirty="0">
                <a:latin typeface="Calibri" panose="020F0502020204030204" pitchFamily="34" charset="0"/>
                <a:cs typeface="Calibri" panose="020F0502020204030204" pitchFamily="34" charset="0"/>
              </a:rPr>
              <a:t>BED, BAM, UCSC browser, </a:t>
            </a:r>
            <a:r>
              <a:rPr lang="is-IS" sz="3733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endParaRPr lang="en-US" sz="3733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908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9"/>
            <a:ext cx="10515600" cy="769719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Genome builds</a:t>
            </a:r>
          </a:p>
        </p:txBody>
      </p:sp>
      <p:pic>
        <p:nvPicPr>
          <p:cNvPr id="5" name="Picture 4" descr="liftov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408" y="2381302"/>
            <a:ext cx="5261102" cy="20953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71210" y="4303868"/>
            <a:ext cx="1589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Human GRCh37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71210" y="3605536"/>
            <a:ext cx="1326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Human hg19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71210" y="2705800"/>
            <a:ext cx="1419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Mouse mm10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D072A7-3AD8-E04E-AC76-3CBF53CE07C1}"/>
              </a:ext>
            </a:extLst>
          </p:cNvPr>
          <p:cNvSpPr txBox="1"/>
          <p:nvPr/>
        </p:nvSpPr>
        <p:spPr>
          <a:xfrm>
            <a:off x="500065" y="1362367"/>
            <a:ext cx="530066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Reference Genome builds</a:t>
            </a:r>
            <a:b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Current human:  GRCh38, hg38, b38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alternates:  GRCh38v2_ccdg, GRCh38_full_analysis_set_plus_decoy_hla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Previous human: GRCh37, hg19, b37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Current mouse:   GRCm38, mm10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0DEA2A-4AAD-3846-98AD-0AABD6A83715}"/>
              </a:ext>
            </a:extLst>
          </p:cNvPr>
          <p:cNvSpPr txBox="1"/>
          <p:nvPr/>
        </p:nvSpPr>
        <p:spPr>
          <a:xfrm>
            <a:off x="6237713" y="1362367"/>
            <a:ext cx="14330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Lift-over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7C60DD-C38F-0B41-A1F0-023D0E26699D}"/>
              </a:ext>
            </a:extLst>
          </p:cNvPr>
          <p:cNvSpPr txBox="1"/>
          <p:nvPr/>
        </p:nvSpPr>
        <p:spPr>
          <a:xfrm>
            <a:off x="500065" y="5203604"/>
            <a:ext cx="95258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a detailed discussion of various human reference genome flavors refer here:</a:t>
            </a:r>
          </a:p>
          <a:p>
            <a:r>
              <a:rPr lang="en-US" dirty="0">
                <a:hlinkClick r:id="rId3"/>
              </a:rPr>
              <a:t>https://pmbio.org/module-02-inputs/0002/02/01/Reference_Genome/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993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307"/>
            <a:ext cx="11038490" cy="69215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Variant shifting (alignment) and parsimony/trimming</a:t>
            </a:r>
          </a:p>
        </p:txBody>
      </p:sp>
      <p:pic>
        <p:nvPicPr>
          <p:cNvPr id="5" name="Content Placeholder 4" descr="Screenshot 2018-08-04 16.17.11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" t="3590" r="2507"/>
          <a:stretch/>
        </p:blipFill>
        <p:spPr>
          <a:xfrm>
            <a:off x="352425" y="885825"/>
            <a:ext cx="7823200" cy="5553295"/>
          </a:xfrm>
        </p:spPr>
      </p:pic>
      <p:sp>
        <p:nvSpPr>
          <p:cNvPr id="6" name="Rectangle 5"/>
          <p:cNvSpPr/>
          <p:nvPr/>
        </p:nvSpPr>
        <p:spPr>
          <a:xfrm>
            <a:off x="8175625" y="1295400"/>
            <a:ext cx="3759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Parsimony: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representing variant in as few nucleotides as possible without reducing the length of any allele to 0</a:t>
            </a:r>
          </a:p>
        </p:txBody>
      </p:sp>
      <p:sp>
        <p:nvSpPr>
          <p:cNvPr id="7" name="Rectangle 6"/>
          <p:cNvSpPr/>
          <p:nvPr/>
        </p:nvSpPr>
        <p:spPr>
          <a:xfrm>
            <a:off x="8175625" y="3443287"/>
            <a:ext cx="3759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Left (right) aligning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= shifting the start position of a variant as far to the left (right) as possible</a:t>
            </a:r>
          </a:p>
        </p:txBody>
      </p:sp>
    </p:spTree>
    <p:extLst>
      <p:ext uri="{BB962C8B-B14F-4D97-AF65-F5344CB8AC3E}">
        <p14:creationId xmlns:p14="http://schemas.microsoft.com/office/powerpoint/2010/main" val="20526740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1676400" y="-26988"/>
            <a:ext cx="8839200" cy="1143001"/>
          </a:xfrm>
        </p:spPr>
        <p:txBody>
          <a:bodyPr/>
          <a:lstStyle/>
          <a:p>
            <a:pPr algn="ctr"/>
            <a:r>
              <a:rPr lang="en-US" b="1" dirty="0">
                <a:latin typeface="Calibri" charset="0"/>
                <a:ea typeface="ＭＳ Ｐゴシック" charset="0"/>
              </a:rPr>
              <a:t>How should I sort my SAM/BAM file?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1676400" y="1116013"/>
            <a:ext cx="8839200" cy="4949825"/>
          </a:xfrm>
        </p:spPr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</a:rPr>
              <a:t>Generally BAM files are sorted by </a:t>
            </a:r>
            <a:r>
              <a:rPr lang="en-US" u="sng" dirty="0">
                <a:latin typeface="Calibri" charset="0"/>
                <a:ea typeface="ＭＳ Ｐゴシック" charset="0"/>
              </a:rPr>
              <a:t>position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This is for performance reasons</a:t>
            </a:r>
          </a:p>
          <a:p>
            <a:pPr lvl="2"/>
            <a:r>
              <a:rPr lang="en-US" dirty="0">
                <a:latin typeface="Calibri" charset="0"/>
                <a:ea typeface="ＭＳ Ｐゴシック" charset="0"/>
              </a:rPr>
              <a:t>When sorted and indexed, arbitrary positions in a massive BAM file can be accessed rapidly</a:t>
            </a:r>
            <a:br>
              <a:rPr lang="en-US" dirty="0">
                <a:latin typeface="Calibri" charset="0"/>
                <a:ea typeface="ＭＳ Ｐゴシック" charset="0"/>
              </a:rPr>
            </a:br>
            <a:endParaRPr lang="en-US" dirty="0">
              <a:latin typeface="Calibri" charset="0"/>
              <a:ea typeface="ＭＳ Ｐゴシック" charset="0"/>
            </a:endParaRPr>
          </a:p>
          <a:p>
            <a:r>
              <a:rPr lang="en-US" dirty="0">
                <a:latin typeface="Calibri" charset="0"/>
                <a:ea typeface="ＭＳ Ｐゴシック" charset="0"/>
              </a:rPr>
              <a:t>Certain tools require a BAM sorted by </a:t>
            </a:r>
            <a:r>
              <a:rPr lang="en-US" u="sng" dirty="0">
                <a:latin typeface="Calibri" charset="0"/>
                <a:ea typeface="ＭＳ Ｐゴシック" charset="0"/>
              </a:rPr>
              <a:t>read name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Usually this is when we need to easily identify both reads of a pair</a:t>
            </a:r>
          </a:p>
          <a:p>
            <a:pPr lvl="2"/>
            <a:r>
              <a:rPr lang="en-US" dirty="0">
                <a:latin typeface="Calibri" charset="0"/>
                <a:ea typeface="ＭＳ Ｐゴシック" charset="0"/>
              </a:rPr>
              <a:t>The insert size between two reads may be large</a:t>
            </a:r>
          </a:p>
          <a:p>
            <a:pPr lvl="2"/>
            <a:r>
              <a:rPr lang="en-US" dirty="0">
                <a:latin typeface="Calibri" charset="0"/>
                <a:ea typeface="ＭＳ Ｐゴシック" charset="0"/>
              </a:rPr>
              <a:t>In fusion detection we are interested in read pairs that map to different chromosomes</a:t>
            </a:r>
          </a:p>
        </p:txBody>
      </p:sp>
    </p:spTree>
    <p:extLst>
      <p:ext uri="{BB962C8B-B14F-4D97-AF65-F5344CB8AC3E}">
        <p14:creationId xmlns:p14="http://schemas.microsoft.com/office/powerpoint/2010/main" val="10851609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34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nsolas"/>
              <a:buNone/>
            </a:pPr>
            <a:r>
              <a:rPr lang="en-US"/>
              <a:t>We are on a Coffee Break &amp; Networking Session</a:t>
            </a:r>
            <a:endParaRPr/>
          </a:p>
        </p:txBody>
      </p:sp>
      <p:sp>
        <p:nvSpPr>
          <p:cNvPr id="100" name="Google Shape;100;p5"/>
          <p:cNvSpPr txBox="1"/>
          <p:nvPr/>
        </p:nvSpPr>
        <p:spPr>
          <a:xfrm>
            <a:off x="790832" y="3966519"/>
            <a:ext cx="106020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Workshop Sponsors:</a:t>
            </a:r>
            <a:endParaRPr/>
          </a:p>
        </p:txBody>
      </p:sp>
      <p:pic>
        <p:nvPicPr>
          <p:cNvPr id="101" name="Google Shape;10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4600" y="4517673"/>
            <a:ext cx="1676400" cy="120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81024" y="4858491"/>
            <a:ext cx="2781300" cy="78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19767" y="4660327"/>
            <a:ext cx="3114941" cy="1126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5" descr="Comp_C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45006" y="4545552"/>
            <a:ext cx="1183055" cy="1510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0410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2" descr="Picture 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2576" y="0"/>
            <a:ext cx="6518495" cy="640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9480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"/>
          <p:cNvSpPr txBox="1">
            <a:spLocks noGrp="1"/>
          </p:cNvSpPr>
          <p:nvPr>
            <p:ph type="ctrTitle"/>
          </p:nvPr>
        </p:nvSpPr>
        <p:spPr>
          <a:xfrm>
            <a:off x="3048000" y="-130020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algn="r"/>
            <a:r>
              <a:rPr lang="en-US" sz="5400" b="1" dirty="0">
                <a:solidFill>
                  <a:schemeClr val="bg1"/>
                </a:solidFill>
                <a:latin typeface="Calibri" charset="0"/>
                <a:cs typeface="Segoe UI" charset="0"/>
              </a:rPr>
              <a:t>SAM/BAM/BED file formats </a:t>
            </a:r>
          </a:p>
        </p:txBody>
      </p:sp>
      <p:sp>
        <p:nvSpPr>
          <p:cNvPr id="84" name="Google Shape;84;p3"/>
          <p:cNvSpPr txBox="1">
            <a:spLocks noGrp="1"/>
          </p:cNvSpPr>
          <p:nvPr>
            <p:ph type="subTitle" idx="1"/>
          </p:nvPr>
        </p:nvSpPr>
        <p:spPr>
          <a:xfrm>
            <a:off x="3048000" y="1087397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r">
              <a:spcBef>
                <a:spcPts val="0"/>
              </a:spcBef>
              <a:buClr>
                <a:schemeClr val="lt1"/>
              </a:buClr>
            </a:pPr>
            <a:r>
              <a:rPr lang="en-US" sz="1800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Kelsy Cotto, Obi Griffith, Malachi Griffith, Saad Khan, Allegra Petti, </a:t>
            </a:r>
            <a:r>
              <a:rPr lang="en-US" sz="1800" dirty="0" err="1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Huiming</a:t>
            </a:r>
            <a:r>
              <a:rPr lang="en-US" sz="1800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Xia </a:t>
            </a: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Informatics for RNA-</a:t>
            </a:r>
            <a:r>
              <a:rPr lang="en-US" dirty="0" err="1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seq</a:t>
            </a:r>
            <a:r>
              <a:rPr lang="en-US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Analysis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June 17-19, 2020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ADF737-1D15-BA47-B6D3-CBF8CD2526B5}"/>
              </a:ext>
            </a:extLst>
          </p:cNvPr>
          <p:cNvSpPr/>
          <p:nvPr/>
        </p:nvSpPr>
        <p:spPr>
          <a:xfrm>
            <a:off x="0" y="2532563"/>
            <a:ext cx="12192000" cy="3889541"/>
          </a:xfrm>
          <a:prstGeom prst="rect">
            <a:avLst/>
          </a:prstGeom>
          <a:solidFill>
            <a:schemeClr val="accent1">
              <a:alpha val="1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charset="0"/>
              <a:ea typeface="ＭＳ Ｐゴシック" charset="0"/>
              <a:cs typeface="Calibri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623160-CBEC-614C-B3EE-93CE90CC4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216" y="2890275"/>
            <a:ext cx="3128830" cy="3128830"/>
          </a:xfrm>
          <a:prstGeom prst="rect">
            <a:avLst/>
          </a:prstGeom>
        </p:spPr>
      </p:pic>
      <p:pic>
        <p:nvPicPr>
          <p:cNvPr id="6" name="Picture 1" descr="RNA-Seq-alignment.png">
            <a:extLst>
              <a:ext uri="{FF2B5EF4-FFF2-40B4-BE49-F238E27FC236}">
                <a16:creationId xmlns:a16="http://schemas.microsoft.com/office/drawing/2014/main" id="{C972351F-E5B8-654E-90B6-EFCAB1BDB6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151" y="2888092"/>
            <a:ext cx="3271336" cy="31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4C25AB-7A44-E04D-9475-951DE549D8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851" y="3731538"/>
            <a:ext cx="5263149" cy="163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927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1676400" y="-26988"/>
            <a:ext cx="8839200" cy="1143001"/>
          </a:xfrm>
        </p:spPr>
        <p:txBody>
          <a:bodyPr/>
          <a:lstStyle/>
          <a:p>
            <a:pPr algn="ctr"/>
            <a:r>
              <a:rPr lang="en-US" b="1" dirty="0">
                <a:latin typeface="Calibri" charset="0"/>
                <a:ea typeface="ＭＳ Ｐゴシック" charset="0"/>
              </a:rPr>
              <a:t>Example of SAM/BAM file format</a:t>
            </a:r>
          </a:p>
        </p:txBody>
      </p:sp>
      <p:pic>
        <p:nvPicPr>
          <p:cNvPr id="23554" name="Content Placeholder 3" descr="BAM File Example Alignment Section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59" b="937"/>
          <a:stretch>
            <a:fillRect/>
          </a:stretch>
        </p:blipFill>
        <p:spPr>
          <a:xfrm>
            <a:off x="1847851" y="3206751"/>
            <a:ext cx="8424863" cy="2817813"/>
          </a:xfrm>
        </p:spPr>
      </p:pic>
      <p:pic>
        <p:nvPicPr>
          <p:cNvPr id="23555" name="Picture 4" descr="BAM File Example Header Sect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1549401"/>
            <a:ext cx="8424863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Box 5"/>
          <p:cNvSpPr txBox="1">
            <a:spLocks noChangeArrowheads="1"/>
          </p:cNvSpPr>
          <p:nvPr/>
        </p:nvSpPr>
        <p:spPr bwMode="auto">
          <a:xfrm>
            <a:off x="1774825" y="1196975"/>
            <a:ext cx="53142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/>
              <a:t>Example SAM/BAM/CRAM header section (abbreviated)</a:t>
            </a:r>
          </a:p>
        </p:txBody>
      </p:sp>
      <p:sp>
        <p:nvSpPr>
          <p:cNvPr id="23557" name="TextBox 6"/>
          <p:cNvSpPr txBox="1">
            <a:spLocks noChangeArrowheads="1"/>
          </p:cNvSpPr>
          <p:nvPr/>
        </p:nvSpPr>
        <p:spPr bwMode="auto">
          <a:xfrm>
            <a:off x="1770063" y="2852739"/>
            <a:ext cx="685155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/>
              <a:t>Example SAM/BAM/CRAM alignment section (only 10 alignments shown)</a:t>
            </a:r>
          </a:p>
        </p:txBody>
      </p:sp>
    </p:spTree>
    <p:extLst>
      <p:ext uri="{BB962C8B-B14F-4D97-AF65-F5344CB8AC3E}">
        <p14:creationId xmlns:p14="http://schemas.microsoft.com/office/powerpoint/2010/main" val="4138801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1676400" y="-26988"/>
            <a:ext cx="8839200" cy="114300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Calibri" charset="0"/>
                <a:ea typeface="ＭＳ Ｐゴシック" charset="0"/>
              </a:rPr>
              <a:t>Introduction to the SAM/BAM format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659567" y="1116013"/>
            <a:ext cx="11002781" cy="50212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The specification</a:t>
            </a:r>
          </a:p>
          <a:p>
            <a:pPr lvl="1">
              <a:defRPr/>
            </a:pPr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hlinkClick r:id="rId2"/>
              </a:rPr>
              <a:t>http://samtools.sourceforge.net/SAM1.pdf</a:t>
            </a:r>
            <a:endParaRPr lang="en-US" dirty="0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SAM is uncompressed text data</a:t>
            </a:r>
          </a:p>
          <a:p>
            <a:pPr>
              <a:defRPr/>
            </a:pPr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BAM is a compressed version of SAM</a:t>
            </a:r>
          </a:p>
          <a:p>
            <a:pPr lvl="1">
              <a:defRPr/>
            </a:pPr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lossless BGZF format</a:t>
            </a:r>
          </a:p>
          <a:p>
            <a:pPr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BAM files are usually ‘indexed’</a:t>
            </a:r>
          </a:p>
          <a:p>
            <a:pPr lvl="1"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 ‘.bai’ file will be found beside the ‘.bam’ file </a:t>
            </a:r>
          </a:p>
          <a:p>
            <a:pPr lvl="1"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Indexing provides fast retrieval of alignments overlapping a specified region without going through all alignments. </a:t>
            </a:r>
          </a:p>
          <a:p>
            <a:pPr lvl="1"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BAM must be sorted by the reference ID and then the leftmost coordinate before indexing</a:t>
            </a:r>
          </a:p>
        </p:txBody>
      </p:sp>
    </p:spTree>
    <p:extLst>
      <p:ext uri="{BB962C8B-B14F-4D97-AF65-F5344CB8AC3E}">
        <p14:creationId xmlns:p14="http://schemas.microsoft.com/office/powerpoint/2010/main" val="3373291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1676400" y="-168390"/>
            <a:ext cx="8839200" cy="1143001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Calibri" charset="0"/>
                <a:ea typeface="ＭＳ Ｐゴシック" charset="0"/>
              </a:rPr>
              <a:t>SAM/BAM header section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616" y="772998"/>
            <a:ext cx="11152682" cy="1743959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Used to describe source of data, reference sequence, method of alignment, etc.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Each section begins with character ‘@’ followed by a two-letter record type code.  These are followed by two-letter tags and values: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9B6A6C6-824F-D349-AC93-AFED478203C1}"/>
              </a:ext>
            </a:extLst>
          </p:cNvPr>
          <p:cNvSpPr txBox="1">
            <a:spLocks/>
          </p:cNvSpPr>
          <p:nvPr/>
        </p:nvSpPr>
        <p:spPr>
          <a:xfrm>
            <a:off x="5849873" y="2658359"/>
            <a:ext cx="5686861" cy="3799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@RG  Read group</a:t>
            </a:r>
          </a:p>
          <a:p>
            <a:pPr lvl="2"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ID: read group identifier</a:t>
            </a:r>
          </a:p>
          <a:p>
            <a:pPr lvl="2"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CN: name of sequencing center</a:t>
            </a:r>
          </a:p>
          <a:p>
            <a:pPr lvl="2"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SM: sample name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@PG  Program</a:t>
            </a:r>
          </a:p>
          <a:p>
            <a:pPr lvl="2"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PN: program name</a:t>
            </a:r>
          </a:p>
          <a:p>
            <a:pPr lvl="2"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VN: program version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405F443-B8E6-FD42-B174-BBE2DD1F789E}"/>
              </a:ext>
            </a:extLst>
          </p:cNvPr>
          <p:cNvSpPr txBox="1">
            <a:spLocks/>
          </p:cNvSpPr>
          <p:nvPr/>
        </p:nvSpPr>
        <p:spPr>
          <a:xfrm>
            <a:off x="584616" y="2707127"/>
            <a:ext cx="4692823" cy="35169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@HD  The header line</a:t>
            </a:r>
          </a:p>
          <a:p>
            <a:pPr lvl="2"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VN: format version</a:t>
            </a:r>
          </a:p>
          <a:p>
            <a:pPr lvl="2"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SO: Sorting order of alignments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@SQ  Reference sequence dictionary</a:t>
            </a:r>
          </a:p>
          <a:p>
            <a:pPr lvl="2"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SN: reference sequence name</a:t>
            </a:r>
          </a:p>
          <a:p>
            <a:pPr lvl="2"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LN: reference sequence length</a:t>
            </a:r>
          </a:p>
          <a:p>
            <a:pPr lvl="2"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SP: species</a:t>
            </a:r>
          </a:p>
        </p:txBody>
      </p:sp>
    </p:spTree>
    <p:extLst>
      <p:ext uri="{BB962C8B-B14F-4D97-AF65-F5344CB8AC3E}">
        <p14:creationId xmlns:p14="http://schemas.microsoft.com/office/powerpoint/2010/main" val="4238056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1676400" y="-189402"/>
            <a:ext cx="8839200" cy="114300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Calibri" charset="0"/>
                <a:ea typeface="ＭＳ Ｐゴシック" charset="0"/>
              </a:rPr>
              <a:t>SAM/BAM alignment section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541" y="3964316"/>
            <a:ext cx="11392779" cy="2103437"/>
          </a:xfrm>
        </p:spPr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Wingdings" charset="2"/>
              <a:buAutoNum type="arabicPlain"/>
              <a:defRPr/>
            </a:pPr>
            <a:r>
              <a:rPr lang="en-US" sz="1200" dirty="0">
                <a:latin typeface="Courier New"/>
                <a:cs typeface="Courier New"/>
              </a:rPr>
              <a:t>QNAME  e.g.  HWI-ST495_129147882:1:2302:10269:12362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Wingdings" charset="2"/>
              <a:buAutoNum type="arabicPlain"/>
              <a:defRPr/>
            </a:pPr>
            <a:r>
              <a:rPr lang="en-US" sz="1200" dirty="0">
                <a:latin typeface="Courier New"/>
                <a:cs typeface="Courier New"/>
              </a:rPr>
              <a:t>FLAG   e.g.  99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Wingdings" charset="2"/>
              <a:buAutoNum type="arabicPlain"/>
              <a:defRPr/>
            </a:pPr>
            <a:r>
              <a:rPr lang="en-US" sz="1200" dirty="0">
                <a:latin typeface="Courier New"/>
                <a:cs typeface="Courier New"/>
              </a:rPr>
              <a:t>RNAME  e.g.  1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Wingdings" charset="2"/>
              <a:buAutoNum type="arabicPlain"/>
              <a:defRPr/>
            </a:pPr>
            <a:r>
              <a:rPr lang="en-US" sz="1200" dirty="0">
                <a:latin typeface="Courier New"/>
                <a:cs typeface="Courier New"/>
              </a:rPr>
              <a:t>POS    e.g.  11623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Wingdings" charset="2"/>
              <a:buAutoNum type="arabicPlain"/>
              <a:defRPr/>
            </a:pPr>
            <a:r>
              <a:rPr lang="en-US" sz="1200" dirty="0">
                <a:latin typeface="Courier New"/>
                <a:cs typeface="Courier New"/>
              </a:rPr>
              <a:t>MAPQ   e.g.  3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Wingdings" charset="2"/>
              <a:buAutoNum type="arabicPlain"/>
              <a:defRPr/>
            </a:pPr>
            <a:r>
              <a:rPr lang="en-US" sz="1200" dirty="0">
                <a:latin typeface="Courier New"/>
                <a:cs typeface="Courier New"/>
              </a:rPr>
              <a:t>CIGAR  e.g.  100M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Wingdings" charset="2"/>
              <a:buAutoNum type="arabicPlain"/>
              <a:defRPr/>
            </a:pPr>
            <a:r>
              <a:rPr lang="en-US" sz="1200" dirty="0">
                <a:latin typeface="Courier New"/>
                <a:cs typeface="Courier New"/>
              </a:rPr>
              <a:t>RNEXT  e.g.  = 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Wingdings" charset="2"/>
              <a:buAutoNum type="arabicPlain"/>
              <a:defRPr/>
            </a:pPr>
            <a:r>
              <a:rPr lang="en-US" sz="1200" dirty="0">
                <a:latin typeface="Courier New"/>
                <a:cs typeface="Courier New"/>
              </a:rPr>
              <a:t>PNEXT  e.g.  11740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Wingdings" charset="2"/>
              <a:buAutoNum type="arabicPlain"/>
              <a:defRPr/>
            </a:pPr>
            <a:r>
              <a:rPr lang="en-US" sz="1200" dirty="0">
                <a:latin typeface="Courier New"/>
                <a:cs typeface="Courier New"/>
              </a:rPr>
              <a:t>TLEN   e.g.  217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Wingdings" charset="2"/>
              <a:buAutoNum type="arabicPlain"/>
              <a:defRPr/>
            </a:pPr>
            <a:r>
              <a:rPr lang="en-US" sz="1200" dirty="0">
                <a:latin typeface="Courier New"/>
                <a:cs typeface="Courier New"/>
              </a:rPr>
              <a:t>SEQ    e.g.  CCTGTTTCTCCACAAAGTGTTTACTTTTGGATTTTTGCCAGTCTAACAGGTGAAGCCCTGGAGATTCTTATTAGTGATTTGGGCTGGGGCCTGGCCATGT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Wingdings" charset="2"/>
              <a:buAutoNum type="arabicPlain"/>
              <a:defRPr/>
            </a:pPr>
            <a:r>
              <a:rPr lang="en-US" sz="1200" dirty="0">
                <a:latin typeface="Courier New"/>
                <a:cs typeface="Courier New"/>
              </a:rPr>
              <a:t>QUAL   e.g.  CCCFFFFFHHHHHJJIJFIJJJJJJJJJJJHIJJJJJJJIJJJJJGGHIJHIJJJJJJJJJGHGGIJJJJJJIJEEHHHHFFFFCDCDDDDDDDB@ACDD</a:t>
            </a:r>
          </a:p>
        </p:txBody>
      </p:sp>
      <p:pic>
        <p:nvPicPr>
          <p:cNvPr id="26627" name="Picture 3" descr="BAM Alignment Section Column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472" y="790247"/>
            <a:ext cx="8170862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-Point Star 4"/>
          <p:cNvSpPr/>
          <p:nvPr/>
        </p:nvSpPr>
        <p:spPr>
          <a:xfrm>
            <a:off x="2050347" y="1268085"/>
            <a:ext cx="144462" cy="144462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5-Point Star 5"/>
          <p:cNvSpPr/>
          <p:nvPr/>
        </p:nvSpPr>
        <p:spPr>
          <a:xfrm>
            <a:off x="2050347" y="2133273"/>
            <a:ext cx="144462" cy="142875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AC2442-60F7-0842-AD5E-5D5F68263E26}"/>
              </a:ext>
            </a:extLst>
          </p:cNvPr>
          <p:cNvSpPr txBox="1"/>
          <p:nvPr/>
        </p:nvSpPr>
        <p:spPr>
          <a:xfrm>
            <a:off x="607541" y="3560473"/>
            <a:ext cx="2135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 values</a:t>
            </a:r>
          </a:p>
        </p:txBody>
      </p:sp>
    </p:spTree>
    <p:extLst>
      <p:ext uri="{BB962C8B-B14F-4D97-AF65-F5344CB8AC3E}">
        <p14:creationId xmlns:p14="http://schemas.microsoft.com/office/powerpoint/2010/main" val="4047947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1676400" y="122072"/>
            <a:ext cx="8839200" cy="74342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Calibri" charset="0"/>
                <a:ea typeface="ＭＳ Ｐゴシック" charset="0"/>
              </a:rPr>
              <a:t>SAM/BAM flags explained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180" y="1272619"/>
            <a:ext cx="5009111" cy="514703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1800" dirty="0"/>
              <a:t>12 bitwise flags describing the alignment</a:t>
            </a:r>
          </a:p>
          <a:p>
            <a:pPr>
              <a:defRPr/>
            </a:pPr>
            <a:r>
              <a:rPr lang="en-US" sz="1800" dirty="0"/>
              <a:t>Stored as a binary string of length 12 instead of 12 columns of data</a:t>
            </a:r>
          </a:p>
          <a:p>
            <a:pPr>
              <a:defRPr/>
            </a:pPr>
            <a:r>
              <a:rPr lang="en-US" sz="1800" dirty="0"/>
              <a:t>Value of ‘1’ indicates the flag is set.  e.g. 001000000000</a:t>
            </a:r>
          </a:p>
          <a:p>
            <a:pPr>
              <a:defRPr/>
            </a:pPr>
            <a:r>
              <a:rPr lang="en-US" sz="1800" dirty="0"/>
              <a:t>All combinations can be represented as a number from 0 to 4095 (i.e. 2</a:t>
            </a:r>
            <a:r>
              <a:rPr lang="en-US" sz="1800" baseline="30000" dirty="0"/>
              <a:t>12</a:t>
            </a:r>
            <a:r>
              <a:rPr lang="en-US" sz="1800" dirty="0"/>
              <a:t>-1).  This number is used in the BAM/SAM file.  </a:t>
            </a:r>
          </a:p>
          <a:p>
            <a:pPr>
              <a:defRPr/>
            </a:pPr>
            <a:r>
              <a:rPr lang="en-US" sz="1800" dirty="0"/>
              <a:t>You can specify ‘required’ or ‘filter’ flags in samtools view using the ‘-f’ and ‘-F’ options respectively  </a:t>
            </a:r>
          </a:p>
        </p:txBody>
      </p:sp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5637229" y="4034672"/>
            <a:ext cx="64760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/>
              <a:t>Note that to maximize confusion, each bit is described in the SAM specification using its hexadecimal representation (i.e., '0x10' = 16 and '0x40' = 64).</a:t>
            </a:r>
          </a:p>
        </p:txBody>
      </p:sp>
      <p:pic>
        <p:nvPicPr>
          <p:cNvPr id="4" name="Picture 3" descr="Screen Shot 2015-11-16 at 1.15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827" y="1272619"/>
            <a:ext cx="6696173" cy="269123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3535AFA-ADEE-D845-A9E4-81E062E79981}"/>
              </a:ext>
            </a:extLst>
          </p:cNvPr>
          <p:cNvSpPr/>
          <p:nvPr/>
        </p:nvSpPr>
        <p:spPr>
          <a:xfrm>
            <a:off x="2963159" y="5836180"/>
            <a:ext cx="71235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hlinkClick r:id="rId3"/>
              </a:rPr>
              <a:t>http://broadinstitute.github.io/picard/explain-flags.html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911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1676400" y="-100013"/>
            <a:ext cx="8839200" cy="1143001"/>
          </a:xfrm>
        </p:spPr>
        <p:txBody>
          <a:bodyPr/>
          <a:lstStyle/>
          <a:p>
            <a:pPr algn="ctr"/>
            <a:r>
              <a:rPr lang="en-US" b="1" dirty="0">
                <a:latin typeface="Calibri" charset="0"/>
                <a:ea typeface="ＭＳ Ｐゴシック" charset="0"/>
              </a:rPr>
              <a:t>CIGAR strings explained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934618"/>
            <a:ext cx="8839200" cy="1728788"/>
          </a:xfrm>
        </p:spPr>
        <p:txBody>
          <a:bodyPr>
            <a:noAutofit/>
          </a:bodyPr>
          <a:lstStyle/>
          <a:p>
            <a:pPr indent="0">
              <a:lnSpc>
                <a:spcPct val="120000"/>
              </a:lnSpc>
              <a:defRPr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 CIGAR string is a sequence of base lengths and associated ‘operations’ that are used to indicate which bases align to the reference (either a match or mismatch), are deleted, are inserted, represent introns, etc.</a:t>
            </a:r>
          </a:p>
          <a:p>
            <a:pPr indent="0">
              <a:lnSpc>
                <a:spcPct val="120000"/>
              </a:lnSpc>
              <a:defRPr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e.g. 81M859N19M</a:t>
            </a:r>
          </a:p>
          <a:p>
            <a:pPr lvl="1" indent="0">
              <a:lnSpc>
                <a:spcPct val="120000"/>
              </a:lnSpc>
              <a:defRPr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 100 bp read consists of:  81 bases of alignment to reference, 859 bases skipped (an intron), 19 bases of alignment</a:t>
            </a:r>
          </a:p>
        </p:txBody>
      </p:sp>
      <p:pic>
        <p:nvPicPr>
          <p:cNvPr id="28675" name="Picture 4" descr="CIGAR operation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482" y="2216531"/>
            <a:ext cx="7649917" cy="2856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0648E99-9DA9-9644-9BCB-1340C971E48B}"/>
              </a:ext>
            </a:extLst>
          </p:cNvPr>
          <p:cNvSpPr txBox="1">
            <a:spLocks/>
          </p:cNvSpPr>
          <p:nvPr/>
        </p:nvSpPr>
        <p:spPr>
          <a:xfrm>
            <a:off x="1281291" y="908040"/>
            <a:ext cx="8839200" cy="1728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20000"/>
              </a:lnSpc>
              <a:defRPr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The CIGAR string is a sequence of base lengths and associated ‘operations’ indicating which bases align to the reference (either a match or mismatch), are deleted, are inserted, represent introns, etc.</a:t>
            </a:r>
          </a:p>
        </p:txBody>
      </p:sp>
    </p:spTree>
    <p:extLst>
      <p:ext uri="{BB962C8B-B14F-4D97-AF65-F5344CB8AC3E}">
        <p14:creationId xmlns:p14="http://schemas.microsoft.com/office/powerpoint/2010/main" val="2626790699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</TotalTime>
  <Words>1391</Words>
  <Application>Microsoft Macintosh PowerPoint</Application>
  <PresentationFormat>Widescreen</PresentationFormat>
  <Paragraphs>180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ＭＳ Ｐゴシック</vt:lpstr>
      <vt:lpstr>Arial</vt:lpstr>
      <vt:lpstr>Calibri</vt:lpstr>
      <vt:lpstr>Consolas</vt:lpstr>
      <vt:lpstr>Courier New</vt:lpstr>
      <vt:lpstr>Segoe UI</vt:lpstr>
      <vt:lpstr>Verdana</vt:lpstr>
      <vt:lpstr>Wingdings</vt:lpstr>
      <vt:lpstr>2_Office Theme</vt:lpstr>
      <vt:lpstr>PowerPoint Presentation</vt:lpstr>
      <vt:lpstr>PowerPoint Presentation</vt:lpstr>
      <vt:lpstr>SAM/BAM/BED file formats </vt:lpstr>
      <vt:lpstr>Example of SAM/BAM file format</vt:lpstr>
      <vt:lpstr>Introduction to the SAM/BAM format</vt:lpstr>
      <vt:lpstr>SAM/BAM header section</vt:lpstr>
      <vt:lpstr>SAM/BAM alignment section</vt:lpstr>
      <vt:lpstr>SAM/BAM flags explained</vt:lpstr>
      <vt:lpstr>CIGAR strings explained</vt:lpstr>
      <vt:lpstr>CRAM files</vt:lpstr>
      <vt:lpstr>Introduction to the BED format</vt:lpstr>
      <vt:lpstr>Introduction to the BED format</vt:lpstr>
      <vt:lpstr>Manipulation of SAM/BAM and BED files</vt:lpstr>
      <vt:lpstr>Common sources of confusion</vt:lpstr>
      <vt:lpstr>Genomic coordinates – 1 vs 0 based</vt:lpstr>
      <vt:lpstr>Genome builds</vt:lpstr>
      <vt:lpstr>Variant shifting (alignment) and parsimony/trimming</vt:lpstr>
      <vt:lpstr>How should I sort my SAM/BAM file?</vt:lpstr>
      <vt:lpstr>We are on a Coffee Break &amp; Networking Session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Cotto, Kelsy</dc:creator>
  <cp:lastModifiedBy>Griffith, Malachi</cp:lastModifiedBy>
  <cp:revision>36</cp:revision>
  <dcterms:created xsi:type="dcterms:W3CDTF">2019-02-25T20:11:31Z</dcterms:created>
  <dcterms:modified xsi:type="dcterms:W3CDTF">2020-06-19T18:29:52Z</dcterms:modified>
</cp:coreProperties>
</file>