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526" r:id="rId5"/>
    <p:sldId id="527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19"/>
    <p:restoredTop sz="92011"/>
  </p:normalViewPr>
  <p:slideViewPr>
    <p:cSldViewPr snapToGrid="0" snapToObjects="1">
      <p:cViewPr varScale="1">
        <p:scale>
          <a:sx n="120" d="100"/>
          <a:sy n="120" d="100"/>
        </p:scale>
        <p:origin x="11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BD9F9-8452-A342-BB1B-28ECF19E2CC5}" type="datetimeFigureOut">
              <a:rPr lang="en-US" smtClean="0"/>
              <a:t>6/15/20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65747-E6F5-D94A-981D-658B04DED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736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98394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42737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749701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recommend </a:t>
            </a:r>
            <a:r>
              <a:rPr lang="en-US" dirty="0" err="1"/>
              <a:t>intersection_strict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969550-FBCF-404B-9FAA-7B1DCDF2C4F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333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97711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45848-7DFC-6C40-B1F8-16CDFB28A4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0C4B80-37CE-B14F-B889-FE8A6C8F2E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5D8FD2-7081-5447-BFEF-BD64EF32B157}"/>
              </a:ext>
            </a:extLst>
          </p:cNvPr>
          <p:cNvSpPr/>
          <p:nvPr userDrawn="1"/>
        </p:nvSpPr>
        <p:spPr>
          <a:xfrm>
            <a:off x="0" y="0"/>
            <a:ext cx="12192000" cy="2514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8" name="Google Shape;21;p7" descr="bioinformatics.ca-logo-white-text.png">
            <a:extLst>
              <a:ext uri="{FF2B5EF4-FFF2-40B4-BE49-F238E27FC236}">
                <a16:creationId xmlns:a16="http://schemas.microsoft.com/office/drawing/2014/main" id="{56851236-F5F4-274F-B57E-1EA297412653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76200" y="1656599"/>
            <a:ext cx="1729740" cy="7278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6301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2A315-2FF6-0449-93D6-96342D986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5E6CFA-28AB-B748-AE92-1FF1FB3DE9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53827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329849-B648-BF40-BC0C-E39A8FDA9F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41A42D-2964-F94E-ABD6-AF0DA39EEF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5641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152400"/>
            <a:ext cx="11785600" cy="61722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59371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04983-FF57-3A4F-A50C-F9933F0EF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265CB-057E-5147-B720-C8DDCC860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52203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0A621-739C-C746-8F29-9D6CFEEA4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704B73-4058-7C40-98C2-4104D9187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4873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CA464-1AAB-3D41-837C-83C938183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2349E-5B0C-DE44-8CE1-77C14FC702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2FBEBA-F2A8-E642-B0D7-3148F7AC1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54791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93B7B-D3EB-1942-9C5D-C2DBE70DC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082C37-8144-2B40-B057-52B9B6778F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AB8C75-2C38-424A-9A7A-65CB327C21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C54413-8A58-C54E-9133-45A1F00C59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0112E1-1E2D-724A-8EAC-CF4C8204D7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64020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87EC2-76AA-FC42-982F-77406246A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14957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7675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ECD1F-576B-CE49-B87E-5BC99EC04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276B3-FB76-F847-A4BA-C9B293389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3103DB-251E-7F47-A645-0FDAFF6E6E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3381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BD490-1952-7643-90D4-C4F4ABC93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02CD42-FD12-614D-A8C6-FBB652E2B9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6E1892-E1D1-5447-8C1E-BFD3993A1D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4992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9B2312-714B-3946-B9BF-1C7B2035B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7A4718-D341-5E48-B2F9-56FD8E3EE1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BB045D2-645B-C646-BB72-F8DE27472BD5}"/>
              </a:ext>
            </a:extLst>
          </p:cNvPr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rgbClr val="898989"/>
                </a:solidFill>
                <a:latin typeface="Segoe UI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18C1412E-69E1-864D-A0DF-94DDC7C8003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15CF350-BF31-8549-8FA5-338ED87D9F31}"/>
              </a:ext>
            </a:extLst>
          </p:cNvPr>
          <p:cNvSpPr/>
          <p:nvPr userDrawn="1"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9A33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BE8660-9ECC-6D44-957A-341C6A3BD19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760" y="6447904"/>
            <a:ext cx="25213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800" b="1" dirty="0">
                <a:solidFill>
                  <a:schemeClr val="bg1"/>
                </a:solidFill>
                <a:latin typeface="Calibri" charset="0"/>
                <a:cs typeface="Calibri" charset="0"/>
              </a:rPr>
              <a:t>Module 3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2160CBC-1F69-334E-B6C1-FF5A318B0A03}"/>
              </a:ext>
            </a:extLst>
          </p:cNvPr>
          <p:cNvSpPr txBox="1"/>
          <p:nvPr userDrawn="1"/>
        </p:nvSpPr>
        <p:spPr>
          <a:xfrm>
            <a:off x="9721408" y="6447904"/>
            <a:ext cx="2362200" cy="369332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1800" b="1" dirty="0">
                <a:solidFill>
                  <a:schemeClr val="bg1"/>
                </a:solidFill>
                <a:cs typeface="Arial" charset="0"/>
              </a:rPr>
              <a:t>rnabio.org</a:t>
            </a:r>
            <a:endParaRPr lang="en-US" sz="18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A33878D-D47A-DE4C-8424-F964E720E75F}"/>
              </a:ext>
            </a:extLst>
          </p:cNvPr>
          <p:cNvSpPr txBox="1"/>
          <p:nvPr userDrawn="1"/>
        </p:nvSpPr>
        <p:spPr>
          <a:xfrm>
            <a:off x="5867412" y="6447904"/>
            <a:ext cx="457176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fld id="{0153C3B2-0654-1049-821D-A9450C27E9C9}" type="slidenum">
              <a:rPr lang="en-US" sz="1800" smtClean="0">
                <a:solidFill>
                  <a:schemeClr val="bg1"/>
                </a:solidFill>
              </a:rPr>
              <a:pPr algn="ctr"/>
              <a:t>‹#›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24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gif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eqanswers.com/forums/showthread.php?t=18068" TargetMode="External"/><Relationship Id="rId2" Type="http://schemas.openxmlformats.org/officeDocument/2006/relationships/hyperlink" Target="http://www-huber.embl.de/users/anders/HTSeq/doc/count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jp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"/>
          <p:cNvSpPr txBox="1"/>
          <p:nvPr/>
        </p:nvSpPr>
        <p:spPr>
          <a:xfrm>
            <a:off x="931221" y="2489451"/>
            <a:ext cx="10294920" cy="14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A3334"/>
              </a:buClr>
              <a:buSzPts val="4400"/>
              <a:buFont typeface="Verdana"/>
              <a:buNone/>
            </a:pPr>
            <a:r>
              <a:rPr lang="en-US" sz="4400" b="0" i="0" u="none" strike="noStrike" cap="none" dirty="0">
                <a:solidFill>
                  <a:srgbClr val="9A3334"/>
                </a:solidFill>
                <a:latin typeface="Verdana"/>
                <a:ea typeface="Verdana"/>
                <a:cs typeface="Verdana"/>
                <a:sym typeface="Verdana"/>
              </a:rPr>
              <a:t>Canadian Bioinformatics Workshops</a:t>
            </a:r>
            <a:endParaRPr dirty="0"/>
          </a:p>
        </p:txBody>
      </p:sp>
      <p:sp>
        <p:nvSpPr>
          <p:cNvPr id="70" name="Google Shape;70;p1"/>
          <p:cNvSpPr txBox="1"/>
          <p:nvPr/>
        </p:nvSpPr>
        <p:spPr>
          <a:xfrm>
            <a:off x="2058889" y="3719450"/>
            <a:ext cx="8039584" cy="192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www.bioinformatics.ca</a:t>
            </a:r>
            <a:endParaRPr sz="2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bioinformaticsdotca.github.io</a:t>
            </a:r>
            <a:endParaRPr sz="2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71" name="Google Shape;71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06545" y="5616657"/>
            <a:ext cx="243182" cy="201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" descr="Funding and Entrance Fellowships 2020, Faculty Of Law, McGill ...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202645" y="5385065"/>
            <a:ext cx="1871856" cy="982724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"/>
          <p:cNvSpPr txBox="1"/>
          <p:nvPr/>
        </p:nvSpPr>
        <p:spPr>
          <a:xfrm>
            <a:off x="10338298" y="5471296"/>
            <a:ext cx="1307939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Supported by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11818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2" descr="Picture 1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2576" y="0"/>
            <a:ext cx="6518495" cy="6400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7948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3"/>
          <p:cNvSpPr txBox="1">
            <a:spLocks noGrp="1"/>
          </p:cNvSpPr>
          <p:nvPr>
            <p:ph type="ctrTitle"/>
          </p:nvPr>
        </p:nvSpPr>
        <p:spPr>
          <a:xfrm>
            <a:off x="3048000" y="-130020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algn="r"/>
            <a:r>
              <a:rPr lang="en-US" sz="4800" b="1" dirty="0">
                <a:solidFill>
                  <a:schemeClr val="bg1"/>
                </a:solidFill>
                <a:latin typeface="Calibri" charset="0"/>
                <a:cs typeface="Segoe UI" charset="0"/>
              </a:rPr>
              <a:t>HT-</a:t>
            </a:r>
            <a:r>
              <a:rPr lang="en-US" sz="4800" b="1" dirty="0" err="1">
                <a:solidFill>
                  <a:schemeClr val="bg1"/>
                </a:solidFill>
                <a:latin typeface="Calibri" charset="0"/>
                <a:cs typeface="Segoe UI" charset="0"/>
              </a:rPr>
              <a:t>Seq</a:t>
            </a:r>
            <a:endParaRPr lang="en-US" sz="4800" b="1" dirty="0">
              <a:solidFill>
                <a:schemeClr val="bg1"/>
              </a:solidFill>
              <a:latin typeface="Calibri" charset="0"/>
              <a:cs typeface="Segoe UI" charset="0"/>
            </a:endParaRPr>
          </a:p>
        </p:txBody>
      </p:sp>
      <p:sp>
        <p:nvSpPr>
          <p:cNvPr id="84" name="Google Shape;84;p3"/>
          <p:cNvSpPr txBox="1">
            <a:spLocks noGrp="1"/>
          </p:cNvSpPr>
          <p:nvPr>
            <p:ph type="subTitle" idx="1"/>
          </p:nvPr>
        </p:nvSpPr>
        <p:spPr>
          <a:xfrm>
            <a:off x="3048000" y="1087397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 algn="r">
              <a:spcBef>
                <a:spcPts val="0"/>
              </a:spcBef>
              <a:buClr>
                <a:schemeClr val="lt1"/>
              </a:buClr>
            </a:pPr>
            <a:r>
              <a:rPr lang="en-US" sz="1800" dirty="0">
                <a:solidFill>
                  <a:schemeClr val="l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Kelsy Cotto, Obi Griffith, Malachi Griffith, Saad Khan, Allegra Petti, </a:t>
            </a:r>
            <a:r>
              <a:rPr lang="en-US" sz="1800" dirty="0" err="1">
                <a:solidFill>
                  <a:schemeClr val="l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Huiming</a:t>
            </a:r>
            <a:r>
              <a:rPr lang="en-US" sz="1800" dirty="0">
                <a:solidFill>
                  <a:schemeClr val="l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Xia </a:t>
            </a:r>
          </a:p>
          <a:p>
            <a:pPr marL="0" lvl="0" indent="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dirty="0">
                <a:solidFill>
                  <a:schemeClr val="l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Informatics for RNA-</a:t>
            </a:r>
            <a:r>
              <a:rPr lang="en-US" dirty="0" err="1">
                <a:solidFill>
                  <a:schemeClr val="l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seq</a:t>
            </a:r>
            <a:r>
              <a:rPr lang="en-US" dirty="0">
                <a:solidFill>
                  <a:schemeClr val="l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Analysis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dirty="0">
                <a:solidFill>
                  <a:schemeClr val="l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June 17-19, 2020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3ADF737-1D15-BA47-B6D3-CBF8CD2526B5}"/>
              </a:ext>
            </a:extLst>
          </p:cNvPr>
          <p:cNvSpPr/>
          <p:nvPr/>
        </p:nvSpPr>
        <p:spPr>
          <a:xfrm>
            <a:off x="0" y="2522835"/>
            <a:ext cx="12192000" cy="3889541"/>
          </a:xfrm>
          <a:prstGeom prst="rect">
            <a:avLst/>
          </a:prstGeom>
          <a:solidFill>
            <a:schemeClr val="accent1">
              <a:alpha val="18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charset="0"/>
              <a:ea typeface="ＭＳ Ｐゴシック" charset="0"/>
              <a:cs typeface="Calibri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9623160-CBEC-614C-B3EE-93CE90CC43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216" y="2890275"/>
            <a:ext cx="3128830" cy="3128830"/>
          </a:xfrm>
          <a:prstGeom prst="rect">
            <a:avLst/>
          </a:prstGeom>
        </p:spPr>
      </p:pic>
      <p:pic>
        <p:nvPicPr>
          <p:cNvPr id="6" name="Picture 1" descr="RNA-Seq-alignment.png">
            <a:extLst>
              <a:ext uri="{FF2B5EF4-FFF2-40B4-BE49-F238E27FC236}">
                <a16:creationId xmlns:a16="http://schemas.microsoft.com/office/drawing/2014/main" id="{C972351F-E5B8-654E-90B6-EFCAB1BDB6B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7151" y="2888092"/>
            <a:ext cx="3271336" cy="3133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D4C25AB-7A44-E04D-9475-951DE549D81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8851" y="3731538"/>
            <a:ext cx="5263149" cy="1631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657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676400" y="-27384"/>
            <a:ext cx="8839200" cy="1143000"/>
          </a:xfrm>
        </p:spPr>
        <p:txBody>
          <a:bodyPr/>
          <a:lstStyle/>
          <a:p>
            <a:pPr algn="ctr"/>
            <a:r>
              <a:rPr lang="en-US" b="1" dirty="0">
                <a:latin typeface="Calibri" charset="0"/>
                <a:ea typeface="ＭＳ Ｐゴシック" charset="0"/>
              </a:rPr>
              <a:t>Alternatives to FPKM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1045029" y="1124744"/>
            <a:ext cx="10474036" cy="4983832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ＭＳ Ｐゴシック" charset="0"/>
              </a:rPr>
              <a:t>Raw read counts for differential expression analysis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Assign reads/fragments to defined genes/transcripts, get “raw counts”</a:t>
            </a:r>
          </a:p>
          <a:p>
            <a:pPr lvl="2"/>
            <a:r>
              <a:rPr lang="en-US" dirty="0">
                <a:latin typeface="Calibri" charset="0"/>
                <a:ea typeface="ＭＳ Ｐゴシック" charset="0"/>
              </a:rPr>
              <a:t>Transcript structures could still be defined by something like cufflinks </a:t>
            </a:r>
            <a:br>
              <a:rPr lang="en-US" dirty="0">
                <a:latin typeface="Calibri" charset="0"/>
                <a:ea typeface="ＭＳ Ｐゴシック" charset="0"/>
              </a:rPr>
            </a:br>
            <a:endParaRPr lang="en-US" dirty="0">
              <a:latin typeface="Calibri" charset="0"/>
              <a:ea typeface="ＭＳ Ｐゴシック" charset="0"/>
            </a:endParaRPr>
          </a:p>
          <a:p>
            <a:r>
              <a:rPr lang="en-US" dirty="0" err="1">
                <a:latin typeface="Calibri" charset="0"/>
                <a:ea typeface="ＭＳ Ｐゴシック" charset="0"/>
              </a:rPr>
              <a:t>HTSeq</a:t>
            </a:r>
            <a:r>
              <a:rPr lang="en-US" dirty="0">
                <a:latin typeface="Calibri" charset="0"/>
                <a:ea typeface="ＭＳ Ｐゴシック" charset="0"/>
              </a:rPr>
              <a:t> (</a:t>
            </a:r>
            <a:r>
              <a:rPr lang="en-US" dirty="0" err="1">
                <a:latin typeface="Calibri" charset="0"/>
                <a:ea typeface="ＭＳ Ｐゴシック" charset="0"/>
              </a:rPr>
              <a:t>htseq</a:t>
            </a:r>
            <a:r>
              <a:rPr lang="en-US" dirty="0">
                <a:latin typeface="Calibri" charset="0"/>
                <a:ea typeface="ＭＳ Ｐゴシック" charset="0"/>
              </a:rPr>
              <a:t>-count)</a:t>
            </a:r>
          </a:p>
          <a:p>
            <a:pPr lvl="1"/>
            <a:r>
              <a:rPr lang="en-US" sz="2200" dirty="0">
                <a:latin typeface="Calibri" charset="0"/>
                <a:ea typeface="ＭＳ Ｐゴシック" charset="0"/>
                <a:hlinkClick r:id="rId2"/>
              </a:rPr>
              <a:t>http://www-huber.embl.de/users/anders/HTSeq/doc/count.html</a:t>
            </a:r>
            <a:br>
              <a:rPr lang="en-US" sz="2200" dirty="0">
                <a:latin typeface="Calibri" charset="0"/>
                <a:ea typeface="ＭＳ Ｐゴシック" charset="0"/>
              </a:rPr>
            </a:br>
            <a:endParaRPr lang="en-US" sz="2200" dirty="0">
              <a:latin typeface="Calibri" charset="0"/>
              <a:ea typeface="ＭＳ Ｐゴシック" charset="0"/>
            </a:endParaRPr>
          </a:p>
          <a:p>
            <a:pPr marL="457200" lvl="1" indent="0">
              <a:buNone/>
            </a:pPr>
            <a:br>
              <a:rPr lang="en-US" sz="1600" dirty="0">
                <a:latin typeface="+mj-lt"/>
                <a:ea typeface="ＭＳ Ｐゴシック" charset="0"/>
              </a:rPr>
            </a:br>
            <a:br>
              <a:rPr lang="en-US" sz="2200" dirty="0">
                <a:latin typeface="Calibri" charset="0"/>
                <a:ea typeface="ＭＳ Ｐゴシック" charset="0"/>
              </a:rPr>
            </a:br>
            <a:endParaRPr lang="en-US" sz="2200" dirty="0">
              <a:latin typeface="Calibri" charset="0"/>
              <a:ea typeface="ＭＳ Ｐゴシック" charset="0"/>
            </a:endParaRPr>
          </a:p>
          <a:p>
            <a:r>
              <a:rPr lang="en-US" dirty="0">
                <a:latin typeface="Calibri" charset="0"/>
                <a:ea typeface="ＭＳ Ｐゴシック" charset="0"/>
              </a:rPr>
              <a:t>Caveats of ‘transcript’ analysis by </a:t>
            </a:r>
            <a:r>
              <a:rPr lang="en-US" dirty="0" err="1">
                <a:latin typeface="Calibri" charset="0"/>
                <a:ea typeface="ＭＳ Ｐゴシック" charset="0"/>
              </a:rPr>
              <a:t>htseq</a:t>
            </a:r>
            <a:r>
              <a:rPr lang="en-US" dirty="0">
                <a:latin typeface="Calibri" charset="0"/>
                <a:ea typeface="ＭＳ Ｐゴシック" charset="0"/>
              </a:rPr>
              <a:t>-count:</a:t>
            </a:r>
          </a:p>
          <a:p>
            <a:pPr lvl="2"/>
            <a:r>
              <a:rPr lang="en-US" dirty="0">
                <a:latin typeface="Calibri" charset="0"/>
                <a:ea typeface="ＭＳ Ｐゴシック" charset="0"/>
              </a:rPr>
              <a:t>Designed for genes - ambiguous reads from overlapping transcripts may not be handled!</a:t>
            </a:r>
          </a:p>
          <a:p>
            <a:pPr lvl="2"/>
            <a:r>
              <a:rPr lang="en-US" dirty="0">
                <a:latin typeface="Calibri" charset="0"/>
                <a:ea typeface="ＭＳ Ｐゴシック" charset="0"/>
                <a:hlinkClick r:id="rId3"/>
              </a:rPr>
              <a:t>http://seqanswers.com/forums/showthread.php?t=18068</a:t>
            </a:r>
            <a:endParaRPr lang="en-US" dirty="0">
              <a:latin typeface="Calibri" charset="0"/>
              <a:ea typeface="ＭＳ Ｐゴシック" charset="0"/>
            </a:endParaRPr>
          </a:p>
          <a:p>
            <a:pPr marL="914400" lvl="2" indent="0">
              <a:buNone/>
            </a:pPr>
            <a:endParaRPr lang="en-US" dirty="0">
              <a:latin typeface="Calibri" charset="0"/>
              <a:ea typeface="ＭＳ Ｐゴシック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6F5DC6-5771-2F44-9C89-5147A5B3C655}"/>
              </a:ext>
            </a:extLst>
          </p:cNvPr>
          <p:cNvSpPr txBox="1"/>
          <p:nvPr/>
        </p:nvSpPr>
        <p:spPr>
          <a:xfrm>
            <a:off x="1567898" y="3616660"/>
            <a:ext cx="8538002" cy="83099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+mj-lt"/>
                <a:ea typeface="ＭＳ Ｐゴシック" charset="0"/>
              </a:rPr>
              <a:t>htseq</a:t>
            </a:r>
            <a:r>
              <a:rPr lang="en-US" sz="1600" dirty="0">
                <a:latin typeface="+mj-lt"/>
                <a:ea typeface="ＭＳ Ｐゴシック" charset="0"/>
              </a:rPr>
              <a:t>-count --mode intersection-strict --stranded no --</a:t>
            </a:r>
            <a:r>
              <a:rPr lang="en-US" sz="1600" dirty="0" err="1">
                <a:latin typeface="+mj-lt"/>
                <a:ea typeface="ＭＳ Ｐゴシック" charset="0"/>
              </a:rPr>
              <a:t>minaqual</a:t>
            </a:r>
            <a:r>
              <a:rPr lang="en-US" sz="1600" dirty="0">
                <a:latin typeface="+mj-lt"/>
                <a:ea typeface="ＭＳ Ｐゴシック" charset="0"/>
              </a:rPr>
              <a:t> 1 --type exon --</a:t>
            </a:r>
            <a:r>
              <a:rPr lang="en-US" sz="1600" dirty="0" err="1">
                <a:latin typeface="+mj-lt"/>
                <a:ea typeface="ＭＳ Ｐゴシック" charset="0"/>
              </a:rPr>
              <a:t>idattr</a:t>
            </a:r>
            <a:r>
              <a:rPr lang="en-US" sz="1600" dirty="0">
                <a:latin typeface="+mj-lt"/>
                <a:ea typeface="ＭＳ Ｐゴシック" charset="0"/>
              </a:rPr>
              <a:t> </a:t>
            </a:r>
            <a:r>
              <a:rPr lang="en-US" sz="1600" dirty="0" err="1">
                <a:latin typeface="+mj-lt"/>
                <a:ea typeface="ＭＳ Ｐゴシック" charset="0"/>
              </a:rPr>
              <a:t>transcript_id</a:t>
            </a:r>
            <a:r>
              <a:rPr lang="en-US" sz="1600" dirty="0">
                <a:latin typeface="+mj-lt"/>
                <a:ea typeface="ＭＳ Ｐゴシック" charset="0"/>
              </a:rPr>
              <a:t> </a:t>
            </a:r>
            <a:r>
              <a:rPr lang="en-US" sz="1600" dirty="0" err="1">
                <a:latin typeface="+mj-lt"/>
                <a:ea typeface="ＭＳ Ｐゴシック" charset="0"/>
              </a:rPr>
              <a:t>accepted_hits.sam</a:t>
            </a:r>
            <a:r>
              <a:rPr lang="en-US" sz="1600" dirty="0">
                <a:latin typeface="+mj-lt"/>
                <a:ea typeface="ＭＳ Ｐゴシック" charset="0"/>
              </a:rPr>
              <a:t> chr22.gff &gt; </a:t>
            </a:r>
            <a:r>
              <a:rPr lang="en-US" sz="1600" dirty="0" err="1">
                <a:latin typeface="+mj-lt"/>
                <a:ea typeface="ＭＳ Ｐゴシック" charset="0"/>
              </a:rPr>
              <a:t>transcript_read_counts_table.tsv</a:t>
            </a:r>
            <a:endParaRPr 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99161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3512" y="44624"/>
            <a:ext cx="8839200" cy="936104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HTSeq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-count basically counts reads supporting a feature (exon, gene) by assessing overlapping coordinates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3280" y="1124744"/>
            <a:ext cx="5290992" cy="475252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04405" y="5939989"/>
            <a:ext cx="9987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Whether a read is counted depends on the nature of overlap and “mode” selected</a:t>
            </a:r>
          </a:p>
        </p:txBody>
      </p:sp>
    </p:spTree>
    <p:extLst>
      <p:ext uri="{BB962C8B-B14F-4D97-AF65-F5344CB8AC3E}">
        <p14:creationId xmlns:p14="http://schemas.microsoft.com/office/powerpoint/2010/main" val="403642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34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nsolas"/>
              <a:buNone/>
            </a:pPr>
            <a:r>
              <a:rPr lang="en-US"/>
              <a:t>We are on a Coffee Break &amp; Networking Session</a:t>
            </a:r>
            <a:endParaRPr/>
          </a:p>
        </p:txBody>
      </p:sp>
      <p:sp>
        <p:nvSpPr>
          <p:cNvPr id="100" name="Google Shape;100;p5"/>
          <p:cNvSpPr txBox="1"/>
          <p:nvPr/>
        </p:nvSpPr>
        <p:spPr>
          <a:xfrm>
            <a:off x="790832" y="3966519"/>
            <a:ext cx="1060209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Workshop Sponsors:</a:t>
            </a:r>
            <a:endParaRPr/>
          </a:p>
        </p:txBody>
      </p:sp>
      <p:pic>
        <p:nvPicPr>
          <p:cNvPr id="101" name="Google Shape;101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14600" y="4517673"/>
            <a:ext cx="1676400" cy="1206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81024" y="4858491"/>
            <a:ext cx="2781300" cy="787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819767" y="4660327"/>
            <a:ext cx="3114941" cy="11261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5" descr="Comp_Ca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45006" y="4545552"/>
            <a:ext cx="1183055" cy="15100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631598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941</TotalTime>
  <Words>228</Words>
  <Application>Microsoft Macintosh PowerPoint</Application>
  <PresentationFormat>Widescreen</PresentationFormat>
  <Paragraphs>26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ＭＳ Ｐゴシック</vt:lpstr>
      <vt:lpstr>Arial</vt:lpstr>
      <vt:lpstr>Calibri</vt:lpstr>
      <vt:lpstr>Consolas</vt:lpstr>
      <vt:lpstr>Segoe UI</vt:lpstr>
      <vt:lpstr>Verdana</vt:lpstr>
      <vt:lpstr>1_Office Theme</vt:lpstr>
      <vt:lpstr>PowerPoint Presentation</vt:lpstr>
      <vt:lpstr>PowerPoint Presentation</vt:lpstr>
      <vt:lpstr>HT-Seq</vt:lpstr>
      <vt:lpstr>Alternatives to FPKM</vt:lpstr>
      <vt:lpstr>HTSeq-count basically counts reads supporting a feature (exon, gene) by assessing overlapping coordinates</vt:lpstr>
      <vt:lpstr>We are on a Coffee Break &amp; Networking Session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Cotto, Kelsy</dc:creator>
  <cp:lastModifiedBy>Griffith, Malachi</cp:lastModifiedBy>
  <cp:revision>37</cp:revision>
  <cp:lastPrinted>2019-03-13T02:52:17Z</cp:lastPrinted>
  <dcterms:created xsi:type="dcterms:W3CDTF">2019-02-25T20:09:25Z</dcterms:created>
  <dcterms:modified xsi:type="dcterms:W3CDTF">2020-06-15T20:40:37Z</dcterms:modified>
</cp:coreProperties>
</file>