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528" r:id="rId5"/>
    <p:sldId id="529" r:id="rId6"/>
    <p:sldId id="533" r:id="rId7"/>
    <p:sldId id="530" r:id="rId8"/>
    <p:sldId id="531" r:id="rId9"/>
    <p:sldId id="532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3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D9F9-8452-A342-BB1B-28ECF19E2CC5}" type="datetimeFigureOut">
              <a:rPr lang="en-US" smtClean="0"/>
              <a:t>6/15/20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5747-E6F5-D94A-981D-658B04DED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838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8911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58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As</a:t>
            </a:r>
            <a:r>
              <a:rPr lang="en-US" baseline="0" dirty="0"/>
              <a:t> k-</a:t>
            </a:r>
            <a:r>
              <a:rPr lang="en-US" baseline="0" dirty="0" err="1"/>
              <a:t>mers</a:t>
            </a:r>
            <a:r>
              <a:rPr lang="en-US" baseline="0" dirty="0"/>
              <a:t> get longer, there are more possible unique combinations.  For k-</a:t>
            </a:r>
            <a:r>
              <a:rPr lang="en-US" baseline="0" dirty="0" err="1"/>
              <a:t>mers</a:t>
            </a:r>
            <a:r>
              <a:rPr lang="en-US" baseline="0" dirty="0"/>
              <a:t> representing strings of DNA sequence there are 4^k possible unique k-</a:t>
            </a:r>
            <a:r>
              <a:rPr lang="en-US" baseline="0" dirty="0" err="1"/>
              <a:t>mers</a:t>
            </a:r>
            <a:r>
              <a:rPr lang="en-US" baseline="0" dirty="0"/>
              <a:t> where k is the length of the k-mer.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Alignment free transcript abundance estimation methods obtain fast performance in part by keeping an index of k-</a:t>
            </a:r>
            <a:r>
              <a:rPr lang="en-US" baseline="0" dirty="0" err="1"/>
              <a:t>mers</a:t>
            </a:r>
            <a:r>
              <a:rPr lang="en-US" baseline="0" dirty="0"/>
              <a:t> in memory.  Longer k-</a:t>
            </a:r>
            <a:r>
              <a:rPr lang="en-US" baseline="0" dirty="0" err="1"/>
              <a:t>mers</a:t>
            </a:r>
            <a:r>
              <a:rPr lang="en-US" baseline="0" dirty="0"/>
              <a:t> require more memory.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K-</a:t>
            </a:r>
            <a:r>
              <a:rPr lang="en-US" baseline="0" dirty="0" err="1"/>
              <a:t>mer</a:t>
            </a:r>
            <a:r>
              <a:rPr lang="en-US" baseline="0" dirty="0"/>
              <a:t> length must be shorter than read and transcript lengths to be useful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Default k-</a:t>
            </a:r>
            <a:r>
              <a:rPr lang="en-US" baseline="0" dirty="0" err="1"/>
              <a:t>mer</a:t>
            </a:r>
            <a:r>
              <a:rPr lang="en-US" baseline="0" dirty="0"/>
              <a:t> length for </a:t>
            </a:r>
            <a:r>
              <a:rPr lang="en-US" baseline="0" dirty="0" err="1"/>
              <a:t>Kallisto</a:t>
            </a:r>
            <a:r>
              <a:rPr lang="en-US" baseline="0" dirty="0"/>
              <a:t> is 31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72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897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Google Shape;21;p7" descr="bioinformatics.ca-logo-white-text.png">
            <a:extLst>
              <a:ext uri="{FF2B5EF4-FFF2-40B4-BE49-F238E27FC236}">
                <a16:creationId xmlns:a16="http://schemas.microsoft.com/office/drawing/2014/main" id="{B54AD218-18A0-AB4A-BF2D-03FEFE9785B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1656599"/>
            <a:ext cx="1729740" cy="727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30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82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564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37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20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87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79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02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495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67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38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99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37FDEE-DCF3-CA47-B203-3C8EA33688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60" y="6447904"/>
            <a:ext cx="2521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Module 4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F7ACC7-6704-F945-B604-C4B4FCBC87C1}"/>
              </a:ext>
            </a:extLst>
          </p:cNvPr>
          <p:cNvSpPr txBox="1"/>
          <p:nvPr userDrawn="1"/>
        </p:nvSpPr>
        <p:spPr>
          <a:xfrm>
            <a:off x="9721408" y="6447904"/>
            <a:ext cx="2362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rnabio.org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9F26EE-DA74-3242-8AA0-C8804B3F4AC9}"/>
              </a:ext>
            </a:extLst>
          </p:cNvPr>
          <p:cNvSpPr txBox="1"/>
          <p:nvPr userDrawn="1"/>
        </p:nvSpPr>
        <p:spPr>
          <a:xfrm>
            <a:off x="5867412" y="6447904"/>
            <a:ext cx="45717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153C3B2-0654-1049-821D-A9450C27E9C9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ideshare.net/duruofei/cmsc702-project-final-presentatio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4931995" TargetMode="External"/><Relationship Id="rId2" Type="http://schemas.openxmlformats.org/officeDocument/2006/relationships/hyperlink" Target="https://www.ncbi.nlm.nih.gov/pubmed/2475208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ubmed/28263959" TargetMode="External"/><Relationship Id="rId4" Type="http://schemas.openxmlformats.org/officeDocument/2006/relationships/hyperlink" Target="https://www.ncbi.nlm.nih.gov/pubmed/2704300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iorpachter.wordpress.com/2017/08/02/how-not-to-perform-a-differential-expression-analysis-or-scienc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931221" y="2489451"/>
            <a:ext cx="1029492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3334"/>
              </a:buClr>
              <a:buSzPts val="4400"/>
              <a:buFont typeface="Verdana"/>
              <a:buNone/>
            </a:pPr>
            <a:r>
              <a:rPr lang="en-US" sz="4400" b="0" i="0" u="none" strike="noStrike" cap="none" dirty="0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 dirty="0"/>
          </a:p>
        </p:txBody>
      </p:sp>
      <p:sp>
        <p:nvSpPr>
          <p:cNvPr id="70" name="Google Shape;70;p1"/>
          <p:cNvSpPr txBox="1"/>
          <p:nvPr/>
        </p:nvSpPr>
        <p:spPr>
          <a:xfrm>
            <a:off x="2058889" y="3719450"/>
            <a:ext cx="8039584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6545" y="5616657"/>
            <a:ext cx="243182" cy="2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 descr="Funding and Entrance Fellowships 2020, Faculty Of Law, McGill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2645" y="5385065"/>
            <a:ext cx="1871856" cy="9827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10338298" y="5471296"/>
            <a:ext cx="13079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Supported by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88645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/>
              <a:t>We are on a Coffee Break &amp; Networking Session</a:t>
            </a:r>
            <a:endParaRPr/>
          </a:p>
        </p:txBody>
      </p:sp>
      <p:sp>
        <p:nvSpPr>
          <p:cNvPr id="100" name="Google Shape;100;p5"/>
          <p:cNvSpPr txBox="1"/>
          <p:nvPr/>
        </p:nvSpPr>
        <p:spPr>
          <a:xfrm>
            <a:off x="790832" y="3966519"/>
            <a:ext cx="10602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/>
          </a:p>
        </p:txBody>
      </p:sp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4517673"/>
            <a:ext cx="1676400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1024" y="4858491"/>
            <a:ext cx="2781300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9767" y="4660327"/>
            <a:ext cx="3114941" cy="112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 descr="Comp_C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5006" y="4545552"/>
            <a:ext cx="1183055" cy="1510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30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576" y="0"/>
            <a:ext cx="6518495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5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ctrTitle"/>
          </p:nvPr>
        </p:nvSpPr>
        <p:spPr>
          <a:xfrm>
            <a:off x="3048000" y="-13002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Calibri" charset="0"/>
                <a:cs typeface="Segoe UI" charset="0"/>
              </a:rPr>
              <a:t>Alignment Free Expression Estimation (</a:t>
            </a:r>
            <a:r>
              <a:rPr lang="en-US" sz="3600" b="1" dirty="0" err="1">
                <a:solidFill>
                  <a:schemeClr val="bg1"/>
                </a:solidFill>
                <a:latin typeface="Calibri" charset="0"/>
                <a:cs typeface="Segoe UI" charset="0"/>
              </a:rPr>
              <a:t>Kallisto</a:t>
            </a:r>
            <a:r>
              <a:rPr lang="en-US" sz="3600" b="1" dirty="0">
                <a:solidFill>
                  <a:schemeClr val="bg1"/>
                </a:solidFill>
                <a:latin typeface="Calibri" charset="0"/>
                <a:cs typeface="Segoe UI" charset="0"/>
              </a:rPr>
              <a:t>)</a:t>
            </a: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3048000" y="108739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spcBef>
                <a:spcPts val="0"/>
              </a:spcBef>
              <a:buClr>
                <a:schemeClr val="lt1"/>
              </a:buClr>
            </a:pPr>
            <a:r>
              <a:rPr lang="en-US" sz="1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Kelsy Cotto, Obi Griffith, Malachi Griffith, Saad Khan, Allegra Petti, </a:t>
            </a:r>
            <a:r>
              <a:rPr lang="en-US" sz="1800" dirty="0" err="1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Huiming</a:t>
            </a:r>
            <a:r>
              <a:rPr lang="en-US" sz="1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Xia </a:t>
            </a: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Informatics for RNA-</a:t>
            </a:r>
            <a:r>
              <a:rPr lang="en-US" dirty="0" err="1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</a:t>
            </a:r>
            <a:r>
              <a:rPr lang="en-US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Analysis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17-19, 2020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ADF737-1D15-BA47-B6D3-CBF8CD2526B5}"/>
              </a:ext>
            </a:extLst>
          </p:cNvPr>
          <p:cNvSpPr/>
          <p:nvPr/>
        </p:nvSpPr>
        <p:spPr>
          <a:xfrm>
            <a:off x="0" y="2522835"/>
            <a:ext cx="12192000" cy="388954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23160-CBEC-614C-B3EE-93CE90CC4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" y="2890275"/>
            <a:ext cx="3128830" cy="3128830"/>
          </a:xfrm>
          <a:prstGeom prst="rect">
            <a:avLst/>
          </a:prstGeom>
        </p:spPr>
      </p:pic>
      <p:pic>
        <p:nvPicPr>
          <p:cNvPr id="6" name="Picture 1" descr="RNA-Seq-alignment.png">
            <a:extLst>
              <a:ext uri="{FF2B5EF4-FFF2-40B4-BE49-F238E27FC236}">
                <a16:creationId xmlns:a16="http://schemas.microsoft.com/office/drawing/2014/main" id="{C972351F-E5B8-654E-90B6-EFCAB1BDB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51" y="2888092"/>
            <a:ext cx="3271336" cy="31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C25AB-7A44-E04D-9475-951DE549D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51" y="3731538"/>
            <a:ext cx="5263149" cy="16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93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624"/>
            <a:ext cx="8839200" cy="1007888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is a k-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5" name="Content Placeholder 4" descr="k-mers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3" r="-1713"/>
          <a:stretch>
            <a:fillRect/>
          </a:stretch>
        </p:blipFill>
        <p:spPr>
          <a:xfrm>
            <a:off x="1676400" y="1154240"/>
            <a:ext cx="8839200" cy="4724400"/>
          </a:xfrm>
        </p:spPr>
      </p:pic>
      <p:sp>
        <p:nvSpPr>
          <p:cNvPr id="4" name="TextBox 3"/>
          <p:cNvSpPr txBox="1"/>
          <p:nvPr/>
        </p:nvSpPr>
        <p:spPr>
          <a:xfrm>
            <a:off x="1750674" y="5962616"/>
            <a:ext cx="862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https://www.slideshare.net/duruofei/cmsc702-project-final-presentation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8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76" y="1377696"/>
            <a:ext cx="10707624" cy="47992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Obtain reference transcript sequences 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e.g. Ensembl,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Refseq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or GENCODE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Build a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k-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index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all of the k-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each transcript sequence</a:t>
            </a:r>
          </a:p>
          <a:p>
            <a:pPr marL="40005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- Store each k-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its position within the transcript. “hashing”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BDC00A-603C-E642-94AA-9453F4C9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47" y="109537"/>
            <a:ext cx="11422505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Alignment free approaches for transcript abundance</a:t>
            </a:r>
          </a:p>
        </p:txBody>
      </p:sp>
    </p:spTree>
    <p:extLst>
      <p:ext uri="{BB962C8B-B14F-4D97-AF65-F5344CB8AC3E}">
        <p14:creationId xmlns:p14="http://schemas.microsoft.com/office/powerpoint/2010/main" val="100986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47" y="109537"/>
            <a:ext cx="11422505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Alignment free approaches for transcript abundance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76" y="890016"/>
            <a:ext cx="10707624" cy="5620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3. Count number of times each k-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occurs within each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RNAseq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read</a:t>
            </a:r>
          </a:p>
          <a:p>
            <a:pPr marL="914400" lvl="1" indent="-51435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relationship between RNA-seq read k-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the transcript k-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index. </a:t>
            </a:r>
          </a:p>
          <a:p>
            <a:pPr marL="914400" lvl="1" indent="-51435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transcript is the most likely source for each read?</a:t>
            </a:r>
          </a:p>
          <a:p>
            <a:pPr marL="914400" lvl="1" indent="-51435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Called “pseudoalignment” , “quasi-mapping”, etc.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51435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51435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>
              <a:buNone/>
            </a:pP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4. Handle sequencing errors, isoforms, ambiguity, and determine abundance estimates</a:t>
            </a:r>
          </a:p>
          <a:p>
            <a:pPr marL="914400" lvl="1" indent="-51435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Transcriptome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Bruijn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graphs, likelihood function, expectation maximization,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325D9-AFF8-1347-BECD-D6B76BE5C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18" y="2488946"/>
            <a:ext cx="5975322" cy="2747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E1899-CF52-FF4B-A9C8-F1AB1AF299EA}"/>
              </a:ext>
            </a:extLst>
          </p:cNvPr>
          <p:cNvSpPr/>
          <p:nvPr/>
        </p:nvSpPr>
        <p:spPr>
          <a:xfrm>
            <a:off x="7658382" y="3223218"/>
            <a:ext cx="4374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Bray, 2016  doi:10.1038/nbt.3519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https://</a:t>
            </a:r>
            <a:r>
              <a:rPr lang="en-US" sz="1400" dirty="0" err="1"/>
              <a:t>tinyheero.github.io</a:t>
            </a:r>
            <a:r>
              <a:rPr lang="en-US" sz="1400" dirty="0"/>
              <a:t>/2015/09/02/pseudoalignments-</a:t>
            </a:r>
            <a:r>
              <a:rPr lang="en-US" sz="1400" dirty="0" err="1"/>
              <a:t>kallisto.html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337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624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Advantages/disadvantages of alignment free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352"/>
            <a:ext cx="10515600" cy="488461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Very fast and efficient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Similar accuracy to alignment based approach but with much, much shorter run time.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 not need a reference genome, only a reference transcriptome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Disadvantages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 don’t get a proper BAM file (though a pseudo-bam can be created)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Information in reads with sequence errors may be ignored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Limited potential for transcript discovery, variant calling, fusion detection, etc.</a:t>
            </a:r>
          </a:p>
        </p:txBody>
      </p:sp>
    </p:spTree>
    <p:extLst>
      <p:ext uri="{BB962C8B-B14F-4D97-AF65-F5344CB8AC3E}">
        <p14:creationId xmlns:p14="http://schemas.microsoft.com/office/powerpoint/2010/main" val="230253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624"/>
            <a:ext cx="8839200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Common alignment free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890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Sailfish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“Sailfish enables alignment-free isoform quantification from RNA-seq reads using lightweight algorithms.” 2014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https://www.ncbi.nlm.nih.gov/pubmed/24752080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RNA-Skim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“RNA-Skim: a rapid method for RNA-Seq quantification at transcript level.” 2014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https://www.ncbi.nlm.nih.gov/pubmed/24931995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Kallisto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“Near-optimal probabilistic RNA-seq quantification.” 2016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https://www.ncbi.nlm.nih.gov/pubmed/27043002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Salmon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“Salmon provides fast and bias-aware quantification of transcript expression.” 2017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https://www.ncbi.nlm.nih.gov/pubmed/28263959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4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624"/>
            <a:ext cx="88392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Which is best?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6713"/>
            <a:ext cx="10515600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Somewhat controversial </a:t>
            </a:r>
            <a:r>
              <a:rPr lang="mr-IN" dirty="0">
                <a:latin typeface="Calibri" panose="020F0502020204030204" pitchFamily="34" charset="0"/>
              </a:rPr>
              <a:t>…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https://liorpachter.wordpress.com/2017/08/02/how-not-to-perform-a-differential-expression-analysis-or-science/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Various sources suggest that Salmon,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Kallisto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Sailfish  results are quite comparable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Usability, documentation, and supporting downstream tools could be used to decide</a:t>
            </a:r>
          </a:p>
        </p:txBody>
      </p:sp>
    </p:spTree>
    <p:extLst>
      <p:ext uri="{BB962C8B-B14F-4D97-AF65-F5344CB8AC3E}">
        <p14:creationId xmlns:p14="http://schemas.microsoft.com/office/powerpoint/2010/main" val="30665130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560</Words>
  <Application>Microsoft Macintosh PowerPoint</Application>
  <PresentationFormat>Widescreen</PresentationFormat>
  <Paragraphs>63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Calibri</vt:lpstr>
      <vt:lpstr>Consolas</vt:lpstr>
      <vt:lpstr>Mangal</vt:lpstr>
      <vt:lpstr>Segoe UI</vt:lpstr>
      <vt:lpstr>Verdana</vt:lpstr>
      <vt:lpstr>1_Office Theme</vt:lpstr>
      <vt:lpstr>PowerPoint Presentation</vt:lpstr>
      <vt:lpstr>PowerPoint Presentation</vt:lpstr>
      <vt:lpstr>Alignment Free Expression Estimation (Kallisto)</vt:lpstr>
      <vt:lpstr>What is a k-mer?</vt:lpstr>
      <vt:lpstr>Alignment free approaches for transcript abundance</vt:lpstr>
      <vt:lpstr>Alignment free approaches for transcript abundance</vt:lpstr>
      <vt:lpstr>Advantages/disadvantages of alignment free approaches</vt:lpstr>
      <vt:lpstr>Common alignment free tools</vt:lpstr>
      <vt:lpstr>Which is best?</vt:lpstr>
      <vt:lpstr>We are on a Coffee Break &amp; Networking Session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Griffith, Malachi</cp:lastModifiedBy>
  <cp:revision>22</cp:revision>
  <dcterms:created xsi:type="dcterms:W3CDTF">2019-02-25T20:09:25Z</dcterms:created>
  <dcterms:modified xsi:type="dcterms:W3CDTF">2020-06-15T20:45:48Z</dcterms:modified>
</cp:coreProperties>
</file>