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561" r:id="rId4"/>
    <p:sldId id="579" r:id="rId5"/>
    <p:sldId id="260" r:id="rId6"/>
  </p:sldIdLst>
  <p:sldSz cx="12192000" cy="68580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0000"/>
    <a:srgbClr val="FF0000"/>
    <a:srgbClr val="FFFFFF"/>
    <a:srgbClr val="E1DB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066"/>
    <p:restoredTop sz="94898"/>
  </p:normalViewPr>
  <p:slideViewPr>
    <p:cSldViewPr>
      <p:cViewPr varScale="1">
        <p:scale>
          <a:sx n="110" d="100"/>
          <a:sy n="110" d="100"/>
        </p:scale>
        <p:origin x="184" y="4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6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charset="0"/>
              </a:defRPr>
            </a:lvl1pPr>
          </a:lstStyle>
          <a:p>
            <a:pPr>
              <a:defRPr/>
            </a:pPr>
            <a:fld id="{DE9121C1-E2BF-E745-B860-78422DD9843C}" type="datetime1">
              <a:rPr lang="en-US"/>
              <a:pPr>
                <a:defRPr/>
              </a:pPr>
              <a:t>9/8/21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charset="0"/>
              </a:defRPr>
            </a:lvl1pPr>
          </a:lstStyle>
          <a:p>
            <a:pPr>
              <a:defRPr/>
            </a:pPr>
            <a:fld id="{78E0C042-AF95-A94D-832D-10E1E8C54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265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charset="0"/>
              </a:defRPr>
            </a:lvl1pPr>
          </a:lstStyle>
          <a:p>
            <a:pPr>
              <a:defRPr/>
            </a:pPr>
            <a:fld id="{35287995-21E9-BA49-A2F5-7D67D447DBDA}" type="datetime1">
              <a:rPr lang="en-US"/>
              <a:pPr>
                <a:defRPr/>
              </a:pPr>
              <a:t>9/8/21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6661" tIns="48331" rIns="96661" bIns="48331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charset="0"/>
              </a:defRPr>
            </a:lvl1pPr>
          </a:lstStyle>
          <a:p>
            <a:pPr>
              <a:defRPr/>
            </a:pPr>
            <a:fld id="{58FBEE90-0CDA-3447-B595-4F8759630F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1516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28" charset="-128"/>
        <a:cs typeface="ＭＳ Ｐゴシック" pitchFamily="-2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2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2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2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2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3772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98194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2653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2514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latin typeface="Segoe U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7" descr="cshl_logo_alternate 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1" y="381000"/>
            <a:ext cx="3483441" cy="12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9111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274638"/>
            <a:ext cx="11785600" cy="1143000"/>
          </a:xfrm>
        </p:spPr>
        <p:txBody>
          <a:bodyPr/>
          <a:lstStyle>
            <a:lvl1pPr>
              <a:defRPr sz="4000" b="1">
                <a:latin typeface="Calibri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600200"/>
            <a:ext cx="11785600" cy="4724400"/>
          </a:xfr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3809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274638"/>
            <a:ext cx="11785600" cy="1143000"/>
          </a:xfrm>
        </p:spPr>
        <p:txBody>
          <a:bodyPr/>
          <a:lstStyle>
            <a:lvl1pPr>
              <a:defRPr sz="4000" b="1">
                <a:latin typeface="Calibri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6454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274638"/>
            <a:ext cx="11785600" cy="1143000"/>
          </a:xfrm>
        </p:spPr>
        <p:txBody>
          <a:bodyPr/>
          <a:lstStyle>
            <a:lvl1pPr>
              <a:defRPr sz="4000" b="1">
                <a:latin typeface="Calibri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600200"/>
            <a:ext cx="5791200" cy="4724400"/>
          </a:xfr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2792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52400"/>
            <a:ext cx="11785600" cy="6172200"/>
          </a:xfr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9620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151469"/>
            <a:ext cx="5486400" cy="49746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51469"/>
            <a:ext cx="5588000" cy="49746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176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onsolas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sldNum" idx="12"/>
          </p:nvPr>
        </p:nvSpPr>
        <p:spPr>
          <a:xfrm>
            <a:off x="9448800" y="606583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" name="Google Shape;20;p7"/>
          <p:cNvSpPr/>
          <p:nvPr/>
        </p:nvSpPr>
        <p:spPr>
          <a:xfrm>
            <a:off x="0" y="0"/>
            <a:ext cx="12192000" cy="2514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1" name="Google Shape;21;p7" descr="bioinformatics.ca-logo-white-tex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200" y="1656599"/>
            <a:ext cx="1729740" cy="7278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8559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"/>
          <p:cNvSpPr txBox="1">
            <a:spLocks noGrp="1"/>
          </p:cNvSpPr>
          <p:nvPr>
            <p:ph type="sldNum" idx="12"/>
          </p:nvPr>
        </p:nvSpPr>
        <p:spPr>
          <a:xfrm>
            <a:off x="9448800" y="606583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4761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0"/>
          <p:cNvSpPr txBox="1">
            <a:spLocks noGrp="1"/>
          </p:cNvSpPr>
          <p:nvPr>
            <p:ph type="sldNum" idx="12"/>
          </p:nvPr>
        </p:nvSpPr>
        <p:spPr>
          <a:xfrm>
            <a:off x="9448800" y="606583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9926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42D9A2-C384-504F-A21F-4E461C292C4D}"/>
              </a:ext>
            </a:extLst>
          </p:cNvPr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9A3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D3AF26-EEB7-234F-864A-46D92D67A7B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27541" y="6461447"/>
            <a:ext cx="89408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500" b="1" dirty="0">
                <a:solidFill>
                  <a:schemeClr val="bg1"/>
                </a:solidFill>
                <a:latin typeface="Calibri" charset="0"/>
                <a:cs typeface="Calibri" charset="0"/>
              </a:rPr>
              <a:t>RNA: Module 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3FD3AE-7B31-FB40-93E9-9E19F3055CE6}"/>
              </a:ext>
            </a:extLst>
          </p:cNvPr>
          <p:cNvSpPr txBox="1"/>
          <p:nvPr userDrawn="1"/>
        </p:nvSpPr>
        <p:spPr>
          <a:xfrm>
            <a:off x="8803051" y="6451602"/>
            <a:ext cx="3149600" cy="36933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800" b="1" dirty="0" err="1">
                <a:solidFill>
                  <a:schemeClr val="bg1"/>
                </a:solidFill>
                <a:cs typeface="Arial" charset="0"/>
              </a:rPr>
              <a:t>bioinformatics.ca</a:t>
            </a:r>
            <a:endParaRPr lang="en-US" sz="18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43E6FB-A43A-1440-8CFC-E45A2373FA7C}"/>
              </a:ext>
            </a:extLst>
          </p:cNvPr>
          <p:cNvSpPr txBox="1"/>
          <p:nvPr userDrawn="1"/>
        </p:nvSpPr>
        <p:spPr>
          <a:xfrm>
            <a:off x="5885847" y="6471291"/>
            <a:ext cx="420307" cy="3231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fld id="{0153C3B2-0654-1049-821D-A9450C27E9C9}" type="slidenum">
              <a:rPr lang="en-US" sz="1500" smtClean="0">
                <a:solidFill>
                  <a:schemeClr val="bg1"/>
                </a:solidFill>
              </a:rPr>
              <a:pPr algn="ctr"/>
              <a:t>‹#›</a:t>
            </a:fld>
            <a:endParaRPr lang="en-US" sz="15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Calibri"/>
          <a:ea typeface="ＭＳ Ｐゴシック" pitchFamily="-28" charset="-128"/>
          <a:cs typeface="Calibri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charset="0"/>
          <a:ea typeface="ＭＳ Ｐゴシック" pitchFamily="-28" charset="-128"/>
          <a:cs typeface="ＭＳ Ｐゴシック" pitchFamily="-2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charset="0"/>
          <a:ea typeface="ＭＳ Ｐゴシック" pitchFamily="-28" charset="-128"/>
          <a:cs typeface="ＭＳ Ｐゴシック" pitchFamily="-2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charset="0"/>
          <a:ea typeface="ＭＳ Ｐゴシック" pitchFamily="-28" charset="-128"/>
          <a:cs typeface="ＭＳ Ｐゴシック" pitchFamily="-2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charset="0"/>
          <a:ea typeface="ＭＳ Ｐゴシック" pitchFamily="-28" charset="-128"/>
          <a:cs typeface="ＭＳ Ｐゴシック" pitchFamily="-2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itchFamily="34" charset="0"/>
          <a:ea typeface="ＭＳ Ｐゴシック" pitchFamily="-28" charset="-128"/>
          <a:cs typeface="ＭＳ Ｐゴシック" pitchFamily="-2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itchFamily="34" charset="0"/>
          <a:ea typeface="ＭＳ Ｐゴシック" pitchFamily="-28" charset="-128"/>
          <a:cs typeface="ＭＳ Ｐゴシック" pitchFamily="-2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itchFamily="34" charset="0"/>
          <a:ea typeface="ＭＳ Ｐゴシック" pitchFamily="-28" charset="-128"/>
          <a:cs typeface="ＭＳ Ｐゴシック" pitchFamily="-2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itchFamily="34" charset="0"/>
          <a:ea typeface="ＭＳ Ｐゴシック" pitchFamily="-28" charset="-128"/>
          <a:cs typeface="ＭＳ Ｐゴシック" pitchFamily="-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Calibri"/>
          <a:ea typeface="ＭＳ Ｐゴシック" pitchFamily="-28" charset="-128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Calibri"/>
          <a:ea typeface="ＭＳ Ｐゴシック" pitchFamily="-28" charset="-128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Calibri"/>
          <a:ea typeface="ＭＳ Ｐゴシック" pitchFamily="-28" charset="-128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Calibri"/>
          <a:ea typeface="ＭＳ Ｐゴシック" pitchFamily="-28" charset="-128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Calibri"/>
          <a:ea typeface="ＭＳ Ｐゴシック" pitchFamily="-28" charset="-128"/>
          <a:cs typeface="Calibri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enviz.org/" TargetMode="External"/><Relationship Id="rId13" Type="http://schemas.openxmlformats.org/officeDocument/2006/relationships/image" Target="../media/image13.png"/><Relationship Id="rId3" Type="http://schemas.openxmlformats.org/officeDocument/2006/relationships/image" Target="../media/image7.jpg"/><Relationship Id="rId7" Type="http://schemas.openxmlformats.org/officeDocument/2006/relationships/hyperlink" Target="http://www.rnabio.org/" TargetMode="External"/><Relationship Id="rId12" Type="http://schemas.openxmlformats.org/officeDocument/2006/relationships/image" Target="../media/image12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riffithlab.org/" TargetMode="External"/><Relationship Id="rId11" Type="http://schemas.openxmlformats.org/officeDocument/2006/relationships/image" Target="../media/image11.png"/><Relationship Id="rId5" Type="http://schemas.openxmlformats.org/officeDocument/2006/relationships/image" Target="../media/image9.png"/><Relationship Id="rId10" Type="http://schemas.openxmlformats.org/officeDocument/2006/relationships/image" Target="../media/image10.gif"/><Relationship Id="rId4" Type="http://schemas.openxmlformats.org/officeDocument/2006/relationships/image" Target="../media/image8.png"/><Relationship Id="rId9" Type="http://schemas.openxmlformats.org/officeDocument/2006/relationships/hyperlink" Target="http://www.pmbio.org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"/>
          <p:cNvSpPr txBox="1"/>
          <p:nvPr/>
        </p:nvSpPr>
        <p:spPr>
          <a:xfrm>
            <a:off x="931221" y="2489451"/>
            <a:ext cx="1029492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A3334"/>
              </a:buClr>
              <a:buSzPts val="4400"/>
              <a:buFont typeface="Verdana"/>
              <a:buNone/>
            </a:pPr>
            <a:r>
              <a:rPr lang="en-US" sz="4400" b="0" i="0" u="none" strike="noStrike" cap="none">
                <a:solidFill>
                  <a:srgbClr val="9A3334"/>
                </a:solidFill>
                <a:latin typeface="Verdana"/>
                <a:ea typeface="Verdana"/>
                <a:cs typeface="Verdana"/>
                <a:sym typeface="Verdana"/>
              </a:rPr>
              <a:t>Canadian Bioinformatics Workshops</a:t>
            </a:r>
            <a:endParaRPr/>
          </a:p>
        </p:txBody>
      </p:sp>
      <p:sp>
        <p:nvSpPr>
          <p:cNvPr id="70" name="Google Shape;70;p1"/>
          <p:cNvSpPr txBox="1"/>
          <p:nvPr/>
        </p:nvSpPr>
        <p:spPr>
          <a:xfrm>
            <a:off x="2058889" y="3719450"/>
            <a:ext cx="8039584" cy="192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www.bioinformatics.ca</a:t>
            </a:r>
            <a:endParaRPr sz="2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bioinformaticsdotca.github.io</a:t>
            </a:r>
            <a:endParaRPr sz="2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1" name="Google Shape;7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706545" y="5616657"/>
            <a:ext cx="243182" cy="201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" descr="Funding and Entrance Fellowships 2020, Faculty Of Law, McGill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02645" y="5385065"/>
            <a:ext cx="1871856" cy="982724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"/>
          <p:cNvSpPr txBox="1"/>
          <p:nvPr/>
        </p:nvSpPr>
        <p:spPr>
          <a:xfrm>
            <a:off x="10338298" y="5471296"/>
            <a:ext cx="130793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Supported by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49212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2" descr="Picture 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2576" y="0"/>
            <a:ext cx="6518495" cy="640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0758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4624"/>
            <a:ext cx="8839200" cy="648072"/>
          </a:xfrm>
        </p:spPr>
        <p:txBody>
          <a:bodyPr/>
          <a:lstStyle/>
          <a:p>
            <a:r>
              <a:rPr lang="en-US" sz="3200" dirty="0"/>
              <a:t>Introductions to Instructors and TAs</a:t>
            </a:r>
          </a:p>
        </p:txBody>
      </p:sp>
      <p:pic>
        <p:nvPicPr>
          <p:cNvPr id="8" name="Picture 7" descr="MalachiGriffit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58" y="762785"/>
            <a:ext cx="1752145" cy="1946827"/>
          </a:xfrm>
          <a:prstGeom prst="rect">
            <a:avLst/>
          </a:prstGeom>
        </p:spPr>
      </p:pic>
      <p:pic>
        <p:nvPicPr>
          <p:cNvPr id="9" name="Picture 8" descr="ObiGriffit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449" y="765395"/>
            <a:ext cx="1572737" cy="19468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6102" y="2709611"/>
            <a:ext cx="241335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Malachi Griffith</a:t>
            </a:r>
            <a:br>
              <a:rPr lang="en-US" sz="1800" dirty="0"/>
            </a:br>
            <a:r>
              <a:rPr lang="en-US" sz="1000" dirty="0"/>
              <a:t>Associate Professor of Medicine</a:t>
            </a:r>
            <a:br>
              <a:rPr lang="en-US" sz="1000" dirty="0"/>
            </a:br>
            <a:r>
              <a:rPr lang="en-US" sz="1000" dirty="0"/>
              <a:t>Associate Professor of Genetics</a:t>
            </a:r>
          </a:p>
          <a:p>
            <a:pPr algn="ctr"/>
            <a:r>
              <a:rPr lang="en-US" sz="1000" dirty="0"/>
              <a:t>Assistant Director, MGI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39417" y="2709611"/>
            <a:ext cx="2147637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Obi Griffith</a:t>
            </a:r>
          </a:p>
          <a:p>
            <a:pPr algn="ctr"/>
            <a:r>
              <a:rPr lang="en-US" sz="1000" dirty="0"/>
              <a:t>Associate Professor of Medicine</a:t>
            </a:r>
            <a:br>
              <a:rPr lang="en-US" sz="1000" dirty="0"/>
            </a:br>
            <a:r>
              <a:rPr lang="en-US" sz="1000" dirty="0"/>
              <a:t>Associate Professor of Genetics</a:t>
            </a:r>
          </a:p>
          <a:p>
            <a:pPr algn="ctr"/>
            <a:r>
              <a:rPr lang="en-US" sz="1000" dirty="0"/>
              <a:t>Assistant Director, MGI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92363" y="2900763"/>
            <a:ext cx="2147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/>
              <a:t>Huiming</a:t>
            </a:r>
            <a:r>
              <a:rPr lang="en-US" sz="1800" dirty="0"/>
              <a:t> Xia</a:t>
            </a:r>
          </a:p>
          <a:p>
            <a:pPr algn="ctr"/>
            <a:r>
              <a:rPr lang="en-US" sz="1000" dirty="0"/>
              <a:t>PhD candidate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A3F957E2-AB84-5B4E-AC00-76B229A5D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266" y="773254"/>
            <a:ext cx="1613944" cy="1895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F2A286-F53C-9F44-96AA-03E0C86F55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396" y="3614773"/>
            <a:ext cx="4716016" cy="98754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82E6C50-C9F1-204F-9954-3A2E9FD467C3}"/>
              </a:ext>
            </a:extLst>
          </p:cNvPr>
          <p:cNvSpPr txBox="1"/>
          <p:nvPr/>
        </p:nvSpPr>
        <p:spPr>
          <a:xfrm>
            <a:off x="1837348" y="4437111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hlinkClick r:id="rId6"/>
              </a:rPr>
              <a:t>griffithlab.org</a:t>
            </a:r>
            <a:endParaRPr lang="en-US" sz="2000" dirty="0"/>
          </a:p>
          <a:p>
            <a:pPr algn="ctr"/>
            <a:r>
              <a:rPr lang="en-US" sz="2000" dirty="0">
                <a:hlinkClick r:id="rId7"/>
              </a:rPr>
              <a:t>rnabio.org</a:t>
            </a:r>
            <a:r>
              <a:rPr lang="en-US" sz="2000" dirty="0"/>
              <a:t>   </a:t>
            </a:r>
            <a:r>
              <a:rPr lang="en-US" sz="2000" dirty="0">
                <a:hlinkClick r:id="rId8"/>
              </a:rPr>
              <a:t>genviz.org</a:t>
            </a:r>
            <a:r>
              <a:rPr lang="en-US" sz="2000" dirty="0"/>
              <a:t>   </a:t>
            </a:r>
            <a:r>
              <a:rPr lang="en-US" sz="2000" dirty="0">
                <a:hlinkClick r:id="rId9"/>
              </a:rPr>
              <a:t>pmbio.org</a:t>
            </a:r>
            <a:r>
              <a:rPr lang="en-US" sz="2000" dirty="0"/>
              <a:t>  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D647F2E-2160-114E-B90D-D382568A25B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100" y="4930043"/>
            <a:ext cx="5263149" cy="163198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1D7BD8D-F7C8-0C4C-A40E-DDAAA9F7A7E1}"/>
              </a:ext>
            </a:extLst>
          </p:cNvPr>
          <p:cNvSpPr txBox="1"/>
          <p:nvPr/>
        </p:nvSpPr>
        <p:spPr>
          <a:xfrm>
            <a:off x="4678938" y="2889819"/>
            <a:ext cx="2147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Felicia Gomez</a:t>
            </a:r>
          </a:p>
          <a:p>
            <a:pPr algn="ctr"/>
            <a:r>
              <a:rPr lang="en-US" sz="1000" dirty="0"/>
              <a:t>Instructor of Medicine</a:t>
            </a: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52C20B69-1EAE-9649-8B2D-8C9C1180F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968" y="842365"/>
            <a:ext cx="1800402" cy="180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6F53FD4-9F79-4C4D-AB13-AD61CBFFD843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02"/>
          <a:stretch/>
        </p:blipFill>
        <p:spPr>
          <a:xfrm>
            <a:off x="9527998" y="748874"/>
            <a:ext cx="1909916" cy="196073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C768ABF-5A4C-0244-B087-86494E64A8F7}"/>
              </a:ext>
            </a:extLst>
          </p:cNvPr>
          <p:cNvSpPr txBox="1"/>
          <p:nvPr/>
        </p:nvSpPr>
        <p:spPr>
          <a:xfrm>
            <a:off x="9290277" y="2880899"/>
            <a:ext cx="2147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Emma Bell</a:t>
            </a:r>
          </a:p>
          <a:p>
            <a:pPr algn="ctr"/>
            <a:r>
              <a:rPr lang="en-US" sz="1000" dirty="0"/>
              <a:t>Postdoctoral research fellow</a:t>
            </a: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A2C74CA-6846-3E48-B9C4-22DA2EBD72D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650" y="4162610"/>
            <a:ext cx="3007644" cy="53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951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-27384"/>
            <a:ext cx="8839200" cy="792088"/>
          </a:xfrm>
        </p:spPr>
        <p:txBody>
          <a:bodyPr/>
          <a:lstStyle/>
          <a:p>
            <a:r>
              <a:rPr lang="en-US" dirty="0"/>
              <a:t>Student poll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384" y="764704"/>
            <a:ext cx="9964216" cy="5300464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Not counting the pre-requisites and materials for this course:</a:t>
            </a:r>
          </a:p>
          <a:p>
            <a:r>
              <a:rPr lang="en-US" sz="2000" dirty="0"/>
              <a:t>Do you consider yourself a bioinformatician?</a:t>
            </a:r>
          </a:p>
          <a:p>
            <a:r>
              <a:rPr lang="en-US" sz="2000" dirty="0"/>
              <a:t>Are you familiar with </a:t>
            </a:r>
            <a:r>
              <a:rPr lang="en-US" sz="2000" dirty="0" err="1"/>
              <a:t>linux</a:t>
            </a:r>
            <a:r>
              <a:rPr lang="en-US" sz="2000" dirty="0"/>
              <a:t>/command line?</a:t>
            </a:r>
          </a:p>
          <a:p>
            <a:pPr lvl="1"/>
            <a:r>
              <a:rPr lang="en-US" sz="2000" dirty="0"/>
              <a:t>Intermediate? </a:t>
            </a:r>
          </a:p>
          <a:p>
            <a:pPr lvl="1"/>
            <a:r>
              <a:rPr lang="en-US" sz="2000" dirty="0"/>
              <a:t>Expert?</a:t>
            </a:r>
          </a:p>
          <a:p>
            <a:r>
              <a:rPr lang="en-US" sz="2000" dirty="0"/>
              <a:t>Do you sometimes write code?</a:t>
            </a:r>
          </a:p>
          <a:p>
            <a:r>
              <a:rPr lang="en-US" sz="2000" dirty="0"/>
              <a:t>Are you familiar with R?</a:t>
            </a:r>
          </a:p>
          <a:p>
            <a:pPr lvl="1"/>
            <a:r>
              <a:rPr lang="en-US" sz="2000" dirty="0"/>
              <a:t>Intermediate?</a:t>
            </a:r>
          </a:p>
          <a:p>
            <a:pPr lvl="1"/>
            <a:r>
              <a:rPr lang="en-US" sz="2000" dirty="0"/>
              <a:t>Expert?</a:t>
            </a:r>
          </a:p>
          <a:p>
            <a:r>
              <a:rPr lang="en-US" sz="2000" dirty="0"/>
              <a:t>Do you use git/</a:t>
            </a:r>
            <a:r>
              <a:rPr lang="en-US" sz="2000" dirty="0" err="1"/>
              <a:t>github</a:t>
            </a:r>
            <a:r>
              <a:rPr lang="en-US" sz="2000" dirty="0"/>
              <a:t>?</a:t>
            </a:r>
          </a:p>
          <a:p>
            <a:r>
              <a:rPr lang="en-US" sz="2000" dirty="0"/>
              <a:t>What organism do you work with?</a:t>
            </a:r>
          </a:p>
          <a:p>
            <a:r>
              <a:rPr lang="en-US" sz="2000"/>
              <a:t>Who </a:t>
            </a:r>
            <a:r>
              <a:rPr lang="en-US" sz="2000" dirty="0"/>
              <a:t>has a dual monitor setup?</a:t>
            </a:r>
          </a:p>
        </p:txBody>
      </p:sp>
    </p:spTree>
    <p:extLst>
      <p:ext uri="{BB962C8B-B14F-4D97-AF65-F5344CB8AC3E}">
        <p14:creationId xmlns:p14="http://schemas.microsoft.com/office/powerpoint/2010/main" val="3283091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34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nsolas"/>
              <a:buNone/>
            </a:pPr>
            <a:r>
              <a:rPr lang="en-US" dirty="0"/>
              <a:t>We are on a Coffee Break &amp; Networking Session</a:t>
            </a:r>
            <a:endParaRPr dirty="0"/>
          </a:p>
        </p:txBody>
      </p:sp>
      <p:sp>
        <p:nvSpPr>
          <p:cNvPr id="100" name="Google Shape;100;p5"/>
          <p:cNvSpPr txBox="1"/>
          <p:nvPr/>
        </p:nvSpPr>
        <p:spPr>
          <a:xfrm>
            <a:off x="794951" y="3448906"/>
            <a:ext cx="106020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Workshop Sponsors:</a:t>
            </a:r>
            <a:endParaRPr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A2E058E-E2CF-9347-AC0F-C80C4B416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395" y="4199772"/>
            <a:ext cx="1719035" cy="162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A156C24A-1308-D54C-B6EA-169EB8C02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506" y="4234674"/>
            <a:ext cx="1895957" cy="1375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6E4526D-DAE3-2A4B-8AD4-682AAD205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003" y="3501184"/>
            <a:ext cx="3764337" cy="1375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3244DA2B-B7AE-E74C-8577-6C423A0B4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96" y="4057148"/>
            <a:ext cx="2275780" cy="6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C8E91D72-D34B-BD41-8DBB-391E4BD8E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3308" y="4644230"/>
            <a:ext cx="2420492" cy="161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>
            <a:extLst>
              <a:ext uri="{FF2B5EF4-FFF2-40B4-BE49-F238E27FC236}">
                <a16:creationId xmlns:a16="http://schemas.microsoft.com/office/drawing/2014/main" id="{725FA478-4788-F941-86C9-A5118F133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903" y="4898276"/>
            <a:ext cx="1475294" cy="142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5286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egoe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11815</TotalTime>
  <Words>159</Words>
  <Application>Microsoft Macintosh PowerPoint</Application>
  <PresentationFormat>Widescreen</PresentationFormat>
  <Paragraphs>34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Segoe UI</vt:lpstr>
      <vt:lpstr>Arial</vt:lpstr>
      <vt:lpstr>Calibri</vt:lpstr>
      <vt:lpstr>Consolas</vt:lpstr>
      <vt:lpstr>Verdana</vt:lpstr>
      <vt:lpstr>Office Theme</vt:lpstr>
      <vt:lpstr>PowerPoint Presentation</vt:lpstr>
      <vt:lpstr>PowerPoint Presentation</vt:lpstr>
      <vt:lpstr>Introductions to Instructors and TAs</vt:lpstr>
      <vt:lpstr>Student poll</vt:lpstr>
      <vt:lpstr>We are on a Coffee Break &amp; Networking Session</vt:lpstr>
    </vt:vector>
  </TitlesOfParts>
  <Company>Boston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Stromberg</dc:creator>
  <cp:lastModifiedBy>Xia, Huiming</cp:lastModifiedBy>
  <cp:revision>713</cp:revision>
  <cp:lastPrinted>2020-06-17T12:48:33Z</cp:lastPrinted>
  <dcterms:created xsi:type="dcterms:W3CDTF">2011-11-14T19:50:16Z</dcterms:created>
  <dcterms:modified xsi:type="dcterms:W3CDTF">2021-09-08T14:09:44Z</dcterms:modified>
</cp:coreProperties>
</file>