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6" r:id="rId2"/>
    <p:sldId id="257" r:id="rId3"/>
    <p:sldId id="258" r:id="rId4"/>
    <p:sldId id="514" r:id="rId5"/>
    <p:sldId id="515" r:id="rId6"/>
    <p:sldId id="516" r:id="rId7"/>
    <p:sldId id="517" r:id="rId8"/>
    <p:sldId id="518" r:id="rId9"/>
    <p:sldId id="519" r:id="rId10"/>
    <p:sldId id="520" r:id="rId11"/>
    <p:sldId id="521" r:id="rId12"/>
    <p:sldId id="522" r:id="rId13"/>
    <p:sldId id="523" r:id="rId14"/>
    <p:sldId id="524" r:id="rId15"/>
    <p:sldId id="525" r:id="rId16"/>
    <p:sldId id="526" r:id="rId17"/>
    <p:sldId id="527" r:id="rId18"/>
    <p:sldId id="528" r:id="rId19"/>
    <p:sldId id="529" r:id="rId20"/>
    <p:sldId id="530" r:id="rId21"/>
    <p:sldId id="531" r:id="rId22"/>
    <p:sldId id="532" r:id="rId23"/>
    <p:sldId id="533" r:id="rId24"/>
    <p:sldId id="534" r:id="rId25"/>
    <p:sldId id="535" r:id="rId26"/>
    <p:sldId id="536" r:id="rId27"/>
    <p:sldId id="537" r:id="rId28"/>
    <p:sldId id="538" r:id="rId29"/>
    <p:sldId id="539" r:id="rId30"/>
    <p:sldId id="540" r:id="rId31"/>
    <p:sldId id="541" r:id="rId32"/>
    <p:sldId id="542" r:id="rId33"/>
    <p:sldId id="543" r:id="rId34"/>
    <p:sldId id="544" r:id="rId35"/>
    <p:sldId id="545" r:id="rId36"/>
    <p:sldId id="546" r:id="rId37"/>
    <p:sldId id="547" r:id="rId38"/>
    <p:sldId id="548" r:id="rId39"/>
    <p:sldId id="549" r:id="rId40"/>
    <p:sldId id="550" r:id="rId41"/>
    <p:sldId id="551" r:id="rId42"/>
    <p:sldId id="552" r:id="rId43"/>
    <p:sldId id="553" r:id="rId44"/>
    <p:sldId id="554" r:id="rId45"/>
    <p:sldId id="555" r:id="rId46"/>
    <p:sldId id="556" r:id="rId47"/>
    <p:sldId id="557" r:id="rId48"/>
    <p:sldId id="558" r:id="rId49"/>
    <p:sldId id="559" r:id="rId50"/>
    <p:sldId id="560" r:id="rId51"/>
    <p:sldId id="561" r:id="rId52"/>
    <p:sldId id="562" r:id="rId53"/>
    <p:sldId id="563" r:id="rId54"/>
    <p:sldId id="567" r:id="rId55"/>
    <p:sldId id="568" r:id="rId56"/>
    <p:sldId id="569" r:id="rId57"/>
    <p:sldId id="570" r:id="rId58"/>
    <p:sldId id="571" r:id="rId59"/>
    <p:sldId id="565" r:id="rId60"/>
    <p:sldId id="260" r:id="rId61"/>
  </p:sldIdLst>
  <p:sldSz cx="12192000" cy="6858000"/>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000"/>
    <a:srgbClr val="FF0000"/>
    <a:srgbClr val="FFFFFF"/>
    <a:srgbClr val="E1DB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40"/>
    <p:restoredTop sz="94626"/>
  </p:normalViewPr>
  <p:slideViewPr>
    <p:cSldViewPr>
      <p:cViewPr varScale="1">
        <p:scale>
          <a:sx n="114" d="100"/>
          <a:sy n="114" d="100"/>
        </p:scale>
        <p:origin x="168" y="320"/>
      </p:cViewPr>
      <p:guideLst>
        <p:guide orient="horz" pos="2160"/>
        <p:guide pos="3840"/>
      </p:guideLst>
    </p:cSldViewPr>
  </p:slideViewPr>
  <p:outlineViewPr>
    <p:cViewPr>
      <p:scale>
        <a:sx n="33" d="100"/>
        <a:sy n="33" d="100"/>
      </p:scale>
      <p:origin x="0" y="26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DE9121C1-E2BF-E745-B860-78422DD9843C}" type="datetime1">
              <a:rPr lang="en-US"/>
              <a:pPr>
                <a:defRPr/>
              </a:pPr>
              <a:t>9/7/21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78E0C042-AF95-A94D-832D-10E1E8C542D1}" type="slidenum">
              <a:rPr lang="en-US"/>
              <a:pPr>
                <a:defRPr/>
              </a:pPr>
              <a:t>‹#›</a:t>
            </a:fld>
            <a:endParaRPr lang="en-US"/>
          </a:p>
        </p:txBody>
      </p:sp>
    </p:spTree>
    <p:extLst>
      <p:ext uri="{BB962C8B-B14F-4D97-AF65-F5344CB8AC3E}">
        <p14:creationId xmlns:p14="http://schemas.microsoft.com/office/powerpoint/2010/main" val="3520265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35287995-21E9-BA49-A2F5-7D67D447DBDA}" type="datetime1">
              <a:rPr lang="en-US"/>
              <a:pPr>
                <a:defRPr/>
              </a:pPr>
              <a:t>9/7/21</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58FBEE90-0CDA-3447-B595-4F8759630F3A}" type="slidenum">
              <a:rPr lang="en-US"/>
              <a:pPr>
                <a:defRPr/>
              </a:pPr>
              <a:t>‹#›</a:t>
            </a:fld>
            <a:endParaRPr lang="en-US"/>
          </a:p>
        </p:txBody>
      </p:sp>
    </p:spTree>
    <p:extLst>
      <p:ext uri="{BB962C8B-B14F-4D97-AF65-F5344CB8AC3E}">
        <p14:creationId xmlns:p14="http://schemas.microsoft.com/office/powerpoint/2010/main" val="2390151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4112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IGV is available on all platforms that support Java.  Installation and launching are accomplished by clicking a “Launch” button on the IGV web site, or alternatively, by installing the application locally.</a:t>
            </a:r>
          </a:p>
          <a:p>
            <a:endParaRPr lang="en-US">
              <a:latin typeface="Calibri" charset="0"/>
              <a:ea typeface="ＭＳ Ｐゴシック" charset="0"/>
              <a:cs typeface="ＭＳ Ｐゴシック"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0A1D3D-AF05-A84C-99E3-DCAFB7EC9A5B}" type="slidenum">
              <a:rPr lang="en-US" sz="1300">
                <a:latin typeface="Calibri" charset="0"/>
              </a:rPr>
              <a:pPr eaLnBrk="1" hangingPunct="1"/>
              <a:t>10</a:t>
            </a:fld>
            <a:endParaRPr lang="en-US" sz="13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IGV window is divided into a number of controls and panels. At the top is a command bar with controls for selecting a reference genome, which must be selected before loading data. IGV provides dozens of hosted reference genomes to choose from, and also provides the option of importing novel references.</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5D02A2-809B-0746-AE2C-4A7E68E37E04}" type="slidenum">
              <a:rPr lang="en-US" sz="1300">
                <a:latin typeface="Calibri" charset="0"/>
              </a:rPr>
              <a:pPr eaLnBrk="1" hangingPunct="1"/>
              <a:t>11</a:t>
            </a:fld>
            <a:endParaRPr lang="en-US" sz="13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r>
              <a:rPr lang="en-US" dirty="0"/>
              <a:t>Data files are loaded into IGV by: </a:t>
            </a:r>
          </a:p>
          <a:p>
            <a:pPr marL="285750" indent="-285750">
              <a:buFontTx/>
              <a:buAutoNum type="romanLcParenBoth"/>
              <a:defRPr/>
            </a:pPr>
            <a:r>
              <a:rPr lang="en-US" dirty="0"/>
              <a:t>using the built-in file browser to select a file on the local file system, </a:t>
            </a:r>
          </a:p>
          <a:p>
            <a:pPr marL="285750" indent="-285750">
              <a:buFontTx/>
              <a:buAutoNum type="romanLcParenBoth"/>
              <a:defRPr/>
            </a:pPr>
            <a:r>
              <a:rPr lang="en-US" dirty="0"/>
              <a:t>entering the URL of a file accessible over a network via HTTP or FTP, </a:t>
            </a:r>
          </a:p>
          <a:p>
            <a:pPr marL="285750" indent="-285750">
              <a:buFontTx/>
              <a:buAutoNum type="romanLcParenBoth"/>
              <a:defRPr/>
            </a:pPr>
            <a:r>
              <a:rPr lang="en-US" dirty="0"/>
              <a:t>selecting entries from the ‘File &gt; Load from Server’ menu. </a:t>
            </a:r>
          </a:p>
          <a:p>
            <a:pPr marL="285750" indent="-285750">
              <a:buFontTx/>
              <a:buAutoNum type="romanLcParenBoth"/>
              <a:defRPr/>
            </a:pPr>
            <a:r>
              <a:rPr lang="en-US" dirty="0"/>
              <a:t>## entering the URL of a Distributed Annotation System (DAS) feature source [18] or </a:t>
            </a:r>
          </a:p>
          <a:p>
            <a:pPr marL="285750" indent="-285750">
              <a:buFontTx/>
              <a:buAutoNum type="romanLcParenBoth"/>
              <a:defRPr/>
            </a:pPr>
            <a:endParaRPr lang="en-US" dirty="0"/>
          </a:p>
          <a:p>
            <a:pPr marL="285750" indent="-285750">
              <a:buFontTx/>
              <a:buAutoNum type="romanLcParenBoth"/>
              <a:defRPr/>
            </a:pPr>
            <a:endParaRPr lang="en-US" dirty="0"/>
          </a:p>
          <a:p>
            <a:pPr>
              <a:defRPr/>
            </a:pPr>
            <a:r>
              <a:rPr lang="en-US" dirty="0"/>
              <a:t>By default, the menu provides access to data and annotation files that are hosted at the Broad Institute for viewing in IGV. So in this example, we are loading </a:t>
            </a:r>
            <a:r>
              <a:rPr lang="en-US" dirty="0" err="1"/>
              <a:t>ChIP</a:t>
            </a:r>
            <a:r>
              <a:rPr lang="en-US" dirty="0"/>
              <a:t> data representing various epigenetic marks done for one individual.</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748BFA-D66C-C34D-88C0-A53BC9A44E17}" type="slidenum">
              <a:rPr lang="en-US" sz="1300">
                <a:latin typeface="Calibri" charset="0"/>
              </a:rPr>
              <a:pPr eaLnBrk="1" hangingPunct="1"/>
              <a:t>12</a:t>
            </a:fld>
            <a:endParaRPr lang="en-US" sz="13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3B8B65-63F4-2E40-B594-7382A8399839}" type="slidenum">
              <a:rPr lang="en-US" sz="1300">
                <a:latin typeface="Calibri" charset="0"/>
              </a:rPr>
              <a:pPr eaLnBrk="1" hangingPunct="1"/>
              <a:t>13</a:t>
            </a:fld>
            <a:endParaRPr lang="en-US" sz="13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a:defRPr/>
            </a:pPr>
            <a:r>
              <a:rPr lang="en-US" dirty="0"/>
              <a:t>So, just below the toolbar is a header panel with an ideogram representation of the current chromosome, along with a genome coordinate ruler that indicates the size of the region in view. </a:t>
            </a:r>
          </a:p>
          <a:p>
            <a:pPr>
              <a:defRPr/>
            </a:pPr>
            <a:endParaRPr lang="en-US" dirty="0"/>
          </a:p>
          <a:p>
            <a:pPr>
              <a:defRPr/>
            </a:pPr>
            <a:r>
              <a:rPr lang="en-US" dirty="0"/>
              <a:t>The remainder of the window is divided into one or more data panels and an attribute panel. Data are mapped to the genomic coordinates of the reference genome and are displayed in the data panels as horizontal rows called ‘tracks’. Each track typically represents one sample or experiment. If any sample or track attributes have been loaded, they are displayed as a color-coded matrix in the attribute panel. These can include information like data type, or clinical details, such as age or sex of the patient, and can be sorted on.</a:t>
            </a:r>
          </a:p>
          <a:p>
            <a:pPr>
              <a:defRPr/>
            </a:pPr>
            <a:endParaRPr lang="en-US" dirty="0"/>
          </a:p>
          <a:p>
            <a:pPr>
              <a:defRPr/>
            </a:pPr>
            <a:r>
              <a:rPr lang="en-US" dirty="0"/>
              <a:t>At the bottom, we see genome features loaded by default, in this case </a:t>
            </a:r>
            <a:r>
              <a:rPr lang="en-US" dirty="0" err="1"/>
              <a:t>RefSeq</a:t>
            </a:r>
            <a:r>
              <a:rPr lang="en-US" dirty="0"/>
              <a:t> gene annotations.</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BE5F66-8E7F-4340-BC7E-2588C418BACB}" type="slidenum">
              <a:rPr lang="en-US" sz="1300">
                <a:latin typeface="Calibri" charset="0"/>
              </a:rPr>
              <a:pPr eaLnBrk="1" hangingPunct="1"/>
              <a:t>14</a:t>
            </a:fld>
            <a:endParaRPr lang="en-US" sz="13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IGV currently supports more than 30 different file formats, including many of the common formats for genome annotations, sequence alignments, variant calls and microarray data.  The file format defines the track type, and the track type determines predefined display options.</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5E50D6-F088-4B4F-B5C0-41EEBDB182C0}" type="slidenum">
              <a:rPr lang="en-US" sz="1300">
                <a:latin typeface="Calibri" charset="0"/>
              </a:rPr>
              <a:pPr eaLnBrk="1" hangingPunct="1"/>
              <a:t>15</a:t>
            </a:fld>
            <a:endParaRPr lang="en-US" sz="13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For NGS data, the files are in BAM format, and the track type is therefore an alignment.  If we are zoomed out too far, we can’t see individual reads aligning, just a message that tells us we have to get closer.  What we CAN see in this view is a bar chart of read coverage along the chromosome, with typical peaks at the centromeres, where repetitive elements are very common.</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943E82-74F5-054F-AA9B-C17596C55F07}" type="slidenum">
              <a:rPr lang="en-US" sz="1300">
                <a:latin typeface="Calibri" charset="0"/>
              </a:rPr>
              <a:pPr eaLnBrk="1" hangingPunct="1"/>
              <a:t>16</a:t>
            </a:fld>
            <a:endParaRPr lang="en-US" sz="13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We need to zoom in to about 30kb to see alignments, although this is a threshold that can be changed depending on what your data is like, as it takes more memory to load more alignments.  </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6CA1F6-6C86-D643-9A32-0312BF7BFEF7}" type="slidenum">
              <a:rPr lang="en-US" sz="1300">
                <a:latin typeface="Calibri" charset="0"/>
              </a:rPr>
              <a:pPr eaLnBrk="1" hangingPunct="1"/>
              <a:t>17</a:t>
            </a:fld>
            <a:endParaRPr lang="en-US" sz="13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a:defRPr/>
            </a:pPr>
            <a:r>
              <a:rPr lang="en-US" dirty="0"/>
              <a:t>When zoomed in sufficiently, IGV uses color and transparency to highlight interesting events in the alignment data and to visually deemphasize others—in the coverage chart, at the read level and for individual bases.   individual read alignments are displayed as horizontal bars.  The direction of each read is denoted by the pointy-end of the bar (like an arrow pointing in the read direction), and the grey color indicates that the mapping quality is good.  </a:t>
            </a:r>
          </a:p>
          <a:p>
            <a:pPr>
              <a:defRPr/>
            </a:pPr>
            <a:endParaRPr lang="en-US" dirty="0"/>
          </a:p>
          <a:p>
            <a:pPr>
              <a:defRPr/>
            </a:pPr>
            <a:r>
              <a:rPr lang="en-US" dirty="0"/>
              <a:t>Color bars in the coverage track indicate locations where a large number of read bases mismatch the reference—these are helpful in identifying putative SNPs. The relative size and color of these bars indicates the allele frequency of each base at that location. Here we see two homozygous SNPs, one that changes the reference base to a T (in blue), and one that changes it to a G.(in orange).  So mismatches are color-coded by the called base and are assigned a transparency value proportional to the base call quality (</a:t>
            </a:r>
            <a:r>
              <a:rPr lang="en-US" dirty="0" err="1"/>
              <a:t>phred</a:t>
            </a:r>
            <a:r>
              <a:rPr lang="en-US" dirty="0"/>
              <a:t>) score. This is the default coloring scheme for read bases, and has the effect of emphasizing high-quality mismatches.</a:t>
            </a:r>
          </a:p>
          <a:p>
            <a:pPr>
              <a:defRPr/>
            </a:pPr>
            <a:endParaRPr lang="en-US" dirty="0"/>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A6C31A-BCF4-3649-9FA2-ED84A36C097E}" type="slidenum">
              <a:rPr lang="en-US" sz="1300">
                <a:latin typeface="Calibri" charset="0"/>
              </a:rPr>
              <a:pPr eaLnBrk="1" hangingPunct="1"/>
              <a:t>18</a:t>
            </a:fld>
            <a:endParaRPr lang="en-US" sz="13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There are a number of metrics like this that are useful in evaluating the validity of SNVs and structural variants.  For SNVs, we’re going to consider read coverage, the allelic frequency of the alternate base, strand bias, mapping quality of the reads, and the base quality at the position of interest.  For SVs, we’ll take a look at coverage, and most importantly at insert size and read pair orientation.</a:t>
            </a: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6C7779-164C-8D4E-818F-7A0A3ABE0931}" type="slidenum">
              <a:rPr lang="en-US" sz="1300">
                <a:latin typeface="Calibri" charset="0"/>
              </a:rPr>
              <a:pPr eaLnBrk="1" hangingPunct="1"/>
              <a:t>19</a:t>
            </a:fld>
            <a:endParaRPr lang="en-US" sz="13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5930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best way to consider these metrics is to look at data.  In this case of an SNV, we see high read coverage (50 reads), and an allele frequency of about 60%.  The color transparency corresponds to base quality, and in this case we see that not all the reads have high quality calls.  So this might be a variants that we would want to investigate a bit further.  </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FB73A3-C961-5645-83C3-99DC21634B65}" type="slidenum">
              <a:rPr lang="en-US" sz="1300">
                <a:latin typeface="Calibri" charset="0"/>
              </a:rPr>
              <a:pPr eaLnBrk="1" hangingPunct="1"/>
              <a:t>20</a:t>
            </a:fld>
            <a:endParaRPr lang="en-US" sz="13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In this second example, we see that the reference allele “A” is changed to a “C” in about 30% of reads, but, only in reads on the reverse strand.  Here the reads on the fwd strand are colored pink, and the reads on the reverse strand are colored blue, then the alignments are sorted by base.  We can also see that after the initial mismatch, these reads continue to have additional mismatches, so we would conclude that this is very likely an artifact and not a true variant.</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9DB885-BF1B-2B47-A93A-1B17D70BDB36}" type="slidenum">
              <a:rPr lang="en-US" sz="1300">
                <a:latin typeface="Calibri" charset="0"/>
              </a:rPr>
              <a:pPr eaLnBrk="1" hangingPunct="1"/>
              <a:t>21</a:t>
            </a:fld>
            <a:endParaRPr lang="en-US" sz="13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Structural variants such as deletions, translocations and inversions are a bit more complicated to investigate, and we rely on two main sources of evidence in considering them: inferred insert size and pair orientation.  Lets talk about why these are important by looking at how genomic sequencing data are generated.</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D3DCE4-1B08-0542-9965-EEB79A0364E8}" type="slidenum">
              <a:rPr lang="en-US" sz="1300">
                <a:latin typeface="Calibri" charset="0"/>
              </a:rPr>
              <a:pPr eaLnBrk="1" hangingPunct="1"/>
              <a:t>22</a:t>
            </a:fld>
            <a:endParaRPr lang="en-US" sz="130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Very briefly, DNA is isolated and fragmented, and those fragments are size selected.  For genomic libraries, the mean library size may be 350bp, and most fragments will fall within a tight range around that number, in a normal distribution.</a:t>
            </a: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F5A573-0A24-774E-B51C-C804C7CD2531}" type="slidenum">
              <a:rPr lang="en-US" sz="1300">
                <a:latin typeface="Calibri" charset="0"/>
              </a:rPr>
              <a:pPr eaLnBrk="1" hangingPunct="1"/>
              <a:t>23</a:t>
            </a:fld>
            <a:endParaRPr lang="en-US" sz="130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Adapters are added to each end, and reads generated from each end.  The insert size is the length of the DNA molecule between the two sequenced fragments.</a:t>
            </a: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7FBC35-36EE-E24D-A92D-7C2FD84AE821}" type="slidenum">
              <a:rPr lang="en-US" sz="1300">
                <a:latin typeface="Calibri" charset="0"/>
              </a:rPr>
              <a:pPr eaLnBrk="1" hangingPunct="1"/>
              <a:t>24</a:t>
            </a:fld>
            <a:endParaRPr lang="en-US" sz="130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These reads are then aligned to a reference genome, and at this point we can measure the inferred insert size, which is the distance between the alignments.</a:t>
            </a: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1C29CE-F385-D842-8F68-60F9765615C1}" type="slidenum">
              <a:rPr lang="en-US" sz="1300">
                <a:latin typeface="Calibri" charset="0"/>
              </a:rPr>
              <a:pPr eaLnBrk="1" hangingPunct="1"/>
              <a:t>25</a:t>
            </a:fld>
            <a:endParaRPr lang="en-US" sz="130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If there is a discrepancy between the library insert size and the inferred insert size, we can use that to detect deletions and insertions.  Note that when read pairs map to different chromosomes the inferred insert size can not be calculated.</a:t>
            </a: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4B1328-DFFF-E34F-B38C-3817971FB67F}" type="slidenum">
              <a:rPr lang="en-US" sz="1300">
                <a:latin typeface="Calibri" charset="0"/>
              </a:rPr>
              <a:pPr eaLnBrk="1" hangingPunct="1"/>
              <a:t>26</a:t>
            </a:fld>
            <a:endParaRPr lang="en-US" sz="130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in the case of a deletion, how does the library insert size differ from the inferred insert size?</a:t>
            </a: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196AED-D612-C748-A152-A224E6A877C1}" type="slidenum">
              <a:rPr lang="en-US" sz="1300">
                <a:latin typeface="Calibri" charset="0"/>
              </a:rPr>
              <a:pPr eaLnBrk="1" hangingPunct="1"/>
              <a:t>27</a:t>
            </a:fld>
            <a:endParaRPr lang="en-US" sz="1300">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Let’s take a look step by step:  In our sequencing subject a portion of the genome is deleted.</a:t>
            </a: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5B59FA-1CFE-DD4C-BEF7-31272F5597F1}" type="slidenum">
              <a:rPr lang="en-US" sz="1300">
                <a:latin typeface="Calibri" charset="0"/>
              </a:rPr>
              <a:pPr eaLnBrk="1" hangingPunct="1"/>
              <a:t>28</a:t>
            </a:fld>
            <a:endParaRPr lang="en-US" sz="1300">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6015E0-045D-8E4A-9A95-A877758A4402}" type="slidenum">
              <a:rPr lang="en-US" sz="1300">
                <a:latin typeface="Calibri" charset="0"/>
              </a:rPr>
              <a:pPr eaLnBrk="1" hangingPunct="1"/>
              <a:t>29</a:t>
            </a:fld>
            <a:endParaRPr lang="en-US" sz="13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157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subject’s DNA is then fragmented and sequenced, and the reads are aligned to the reference, which of course contains the deleted segment.</a:t>
            </a: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608808-C530-5A43-AB79-EF8FB6FA91AA}" type="slidenum">
              <a:rPr lang="en-US" sz="1300">
                <a:latin typeface="Calibri" charset="0"/>
              </a:rPr>
              <a:pPr eaLnBrk="1" hangingPunct="1"/>
              <a:t>30</a:t>
            </a:fld>
            <a:endParaRPr lang="en-US" sz="1300">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in the case of deletions, the inferred insert size is always larger than the expected size.  </a:t>
            </a: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408AB5-0956-654D-AC3A-67666279554C}" type="slidenum">
              <a:rPr lang="en-US" sz="1300">
                <a:latin typeface="Calibri" charset="0"/>
              </a:rPr>
              <a:pPr eaLnBrk="1" hangingPunct="1"/>
              <a:t>31</a:t>
            </a:fld>
            <a:endParaRPr lang="en-US" sz="1300">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IGV has an option to color alignments by insert size in order to help us visualize them. </a:t>
            </a: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33234B-AB51-5E42-8E96-B4EBF97D5DDD}" type="slidenum">
              <a:rPr lang="en-US" sz="1300">
                <a:latin typeface="Calibri" charset="0"/>
              </a:rPr>
              <a:pPr eaLnBrk="1" hangingPunct="1"/>
              <a:t>32</a:t>
            </a:fld>
            <a:endParaRPr lang="en-US" sz="1300">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Here is an example of a 15 kilobase heterozygous deletion.  We know it is a deletion because the read pairs have very large insert sizes and are colored red.  We also see that there are still reads in the deleted region, but that the coverage in the region drops, so we can conclude that a heterozygous deletion is a likely explanation.  </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(Can anyone think of another possible explanation?  Tumour heterogeneity scenario with a WT clone and a homozygous deletion clone)</a:t>
            </a:r>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B31403-A101-FC41-9FFC-95AE33A1CCD8}" type="slidenum">
              <a:rPr lang="en-US" sz="1300">
                <a:latin typeface="Calibri" charset="0"/>
              </a:rPr>
              <a:pPr eaLnBrk="1" hangingPunct="1"/>
              <a:t>33</a:t>
            </a:fld>
            <a:endParaRPr lang="en-US" sz="1300">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Similarily, insertions are color coded by blue reads, and reads where one of the pairs maps to another chromosome are colored according to this code.  </a:t>
            </a: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3539EC-0176-A340-83DA-20BEBD7A7003}" type="slidenum">
              <a:rPr lang="en-US" sz="1300">
                <a:latin typeface="Calibri" charset="0"/>
              </a:rPr>
              <a:pPr eaLnBrk="1" hangingPunct="1"/>
              <a:t>34</a:t>
            </a:fld>
            <a:endParaRPr lang="en-US" sz="1300">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Here is an example os a translocation between chr 1 and 6.  </a:t>
            </a:r>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34FA97-530E-604F-A190-7B2AB2847D55}" type="slidenum">
              <a:rPr lang="en-US" sz="1300">
                <a:latin typeface="Calibri" charset="0"/>
              </a:rPr>
              <a:pPr eaLnBrk="1" hangingPunct="1"/>
              <a:t>35</a:t>
            </a:fld>
            <a:endParaRPr lang="en-US" sz="1300">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Brown is the color code for chr6 so we know the partners of these reads reside on that chromosome, and vice versa.</a:t>
            </a:r>
          </a:p>
          <a:p>
            <a:endParaRPr lang="en-US">
              <a:latin typeface="Calibri" charset="0"/>
              <a:ea typeface="ＭＳ Ｐゴシック" charset="0"/>
              <a:cs typeface="ＭＳ Ｐゴシック" charset="0"/>
            </a:endParaRPr>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29F49D2-E184-CE41-B218-48FD3263CF92}" type="slidenum">
              <a:rPr lang="en-US" sz="1300">
                <a:latin typeface="Calibri" charset="0"/>
              </a:rPr>
              <a:pPr eaLnBrk="1" hangingPunct="1"/>
              <a:t>36</a:t>
            </a:fld>
            <a:endParaRPr lang="en-US" sz="1300">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And finally, we can use read pair orientation to identify inversions, duplications, translocations, and even more complex rearrangements.  </a:t>
            </a:r>
          </a:p>
        </p:txBody>
      </p:sp>
      <p:sp>
        <p:nvSpPr>
          <p:cNvPr id="972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5C29A5-F927-D24B-89D5-46D05687EEDC}" type="slidenum">
              <a:rPr lang="en-US" sz="1300">
                <a:latin typeface="Calibri" charset="0"/>
              </a:rPr>
              <a:pPr eaLnBrk="1" hangingPunct="1"/>
              <a:t>37</a:t>
            </a:fld>
            <a:endParaRPr lang="en-US" sz="1300">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Let’s consider an inversion first.</a:t>
            </a:r>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49C0F1-1F84-494A-88FB-035078AFD884}" type="slidenum">
              <a:rPr lang="en-US" sz="1300">
                <a:latin typeface="Calibri" charset="0"/>
              </a:rPr>
              <a:pPr eaLnBrk="1" hangingPunct="1"/>
              <a:t>38</a:t>
            </a:fld>
            <a:endParaRPr lang="en-US" sz="1300">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segment of interest is in its normal orientation in the reference genome (A-&gt;B)</a:t>
            </a:r>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04CEFF-B8A4-3540-85DD-C9C81D6AD771}" type="slidenum">
              <a:rPr lang="en-US" sz="1300">
                <a:latin typeface="Calibri" charset="0"/>
              </a:rPr>
              <a:pPr eaLnBrk="1" hangingPunct="1"/>
              <a:t>39</a:t>
            </a:fld>
            <a:endParaRPr lang="en-US" sz="13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what tools can we use to visualize data?  Well, it really depends on what your data is and how much of it you have – if you’re looking at inter-chromosomal structural rearrangements in a large cohort of patients, you may want to generate circos plots, if you are looking at mutations you can use a genome browser.  Privacy is another important consideration, especially when working with patient-derived data.  In that case, you want to make sure for instance, that you can keep your data on your secured computer or cluster, and not upload it online.  </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That being said, genome browsers are a very good option for a light or thorough investigation in most cases, including those where privacy is a consideration.  There are at least 40 different genome browsers out there, built by different teams for different purposes, but most of them solve the core challenge of being able to interactively look at various types of data in the context of a reference genome, whether it be fly, worm, mouse, or human.</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93C1DC-2F2D-3440-8435-999B54FB19E5}" type="slidenum">
              <a:rPr lang="en-US" sz="1300">
                <a:latin typeface="Calibri" charset="0"/>
              </a:rPr>
              <a:pPr eaLnBrk="1" hangingPunct="1"/>
              <a:t>4</a:t>
            </a:fld>
            <a:endParaRPr lang="en-US" sz="1300">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But in the sequenced subject, the inversion causes B to come before A.</a:t>
            </a:r>
          </a:p>
        </p:txBody>
      </p:sp>
      <p:sp>
        <p:nvSpPr>
          <p:cNvPr id="1034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4F25EB-C442-1143-8F9E-7AB702EA99C2}" type="slidenum">
              <a:rPr lang="en-US" sz="1300">
                <a:latin typeface="Calibri" charset="0"/>
              </a:rPr>
              <a:pPr eaLnBrk="1" hangingPunct="1"/>
              <a:t>40</a:t>
            </a:fld>
            <a:endParaRPr lang="en-US" sz="1300">
              <a:latin typeface="Calibri"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Now, when we generate libraries, some of our sequenced fragments will span the breakpoint.</a:t>
            </a:r>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B179A0-2769-0949-8FE4-44E6E842C920}" type="slidenum">
              <a:rPr lang="en-US" sz="1300">
                <a:latin typeface="Calibri" charset="0"/>
              </a:rPr>
              <a:pPr eaLnBrk="1" hangingPunct="1"/>
              <a:t>41</a:t>
            </a:fld>
            <a:endParaRPr lang="en-US" sz="1300">
              <a:latin typeface="Calibri"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And when we align reads to the reference genome, the 1</a:t>
            </a:r>
            <a:r>
              <a:rPr lang="en-US" baseline="30000">
                <a:latin typeface="Calibri" charset="0"/>
                <a:ea typeface="ＭＳ Ｐゴシック" charset="0"/>
                <a:cs typeface="ＭＳ Ｐゴシック" charset="0"/>
              </a:rPr>
              <a:t>st</a:t>
            </a:r>
            <a:r>
              <a:rPr lang="en-US">
                <a:latin typeface="Calibri" charset="0"/>
                <a:ea typeface="ＭＳ Ｐゴシック" charset="0"/>
                <a:cs typeface="ＭＳ Ｐゴシック" charset="0"/>
              </a:rPr>
              <a:t> read aligns to one side of the first breakpoint, </a:t>
            </a:r>
          </a:p>
        </p:txBody>
      </p:sp>
      <p:sp>
        <p:nvSpPr>
          <p:cNvPr id="1075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021E1A-3FD0-BE4D-A86C-5CAE8C1AB8BD}" type="slidenum">
              <a:rPr lang="en-US" sz="1300">
                <a:latin typeface="Calibri" charset="0"/>
              </a:rPr>
              <a:pPr eaLnBrk="1" hangingPunct="1"/>
              <a:t>42</a:t>
            </a:fld>
            <a:endParaRPr lang="en-US" sz="1300">
              <a:latin typeface="Calibri"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And the second read aligns to the other side, and to the opposite strand.</a:t>
            </a:r>
          </a:p>
        </p:txBody>
      </p:sp>
      <p:sp>
        <p:nvSpPr>
          <p:cNvPr id="1095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2B310E-BAB5-C147-9BF9-4931F923A9FB}" type="slidenum">
              <a:rPr lang="en-US" sz="1300">
                <a:latin typeface="Calibri" charset="0"/>
              </a:rPr>
              <a:pPr eaLnBrk="1" hangingPunct="1"/>
              <a:t>43</a:t>
            </a:fld>
            <a:endParaRPr lang="en-US" sz="1300">
              <a:latin typeface="Calibri"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Similarly at the other end, </a:t>
            </a:r>
          </a:p>
        </p:txBody>
      </p:sp>
      <p:sp>
        <p:nvSpPr>
          <p:cNvPr id="1116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ECFB51-0305-EE4E-B408-EEEFDC712A2F}" type="slidenum">
              <a:rPr lang="en-US" sz="1300">
                <a:latin typeface="Calibri" charset="0"/>
              </a:rPr>
              <a:pPr eaLnBrk="1" hangingPunct="1"/>
              <a:t>44</a:t>
            </a:fld>
            <a:endParaRPr lang="en-US" sz="1300">
              <a:latin typeface="Calibri"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One read aligns as expected past the second breakpoint, </a:t>
            </a:r>
          </a:p>
        </p:txBody>
      </p:sp>
      <p:sp>
        <p:nvSpPr>
          <p:cNvPr id="1136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CA5E2C-B08F-F240-8605-7F6F2B92CC2F}" type="slidenum">
              <a:rPr lang="en-US" sz="1300">
                <a:latin typeface="Calibri" charset="0"/>
              </a:rPr>
              <a:pPr eaLnBrk="1" hangingPunct="1"/>
              <a:t>45</a:t>
            </a:fld>
            <a:endParaRPr lang="en-US" sz="1300">
              <a:latin typeface="Calibri"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57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And its pair aligns on the opposite strand.</a:t>
            </a:r>
          </a:p>
        </p:txBody>
      </p:sp>
      <p:sp>
        <p:nvSpPr>
          <p:cNvPr id="1157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D12787-D01A-6A40-9F52-BF92AF6A7B64}" type="slidenum">
              <a:rPr lang="en-US" sz="1300">
                <a:latin typeface="Calibri" charset="0"/>
              </a:rPr>
              <a:pPr eaLnBrk="1" hangingPunct="1"/>
              <a:t>46</a:t>
            </a:fld>
            <a:endParaRPr lang="en-US" sz="1300">
              <a:latin typeface="Calibri"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77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we see this pattern</a:t>
            </a:r>
          </a:p>
        </p:txBody>
      </p:sp>
      <p:sp>
        <p:nvSpPr>
          <p:cNvPr id="1177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3E2A67-C9FB-5C40-9E6F-85C4B3120A47}" type="slidenum">
              <a:rPr lang="en-US" sz="1300">
                <a:latin typeface="Calibri" charset="0"/>
              </a:rPr>
              <a:pPr eaLnBrk="1" hangingPunct="1"/>
              <a:t>47</a:t>
            </a:fld>
            <a:endParaRPr lang="en-US" sz="1300">
              <a:latin typeface="Calibri"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98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Both breakpoints will have alignments pointing in the same direction instead of inward facing.</a:t>
            </a:r>
          </a:p>
        </p:txBody>
      </p:sp>
      <p:sp>
        <p:nvSpPr>
          <p:cNvPr id="1198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62D3B1-AD2D-2540-BBC4-0FDE5B4145AB}" type="slidenum">
              <a:rPr lang="en-US" sz="1300">
                <a:latin typeface="Calibri" charset="0"/>
              </a:rPr>
              <a:pPr eaLnBrk="1" hangingPunct="1"/>
              <a:t>48</a:t>
            </a:fld>
            <a:endParaRPr lang="en-US" sz="1300">
              <a:latin typeface="Calibri"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18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IGVs color scheme for inversions is teal for read pair corresponding to the breakpoint on the left, and</a:t>
            </a:r>
          </a:p>
        </p:txBody>
      </p:sp>
      <p:sp>
        <p:nvSpPr>
          <p:cNvPr id="1218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E93F6D-E4AF-8E4A-98CD-57592F09A368}" type="slidenum">
              <a:rPr lang="en-US" sz="1300">
                <a:latin typeface="Calibri" charset="0"/>
              </a:rPr>
              <a:pPr eaLnBrk="1" hangingPunct="1"/>
              <a:t>49</a:t>
            </a:fld>
            <a:endParaRPr lang="en-US" sz="13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if the task at hand is visualizing alignments to the genome, inspecting variants, looking at coverage, and so on, genome browsers will be the right tool.  They are able to handle large files stored either locally or remotely, and can keep that data private.  IGV is the most highly-used and fully-featured browser, and the one we will spend most time talking about.  Other browsers include the UCSC Genome Browser, and the UCSC Cancer Genome Browser, Trackster, which is part of Galaxy and can perform visual analysis on small regions, and the Savant Genome browser, which integrates visualization of variant analysis.</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D9E33D-7C96-834A-96F7-B8BACA82A1D8}" type="slidenum">
              <a:rPr lang="en-US" sz="1300">
                <a:latin typeface="Calibri" charset="0"/>
              </a:rPr>
              <a:pPr eaLnBrk="1" hangingPunct="1"/>
              <a:t>5</a:t>
            </a:fld>
            <a:endParaRPr lang="en-US" sz="1300">
              <a:latin typeface="Calibri"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39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Blue for the reads corresponding to the breakpoint on the right.</a:t>
            </a:r>
          </a:p>
        </p:txBody>
      </p:sp>
      <p:sp>
        <p:nvSpPr>
          <p:cNvPr id="1239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0458EF-AE85-4147-B035-2EAB615D83D2}" type="slidenum">
              <a:rPr lang="en-US" sz="1300">
                <a:latin typeface="Calibri" charset="0"/>
              </a:rPr>
              <a:pPr eaLnBrk="1" hangingPunct="1"/>
              <a:t>50</a:t>
            </a:fld>
            <a:endParaRPr lang="en-US" sz="1300">
              <a:latin typeface="Calibri"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We can select Color by Pair orientation to make these anomalies obvious</a:t>
            </a:r>
          </a:p>
        </p:txBody>
      </p:sp>
      <p:sp>
        <p:nvSpPr>
          <p:cNvPr id="1259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20565D-02C6-764A-BC24-DE62EF4E6506}" type="slidenum">
              <a:rPr lang="en-US" sz="1300">
                <a:latin typeface="Calibri" charset="0"/>
              </a:rPr>
              <a:pPr eaLnBrk="1" hangingPunct="1"/>
              <a:t>51</a:t>
            </a:fld>
            <a:endParaRPr lang="en-US" sz="1300">
              <a:latin typeface="Calibri"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80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As shown here.</a:t>
            </a:r>
          </a:p>
        </p:txBody>
      </p:sp>
      <p:sp>
        <p:nvSpPr>
          <p:cNvPr id="1280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2CC540-C676-BE4B-A0A8-74076A0405B7}" type="slidenum">
              <a:rPr lang="en-US" sz="1300">
                <a:latin typeface="Calibri" charset="0"/>
              </a:rPr>
              <a:pPr eaLnBrk="1" hangingPunct="1"/>
              <a:t>52</a:t>
            </a:fld>
            <a:endParaRPr lang="en-US" sz="1300">
              <a:latin typeface="Calibri"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00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 comprehensive chart of the color options for different kinds of mapping anomalies is on the IGV website, and always comes in useful when looking at data.</a:t>
            </a:r>
          </a:p>
        </p:txBody>
      </p:sp>
      <p:sp>
        <p:nvSpPr>
          <p:cNvPr id="1300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07D643-337C-9E45-8058-A16F9F5A3C93}" type="slidenum">
              <a:rPr lang="en-US" sz="1300">
                <a:latin typeface="Calibri" charset="0"/>
              </a:rPr>
              <a:pPr eaLnBrk="1" hangingPunct="1"/>
              <a:t>53</a:t>
            </a:fld>
            <a:endParaRPr lang="en-US" sz="1300">
              <a:latin typeface="Calibri"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extLst>
      <p:ext uri="{BB962C8B-B14F-4D97-AF65-F5344CB8AC3E}">
        <p14:creationId xmlns:p14="http://schemas.microsoft.com/office/powerpoint/2010/main" val="260338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Let’s delve into more detail on the Integrative Genimics Viewer (IGV). IGV’s design is focused on the integrative nature of genomic studies, with support for both array-based and next-generation sequencing data, and their integration together with additional clinical or phenotypic data. A user can visualize and explore their own data set, and importantly, can do so in the context of any available public data set, which is extremely powerful.</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A116D0-624F-7343-A2B2-C0170E873A6A}" type="slidenum">
              <a:rPr lang="en-US" sz="1300">
                <a:latin typeface="Calibri" charset="0"/>
              </a:rPr>
              <a:pPr eaLnBrk="1" hangingPunct="1"/>
              <a:t>6</a:t>
            </a:fld>
            <a:endParaRPr lang="en-US" sz="13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user interface is intuitive and easily learned; </a:t>
            </a:r>
          </a:p>
          <a:p>
            <a:r>
              <a:rPr lang="en-US">
                <a:latin typeface="Calibri" charset="0"/>
                <a:ea typeface="ＭＳ Ｐゴシック" charset="0"/>
                <a:cs typeface="ＭＳ Ｐゴシック" charset="0"/>
              </a:rPr>
              <a:t>It can integrate multiple data types with clinical data;</a:t>
            </a:r>
          </a:p>
          <a:p>
            <a:r>
              <a:rPr lang="en-US">
                <a:latin typeface="Calibri" charset="0"/>
                <a:ea typeface="ＭＳ Ｐゴシック" charset="0"/>
                <a:cs typeface="ＭＳ Ｐゴシック" charset="0"/>
              </a:rPr>
              <a:t>It allows visualization of one or multiple locations in the genome at once</a:t>
            </a:r>
          </a:p>
          <a:p>
            <a:r>
              <a:rPr lang="en-US">
                <a:latin typeface="Calibri" charset="0"/>
                <a:ea typeface="ＭＳ Ｐゴシック" charset="0"/>
                <a:cs typeface="ＭＳ Ｐゴシック" charset="0"/>
              </a:rPr>
              <a:t>And can pull data from local of remote locations.</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Finally, it allows automation of certain tasks using “batch jobs”, which can be invoked while an IGV session is in progress – we’ll try this out at the end of the lab in fact.  IGV can also be used non-interactively, so, invoked on the commandline with a batch job of tasks to perform.  This is quite useful when we want to do a lot of one thing, like saving an image of the read support at every mutation in a list of SNVs.  </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182FE2-8999-EF49-ACA2-E003BAA0C942}" type="slidenum">
              <a:rPr lang="en-US" sz="1300">
                <a:latin typeface="Calibri" charset="0"/>
              </a:rPr>
              <a:pPr eaLnBrk="1" hangingPunct="1"/>
              <a:t>7</a:t>
            </a:fld>
            <a:endParaRPr lang="en-US" sz="13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11A46E-8E7E-4E43-8A41-40B68A59E706}" type="slidenum">
              <a:rPr lang="en-US" sz="1300">
                <a:latin typeface="Calibri" charset="0"/>
              </a:rPr>
              <a:pPr eaLnBrk="1" hangingPunct="1"/>
              <a:t>8</a:t>
            </a:fld>
            <a:endParaRPr lang="en-US" sz="13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0FE753-1385-684F-B6C6-BC4197F24AF8}" type="slidenum">
              <a:rPr lang="en-US" sz="1300">
                <a:latin typeface="Calibri" charset="0"/>
              </a:rPr>
              <a:pPr eaLnBrk="1" hangingPunct="1"/>
              <a:t>9</a:t>
            </a:fld>
            <a:endParaRPr lang="en-US" sz="13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p:cNvSpPr/>
          <p:nvPr userDrawn="1"/>
        </p:nvSpPr>
        <p:spPr>
          <a:xfrm>
            <a:off x="0" y="0"/>
            <a:ext cx="12192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pic>
        <p:nvPicPr>
          <p:cNvPr id="3" name="Picture 7" descr="cshl_logo_alternate 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0051" y="381000"/>
            <a:ext cx="3684463" cy="1319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6911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785600" cy="1143000"/>
          </a:xfrm>
        </p:spPr>
        <p:txBody>
          <a:bodyPr/>
          <a:lstStyle>
            <a:lvl1pPr>
              <a:defRPr sz="4000" b="1">
                <a:latin typeface="Calibri"/>
                <a:cs typeface="Calibri"/>
              </a:defRPr>
            </a:lvl1pPr>
          </a:lstStyle>
          <a:p>
            <a:r>
              <a:rPr lang="en-US" dirty="0"/>
              <a:t>Click to edit Master title style</a:t>
            </a:r>
          </a:p>
        </p:txBody>
      </p:sp>
      <p:sp>
        <p:nvSpPr>
          <p:cNvPr id="3" name="Content Placeholder 2"/>
          <p:cNvSpPr>
            <a:spLocks noGrp="1"/>
          </p:cNvSpPr>
          <p:nvPr>
            <p:ph idx="1"/>
          </p:nvPr>
        </p:nvSpPr>
        <p:spPr>
          <a:xfrm>
            <a:off x="203200" y="1600200"/>
            <a:ext cx="11785600" cy="4724400"/>
          </a:xfr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809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785600" cy="1143000"/>
          </a:xfrm>
        </p:spPr>
        <p:txBody>
          <a:bodyPr/>
          <a:lstStyle>
            <a:lvl1pPr>
              <a:defRPr sz="4000" b="1">
                <a:latin typeface="Calibri"/>
                <a:cs typeface="Calibri"/>
              </a:defRPr>
            </a:lvl1pPr>
          </a:lstStyle>
          <a:p>
            <a:r>
              <a:rPr lang="en-US" dirty="0"/>
              <a:t>Click to edit Master title style</a:t>
            </a:r>
          </a:p>
        </p:txBody>
      </p:sp>
    </p:spTree>
    <p:extLst>
      <p:ext uri="{BB962C8B-B14F-4D97-AF65-F5344CB8AC3E}">
        <p14:creationId xmlns:p14="http://schemas.microsoft.com/office/powerpoint/2010/main" val="229645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s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785600" cy="1143000"/>
          </a:xfrm>
        </p:spPr>
        <p:txBody>
          <a:bodyPr/>
          <a:lstStyle>
            <a:lvl1pPr>
              <a:defRPr sz="4000" b="1">
                <a:latin typeface="Calibri"/>
                <a:cs typeface="Calibri"/>
              </a:defRPr>
            </a:lvl1pPr>
          </a:lstStyle>
          <a:p>
            <a:r>
              <a:rPr lang="en-US" dirty="0"/>
              <a:t>Click to edit Master title style</a:t>
            </a:r>
          </a:p>
        </p:txBody>
      </p:sp>
      <p:sp>
        <p:nvSpPr>
          <p:cNvPr id="3" name="Content Placeholder 2"/>
          <p:cNvSpPr>
            <a:spLocks noGrp="1"/>
          </p:cNvSpPr>
          <p:nvPr>
            <p:ph idx="1"/>
          </p:nvPr>
        </p:nvSpPr>
        <p:spPr>
          <a:xfrm>
            <a:off x="203200" y="1600200"/>
            <a:ext cx="57912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0"/>
          </p:nvPr>
        </p:nvSpPr>
        <p:spPr>
          <a:xfrm>
            <a:off x="6197600" y="1600200"/>
            <a:ext cx="57912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279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52400"/>
            <a:ext cx="117856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9620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onsola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7"/>
          <p:cNvSpPr txBox="1">
            <a:spLocks noGrp="1"/>
          </p:cNvSpPr>
          <p:nvPr>
            <p:ph type="sldNum" idx="12"/>
          </p:nvPr>
        </p:nvSpPr>
        <p:spPr>
          <a:xfrm>
            <a:off x="9448800" y="606583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7"/>
          <p:cNvSpPr/>
          <p:nvPr/>
        </p:nvSpPr>
        <p:spPr>
          <a:xfrm>
            <a:off x="0" y="0"/>
            <a:ext cx="12192000" cy="2514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21" name="Google Shape;21;p7" descr="bioinformatics.ca-logo-white-text.png"/>
          <p:cNvPicPr preferRelativeResize="0"/>
          <p:nvPr/>
        </p:nvPicPr>
        <p:blipFill rotWithShape="1">
          <a:blip r:embed="rId2">
            <a:alphaModFix/>
          </a:blip>
          <a:srcRect/>
          <a:stretch/>
        </p:blipFill>
        <p:spPr>
          <a:xfrm>
            <a:off x="76200" y="1656599"/>
            <a:ext cx="1729740" cy="727826"/>
          </a:xfrm>
          <a:prstGeom prst="rect">
            <a:avLst/>
          </a:prstGeom>
          <a:noFill/>
          <a:ln>
            <a:noFill/>
          </a:ln>
        </p:spPr>
      </p:pic>
    </p:spTree>
    <p:extLst>
      <p:ext uri="{BB962C8B-B14F-4D97-AF65-F5344CB8AC3E}">
        <p14:creationId xmlns:p14="http://schemas.microsoft.com/office/powerpoint/2010/main" val="3577095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8"/>
          <p:cNvSpPr txBox="1">
            <a:spLocks noGrp="1"/>
          </p:cNvSpPr>
          <p:nvPr>
            <p:ph type="sldNum" idx="12"/>
          </p:nvPr>
        </p:nvSpPr>
        <p:spPr>
          <a:xfrm>
            <a:off x="9448800" y="606583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2967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0"/>
          <p:cNvSpPr txBox="1">
            <a:spLocks noGrp="1"/>
          </p:cNvSpPr>
          <p:nvPr>
            <p:ph type="sldNum" idx="12"/>
          </p:nvPr>
        </p:nvSpPr>
        <p:spPr>
          <a:xfrm>
            <a:off x="9448800" y="606583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2489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7C93A29-9B14-FE48-B6D1-C871738F1342}"/>
              </a:ext>
            </a:extLst>
          </p:cNvPr>
          <p:cNvSpPr/>
          <p:nvPr userDrawn="1"/>
        </p:nvSpPr>
        <p:spPr>
          <a:xfrm>
            <a:off x="0" y="6400800"/>
            <a:ext cx="12192000" cy="457200"/>
          </a:xfrm>
          <a:prstGeom prst="rect">
            <a:avLst/>
          </a:prstGeom>
          <a:solidFill>
            <a:srgbClr val="9A33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8" name="TextBox 7">
            <a:extLst>
              <a:ext uri="{FF2B5EF4-FFF2-40B4-BE49-F238E27FC236}">
                <a16:creationId xmlns:a16="http://schemas.microsoft.com/office/drawing/2014/main" id="{72C61BA0-4F25-114F-8980-BF3E6ADEFC9C}"/>
              </a:ext>
            </a:extLst>
          </p:cNvPr>
          <p:cNvSpPr txBox="1">
            <a:spLocks noChangeArrowheads="1"/>
          </p:cNvSpPr>
          <p:nvPr userDrawn="1"/>
        </p:nvSpPr>
        <p:spPr bwMode="auto">
          <a:xfrm>
            <a:off x="227541" y="6461447"/>
            <a:ext cx="894080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500" b="1" dirty="0">
                <a:solidFill>
                  <a:schemeClr val="bg1"/>
                </a:solidFill>
                <a:latin typeface="Calibri" charset="0"/>
                <a:cs typeface="Calibri" charset="0"/>
              </a:rPr>
              <a:t>RNA: Module 2</a:t>
            </a:r>
          </a:p>
        </p:txBody>
      </p:sp>
      <p:sp>
        <p:nvSpPr>
          <p:cNvPr id="10" name="TextBox 9">
            <a:extLst>
              <a:ext uri="{FF2B5EF4-FFF2-40B4-BE49-F238E27FC236}">
                <a16:creationId xmlns:a16="http://schemas.microsoft.com/office/drawing/2014/main" id="{BC9B8437-EA93-9F47-83FF-593A4CCA6702}"/>
              </a:ext>
            </a:extLst>
          </p:cNvPr>
          <p:cNvSpPr txBox="1"/>
          <p:nvPr userDrawn="1"/>
        </p:nvSpPr>
        <p:spPr>
          <a:xfrm>
            <a:off x="8803051" y="6451602"/>
            <a:ext cx="3149600" cy="369332"/>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800" b="1" dirty="0" err="1">
                <a:solidFill>
                  <a:schemeClr val="bg1"/>
                </a:solidFill>
                <a:cs typeface="Arial" charset="0"/>
              </a:rPr>
              <a:t>bioinformatics.ca</a:t>
            </a:r>
            <a:endParaRPr lang="en-US" sz="1800" dirty="0">
              <a:solidFill>
                <a:schemeClr val="bg1"/>
              </a:solidFill>
              <a:cs typeface="Arial" charset="0"/>
            </a:endParaRPr>
          </a:p>
        </p:txBody>
      </p:sp>
      <p:sp>
        <p:nvSpPr>
          <p:cNvPr id="11" name="TextBox 10">
            <a:extLst>
              <a:ext uri="{FF2B5EF4-FFF2-40B4-BE49-F238E27FC236}">
                <a16:creationId xmlns:a16="http://schemas.microsoft.com/office/drawing/2014/main" id="{DB92C871-A0B0-6B4E-A99F-C4BD4C8EE925}"/>
              </a:ext>
            </a:extLst>
          </p:cNvPr>
          <p:cNvSpPr txBox="1"/>
          <p:nvPr userDrawn="1"/>
        </p:nvSpPr>
        <p:spPr>
          <a:xfrm>
            <a:off x="5885847" y="6471291"/>
            <a:ext cx="420307" cy="323165"/>
          </a:xfrm>
          <a:prstGeom prst="rect">
            <a:avLst/>
          </a:prstGeom>
          <a:noFill/>
        </p:spPr>
        <p:txBody>
          <a:bodyPr wrap="none" rtlCol="0" anchor="ctr">
            <a:spAutoFit/>
          </a:bodyPr>
          <a:lstStyle/>
          <a:p>
            <a:pPr algn="ctr"/>
            <a:fld id="{0153C3B2-0654-1049-821D-A9450C27E9C9}" type="slidenum">
              <a:rPr lang="en-US" sz="1500" smtClean="0">
                <a:solidFill>
                  <a:schemeClr val="bg1"/>
                </a:solidFill>
              </a:rPr>
              <a:pPr algn="ctr"/>
              <a:t>‹#›</a:t>
            </a:fld>
            <a:endParaRPr lang="en-US" sz="15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Lst>
  <p:txStyles>
    <p:titleStyle>
      <a:lvl1pPr algn="ctr" rtl="0" eaLnBrk="0" fontAlgn="base" hangingPunct="0">
        <a:spcBef>
          <a:spcPct val="0"/>
        </a:spcBef>
        <a:spcAft>
          <a:spcPct val="0"/>
        </a:spcAft>
        <a:defRPr sz="4000" b="1" kern="1200">
          <a:solidFill>
            <a:schemeClr val="tx1"/>
          </a:solidFill>
          <a:latin typeface="Calibri"/>
          <a:ea typeface="ＭＳ Ｐゴシック" pitchFamily="-28" charset="-128"/>
          <a:cs typeface="Calibri"/>
        </a:defRPr>
      </a:lvl1pPr>
      <a:lvl2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2pPr>
      <a:lvl3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3pPr>
      <a:lvl4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4pPr>
      <a:lvl5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5pPr>
      <a:lvl6pPr marL="4572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6pPr>
      <a:lvl7pPr marL="9144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7pPr>
      <a:lvl8pPr marL="13716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8pPr>
      <a:lvl9pPr marL="18288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alibri"/>
          <a:ea typeface="ＭＳ Ｐゴシック" pitchFamily="-28" charset="-128"/>
          <a:cs typeface="Calibri"/>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alibri"/>
          <a:ea typeface="ＭＳ Ｐゴシック" pitchFamily="-28" charset="-128"/>
          <a:cs typeface="Calibri"/>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28" charset="-128"/>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www.broadinstitute.org/igv/FileFormat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p:nvPr/>
        </p:nvSpPr>
        <p:spPr>
          <a:xfrm>
            <a:off x="931221" y="2489451"/>
            <a:ext cx="10294920" cy="1447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9A3334"/>
              </a:buClr>
              <a:buSzPts val="4400"/>
              <a:buFont typeface="Verdana"/>
              <a:buNone/>
            </a:pPr>
            <a:r>
              <a:rPr lang="en-US" sz="4400" b="0" i="0" u="none" strike="noStrike" cap="none">
                <a:solidFill>
                  <a:srgbClr val="9A3334"/>
                </a:solidFill>
                <a:latin typeface="Verdana"/>
                <a:ea typeface="Verdana"/>
                <a:cs typeface="Verdana"/>
                <a:sym typeface="Verdana"/>
              </a:rPr>
              <a:t>Canadian Bioinformatics Workshops</a:t>
            </a:r>
            <a:endParaRPr/>
          </a:p>
        </p:txBody>
      </p:sp>
      <p:sp>
        <p:nvSpPr>
          <p:cNvPr id="70" name="Google Shape;70;p1"/>
          <p:cNvSpPr txBox="1"/>
          <p:nvPr/>
        </p:nvSpPr>
        <p:spPr>
          <a:xfrm>
            <a:off x="2058889" y="3719450"/>
            <a:ext cx="8039584" cy="192722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Verdana"/>
                <a:ea typeface="Verdana"/>
                <a:cs typeface="Verdana"/>
                <a:sym typeface="Verdana"/>
              </a:rPr>
              <a:t>www.bioinformatics.ca</a:t>
            </a:r>
            <a:endParaRPr sz="2800" b="0" i="0" u="none" strike="noStrike" cap="none">
              <a:solidFill>
                <a:schemeClr val="dk1"/>
              </a:solidFill>
              <a:latin typeface="Verdana"/>
              <a:ea typeface="Verdana"/>
              <a:cs typeface="Verdana"/>
              <a:sym typeface="Verdana"/>
            </a:endParaRPr>
          </a:p>
          <a:p>
            <a:pPr marL="0" marR="0" lvl="0" indent="0" algn="ctr"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Verdana"/>
                <a:ea typeface="Verdana"/>
                <a:cs typeface="Verdana"/>
                <a:sym typeface="Verdana"/>
              </a:rPr>
              <a:t>bioinformaticsdotca.github.io</a:t>
            </a:r>
            <a:endParaRPr sz="2800" b="0" i="0" u="none" strike="noStrike" cap="none">
              <a:solidFill>
                <a:schemeClr val="dk1"/>
              </a:solidFill>
              <a:latin typeface="Verdana"/>
              <a:ea typeface="Verdana"/>
              <a:cs typeface="Verdana"/>
              <a:sym typeface="Verdana"/>
            </a:endParaRPr>
          </a:p>
        </p:txBody>
      </p:sp>
      <p:pic>
        <p:nvPicPr>
          <p:cNvPr id="71" name="Google Shape;71;p1"/>
          <p:cNvPicPr preferRelativeResize="0"/>
          <p:nvPr/>
        </p:nvPicPr>
        <p:blipFill rotWithShape="1">
          <a:blip r:embed="rId3">
            <a:alphaModFix/>
          </a:blip>
          <a:srcRect/>
          <a:stretch/>
        </p:blipFill>
        <p:spPr>
          <a:xfrm>
            <a:off x="20706545" y="5616657"/>
            <a:ext cx="243182" cy="201720"/>
          </a:xfrm>
          <a:prstGeom prst="rect">
            <a:avLst/>
          </a:prstGeom>
          <a:noFill/>
          <a:ln>
            <a:noFill/>
          </a:ln>
        </p:spPr>
      </p:pic>
      <p:pic>
        <p:nvPicPr>
          <p:cNvPr id="72" name="Google Shape;72;p1" descr="Funding and Entrance Fellowships 2020, Faculty Of Law, McGill ..."/>
          <p:cNvPicPr preferRelativeResize="0"/>
          <p:nvPr/>
        </p:nvPicPr>
        <p:blipFill rotWithShape="1">
          <a:blip r:embed="rId4">
            <a:alphaModFix/>
          </a:blip>
          <a:srcRect/>
          <a:stretch/>
        </p:blipFill>
        <p:spPr>
          <a:xfrm>
            <a:off x="10202645" y="5385065"/>
            <a:ext cx="1871856" cy="982724"/>
          </a:xfrm>
          <a:prstGeom prst="rect">
            <a:avLst/>
          </a:prstGeom>
          <a:noFill/>
          <a:ln>
            <a:noFill/>
          </a:ln>
        </p:spPr>
      </p:pic>
      <p:sp>
        <p:nvSpPr>
          <p:cNvPr id="73" name="Google Shape;73;p1"/>
          <p:cNvSpPr txBox="1"/>
          <p:nvPr/>
        </p:nvSpPr>
        <p:spPr>
          <a:xfrm>
            <a:off x="10338298" y="5471296"/>
            <a:ext cx="1307939"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u="none" strike="noStrike" cap="none">
                <a:solidFill>
                  <a:schemeClr val="dk1"/>
                </a:solidFill>
                <a:latin typeface="Verdana"/>
                <a:ea typeface="Verdana"/>
                <a:cs typeface="Verdana"/>
                <a:sym typeface="Verdana"/>
              </a:rPr>
              <a:t>Supported by </a:t>
            </a:r>
            <a:endParaRPr/>
          </a:p>
        </p:txBody>
      </p:sp>
    </p:spTree>
    <p:extLst>
      <p:ext uri="{BB962C8B-B14F-4D97-AF65-F5344CB8AC3E}">
        <p14:creationId xmlns:p14="http://schemas.microsoft.com/office/powerpoint/2010/main" val="4256890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1-14 at 4.00.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960" y="4941168"/>
            <a:ext cx="4752528" cy="1292354"/>
          </a:xfrm>
          <a:prstGeom prst="rect">
            <a:avLst/>
          </a:prstGeom>
        </p:spPr>
      </p:pic>
      <p:sp>
        <p:nvSpPr>
          <p:cNvPr id="40961" name="Title 1"/>
          <p:cNvSpPr>
            <a:spLocks noGrp="1"/>
          </p:cNvSpPr>
          <p:nvPr>
            <p:ph type="title"/>
          </p:nvPr>
        </p:nvSpPr>
        <p:spPr>
          <a:xfrm>
            <a:off x="1676400" y="-171400"/>
            <a:ext cx="8839200" cy="1143000"/>
          </a:xfrm>
        </p:spPr>
        <p:txBody>
          <a:bodyPr/>
          <a:lstStyle/>
          <a:p>
            <a:r>
              <a:rPr lang="en-US" dirty="0">
                <a:latin typeface="Arial" charset="0"/>
                <a:ea typeface="ＭＳ Ｐゴシック" charset="0"/>
                <a:cs typeface="ＭＳ Ｐゴシック" charset="0"/>
              </a:rPr>
              <a:t>Launch IGV</a:t>
            </a:r>
            <a:endParaRPr lang="en-US" dirty="0">
              <a:latin typeface="Calibri" charset="0"/>
              <a:ea typeface="ＭＳ Ｐゴシック" charset="0"/>
            </a:endParaRPr>
          </a:p>
        </p:txBody>
      </p:sp>
      <p:pic>
        <p:nvPicPr>
          <p:cNvPr id="4096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3" name="Picture 4" descr="Screen shot 2012-10-04 at 5.43.09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86831" y="805012"/>
            <a:ext cx="3079750" cy="277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Oval 6"/>
          <p:cNvSpPr/>
          <p:nvPr/>
        </p:nvSpPr>
        <p:spPr bwMode="auto">
          <a:xfrm>
            <a:off x="1631256" y="1420961"/>
            <a:ext cx="914400" cy="152400"/>
          </a:xfrm>
          <a:prstGeom prst="ellipse">
            <a:avLst/>
          </a:prstGeom>
          <a:noFill/>
          <a:ln w="38100" cmpd="sng">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0966" name="Picture 7" descr="Screen Shot 2013-10-21 at 2.23.48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87282" y="980827"/>
            <a:ext cx="5083175" cy="343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7" name="Picture 8" descr="Screen Shot 2014-05-12 at 8.04.56 P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42594" y="2060849"/>
            <a:ext cx="4754562" cy="413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Oval 9"/>
          <p:cNvSpPr/>
          <p:nvPr/>
        </p:nvSpPr>
        <p:spPr bwMode="auto">
          <a:xfrm>
            <a:off x="7160520" y="3315842"/>
            <a:ext cx="604837" cy="257175"/>
          </a:xfrm>
          <a:prstGeom prst="ellipse">
            <a:avLst/>
          </a:prstGeom>
          <a:noFill/>
          <a:ln w="38100" cmpd="sng">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bwMode="auto">
          <a:xfrm>
            <a:off x="4595119" y="5340498"/>
            <a:ext cx="2870200" cy="300038"/>
          </a:xfrm>
          <a:prstGeom prst="ellipse">
            <a:avLst/>
          </a:prstGeom>
          <a:noFill/>
          <a:ln w="38100" cmpd="sng">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bwMode="auto">
          <a:xfrm>
            <a:off x="8328248" y="5373216"/>
            <a:ext cx="1008112" cy="936104"/>
          </a:xfrm>
          <a:prstGeom prst="ellipse">
            <a:avLst/>
          </a:prstGeom>
          <a:noFill/>
          <a:ln w="38100" cmpd="sng">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41328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descr="Screen Shot 2013-10-24 at 11.06.28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65361"/>
            <a:ext cx="9144000" cy="586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0" name="Title 1"/>
          <p:cNvSpPr>
            <a:spLocks noGrp="1"/>
          </p:cNvSpPr>
          <p:nvPr>
            <p:ph type="title"/>
          </p:nvPr>
        </p:nvSpPr>
        <p:spPr>
          <a:xfrm>
            <a:off x="1676400" y="44624"/>
            <a:ext cx="8839200" cy="1143000"/>
          </a:xfrm>
        </p:spPr>
        <p:txBody>
          <a:bodyPr/>
          <a:lstStyle/>
          <a:p>
            <a:r>
              <a:rPr lang="en-US" dirty="0">
                <a:latin typeface="Arial" charset="0"/>
                <a:ea typeface="ＭＳ Ｐゴシック" charset="0"/>
                <a:cs typeface="ＭＳ Ｐゴシック" charset="0"/>
              </a:rPr>
              <a:t>Launch IGV</a:t>
            </a:r>
            <a:endParaRPr lang="en-US" dirty="0">
              <a:latin typeface="Calibri" charset="0"/>
              <a:ea typeface="ＭＳ Ｐゴシック" charset="0"/>
            </a:endParaRPr>
          </a:p>
        </p:txBody>
      </p:sp>
      <p:pic>
        <p:nvPicPr>
          <p:cNvPr id="4301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TextBox 2"/>
          <p:cNvSpPr txBox="1">
            <a:spLocks noChangeArrowheads="1"/>
          </p:cNvSpPr>
          <p:nvPr/>
        </p:nvSpPr>
        <p:spPr bwMode="auto">
          <a:xfrm>
            <a:off x="3216276" y="1638474"/>
            <a:ext cx="3743325" cy="830262"/>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1. Select genome from the drop-down menu</a:t>
            </a:r>
          </a:p>
        </p:txBody>
      </p:sp>
      <p:sp>
        <p:nvSpPr>
          <p:cNvPr id="43013" name="TextBox 2"/>
          <p:cNvSpPr txBox="1">
            <a:spLocks noChangeArrowheads="1"/>
          </p:cNvSpPr>
          <p:nvPr/>
        </p:nvSpPr>
        <p:spPr bwMode="auto">
          <a:xfrm>
            <a:off x="3216276" y="2862437"/>
            <a:ext cx="3743325" cy="4619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2. Load data</a:t>
            </a:r>
          </a:p>
        </p:txBody>
      </p:sp>
      <p:cxnSp>
        <p:nvCxnSpPr>
          <p:cNvPr id="43014" name="Straight Arrow Connector 7"/>
          <p:cNvCxnSpPr>
            <a:cxnSpLocks noChangeShapeType="1"/>
            <a:stCxn id="43012" idx="1"/>
          </p:cNvCxnSpPr>
          <p:nvPr/>
        </p:nvCxnSpPr>
        <p:spPr bwMode="auto">
          <a:xfrm flipH="1" flipV="1">
            <a:off x="2351089" y="1494011"/>
            <a:ext cx="865187" cy="5588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355686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703512" y="-27384"/>
            <a:ext cx="8839200" cy="1143000"/>
          </a:xfrm>
        </p:spPr>
        <p:txBody>
          <a:bodyPr/>
          <a:lstStyle/>
          <a:p>
            <a:r>
              <a:rPr lang="en-US" dirty="0">
                <a:latin typeface="Arial" charset="0"/>
                <a:ea typeface="ＭＳ Ｐゴシック" charset="0"/>
                <a:cs typeface="ＭＳ Ｐゴシック" charset="0"/>
              </a:rPr>
              <a:t>Load data</a:t>
            </a:r>
            <a:endParaRPr lang="en-US" dirty="0">
              <a:latin typeface="Calibri" charset="0"/>
              <a:ea typeface="ＭＳ Ｐゴシック" charset="0"/>
            </a:endParaRPr>
          </a:p>
        </p:txBody>
      </p:sp>
      <p:pic>
        <p:nvPicPr>
          <p:cNvPr id="4505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9" name="TextBox 2"/>
          <p:cNvSpPr txBox="1">
            <a:spLocks noChangeArrowheads="1"/>
          </p:cNvSpPr>
          <p:nvPr/>
        </p:nvSpPr>
        <p:spPr bwMode="auto">
          <a:xfrm>
            <a:off x="1794446" y="1272332"/>
            <a:ext cx="3132138" cy="830262"/>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Select </a:t>
            </a:r>
            <a:r>
              <a:rPr lang="en-US" b="1"/>
              <a:t>File &gt; Load from Server…</a:t>
            </a:r>
            <a:r>
              <a:rPr lang="en-US"/>
              <a:t> </a:t>
            </a:r>
          </a:p>
        </p:txBody>
      </p:sp>
      <p:pic>
        <p:nvPicPr>
          <p:cNvPr id="45060" name="Picture 5" descr="Screen Shot 2013-10-23 at 9.26.01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6835" y="2348658"/>
            <a:ext cx="2979737" cy="2651125"/>
          </a:xfrm>
          <a:prstGeom prst="rect">
            <a:avLst/>
          </a:prstGeom>
          <a:noFill/>
          <a:ln w="76200">
            <a:solidFill>
              <a:srgbClr val="4597A0"/>
            </a:solidFill>
            <a:miter lim="800000"/>
            <a:headEnd/>
            <a:tailEnd/>
          </a:ln>
          <a:extLst>
            <a:ext uri="{909E8E84-426E-40dd-AFC4-6F175D3DCCD1}">
              <a14:hiddenFill xmlns:a14="http://schemas.microsoft.com/office/drawing/2010/main" xmlns="">
                <a:solidFill>
                  <a:srgbClr val="FFFFFF"/>
                </a:solidFill>
              </a14:hiddenFill>
            </a:ext>
          </a:extLst>
        </p:spPr>
      </p:pic>
      <p:cxnSp>
        <p:nvCxnSpPr>
          <p:cNvPr id="45061" name="Straight Arrow Connector 6"/>
          <p:cNvCxnSpPr>
            <a:cxnSpLocks noChangeShapeType="1"/>
          </p:cNvCxnSpPr>
          <p:nvPr/>
        </p:nvCxnSpPr>
        <p:spPr bwMode="auto">
          <a:xfrm>
            <a:off x="2091310" y="2047032"/>
            <a:ext cx="719137" cy="10795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pic>
        <p:nvPicPr>
          <p:cNvPr id="45062" name="Picture 7" descr="Screen Shot 2013-10-23 at 10.21.14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3760" y="1470770"/>
            <a:ext cx="5367337" cy="431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3" name="TextBox 2"/>
          <p:cNvSpPr txBox="1">
            <a:spLocks noChangeArrowheads="1"/>
          </p:cNvSpPr>
          <p:nvPr/>
        </p:nvSpPr>
        <p:spPr bwMode="auto">
          <a:xfrm>
            <a:off x="8211121" y="2983657"/>
            <a:ext cx="2089150" cy="1568450"/>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Open the </a:t>
            </a:r>
          </a:p>
          <a:p>
            <a:pPr eaLnBrk="1" hangingPunct="1"/>
            <a:r>
              <a:rPr lang="en-US" b="1"/>
              <a:t>Tutorials</a:t>
            </a:r>
            <a:r>
              <a:rPr lang="en-US"/>
              <a:t> menu, select </a:t>
            </a:r>
            <a:r>
              <a:rPr lang="en-US" b="1"/>
              <a:t>UI Basics</a:t>
            </a:r>
          </a:p>
        </p:txBody>
      </p:sp>
      <p:cxnSp>
        <p:nvCxnSpPr>
          <p:cNvPr id="45064" name="Straight Arrow Connector 10"/>
          <p:cNvCxnSpPr>
            <a:cxnSpLocks noChangeShapeType="1"/>
          </p:cNvCxnSpPr>
          <p:nvPr/>
        </p:nvCxnSpPr>
        <p:spPr bwMode="auto">
          <a:xfrm flipH="1">
            <a:off x="6814122" y="3342433"/>
            <a:ext cx="1325563" cy="73025"/>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2" name="Rectangle 11"/>
          <p:cNvSpPr/>
          <p:nvPr/>
        </p:nvSpPr>
        <p:spPr>
          <a:xfrm>
            <a:off x="4056634" y="2596307"/>
            <a:ext cx="106362" cy="138112"/>
          </a:xfrm>
          <a:prstGeom prst="rect">
            <a:avLst/>
          </a:prstGeom>
          <a:solidFill>
            <a:schemeClr val="bg2">
              <a:lumMod val="20000"/>
              <a:lumOff val="80000"/>
            </a:schemeClr>
          </a:solidFill>
          <a:ln w="508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99403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676400" y="44624"/>
            <a:ext cx="8839200" cy="936104"/>
          </a:xfrm>
        </p:spPr>
        <p:txBody>
          <a:bodyPr/>
          <a:lstStyle/>
          <a:p>
            <a:r>
              <a:rPr lang="en-US" dirty="0">
                <a:latin typeface="Arial" charset="0"/>
                <a:ea typeface="ＭＳ Ｐゴシック" charset="0"/>
                <a:cs typeface="ＭＳ Ｐゴシック" charset="0"/>
              </a:rPr>
              <a:t>Screen layout</a:t>
            </a:r>
            <a:endParaRPr lang="en-US" dirty="0">
              <a:latin typeface="Calibri" charset="0"/>
              <a:ea typeface="ＭＳ Ｐゴシック" charset="0"/>
            </a:endParaRPr>
          </a:p>
        </p:txBody>
      </p:sp>
      <p:pic>
        <p:nvPicPr>
          <p:cNvPr id="4710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08" name="Picture 22" descr="Screen Shot 2013-10-23 at 10.29.25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0583" y="736302"/>
            <a:ext cx="9144000" cy="586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17926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2" descr="Screen Shot 2013-10-23 at 10.29.2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08310"/>
            <a:ext cx="9144000" cy="586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4" name="Title 1"/>
          <p:cNvSpPr>
            <a:spLocks noGrp="1"/>
          </p:cNvSpPr>
          <p:nvPr>
            <p:ph type="title"/>
          </p:nvPr>
        </p:nvSpPr>
        <p:spPr>
          <a:xfrm>
            <a:off x="1676400" y="-99392"/>
            <a:ext cx="8839200" cy="936104"/>
          </a:xfrm>
        </p:spPr>
        <p:txBody>
          <a:bodyPr/>
          <a:lstStyle/>
          <a:p>
            <a:r>
              <a:rPr lang="en-US" dirty="0">
                <a:latin typeface="Arial" charset="0"/>
                <a:ea typeface="ＭＳ Ｐゴシック" charset="0"/>
                <a:cs typeface="ＭＳ Ｐゴシック" charset="0"/>
              </a:rPr>
              <a:t>Screen layout</a:t>
            </a:r>
            <a:endParaRPr lang="en-US" dirty="0">
              <a:latin typeface="Calibri" charset="0"/>
              <a:ea typeface="ＭＳ Ｐゴシック" charset="0"/>
            </a:endParaRPr>
          </a:p>
        </p:txBody>
      </p:sp>
      <p:pic>
        <p:nvPicPr>
          <p:cNvPr id="4915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56" name="Picture 4" descr="Screen Shot 2013-10-24 at 6.59.36 PM.png"/>
          <p:cNvPicPr>
            <a:picLocks noChangeAspect="1"/>
          </p:cNvPicPr>
          <p:nvPr/>
        </p:nvPicPr>
        <p:blipFill>
          <a:blip r:embed="rId5">
            <a:extLst>
              <a:ext uri="{28A0092B-C50C-407E-A947-70E740481C1C}">
                <a14:useLocalDpi xmlns:a14="http://schemas.microsoft.com/office/drawing/2010/main" val="0"/>
              </a:ext>
            </a:extLst>
          </a:blip>
          <a:srcRect r="1407" b="-8308"/>
          <a:stretch>
            <a:fillRect/>
          </a:stretch>
        </p:blipFill>
        <p:spPr bwMode="auto">
          <a:xfrm>
            <a:off x="1905000" y="800373"/>
            <a:ext cx="8153400" cy="26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9157" name="Straight Arrow Connector 5"/>
          <p:cNvCxnSpPr>
            <a:cxnSpLocks noChangeShapeType="1"/>
          </p:cNvCxnSpPr>
          <p:nvPr/>
        </p:nvCxnSpPr>
        <p:spPr bwMode="auto">
          <a:xfrm flipH="1">
            <a:off x="8678863" y="901972"/>
            <a:ext cx="533400" cy="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pic>
        <p:nvPicPr>
          <p:cNvPr id="49158" name="Picture 6" descr="Screen Shot 2013-10-24 at 7.03.57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1257572"/>
            <a:ext cx="774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9159" name="Straight Arrow Connector 7"/>
          <p:cNvCxnSpPr>
            <a:cxnSpLocks noChangeShapeType="1"/>
          </p:cNvCxnSpPr>
          <p:nvPr/>
        </p:nvCxnSpPr>
        <p:spPr bwMode="auto">
          <a:xfrm flipH="1">
            <a:off x="7696200" y="1354410"/>
            <a:ext cx="533400" cy="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49160" name="TextBox 8"/>
          <p:cNvSpPr txBox="1">
            <a:spLocks noChangeArrowheads="1"/>
          </p:cNvSpPr>
          <p:nvPr/>
        </p:nvSpPr>
        <p:spPr bwMode="auto">
          <a:xfrm>
            <a:off x="8161338" y="1100410"/>
            <a:ext cx="1135062" cy="461962"/>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toolbar</a:t>
            </a:r>
          </a:p>
        </p:txBody>
      </p:sp>
      <p:cxnSp>
        <p:nvCxnSpPr>
          <p:cNvPr id="49161" name="Straight Arrow Connector 9"/>
          <p:cNvCxnSpPr>
            <a:cxnSpLocks noChangeShapeType="1"/>
          </p:cNvCxnSpPr>
          <p:nvPr/>
        </p:nvCxnSpPr>
        <p:spPr bwMode="auto">
          <a:xfrm flipV="1">
            <a:off x="1897064" y="2019572"/>
            <a:ext cx="1912937" cy="254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1" name="Right Brace 10"/>
          <p:cNvSpPr/>
          <p:nvPr/>
        </p:nvSpPr>
        <p:spPr>
          <a:xfrm>
            <a:off x="8839200" y="2400572"/>
            <a:ext cx="685800" cy="2819400"/>
          </a:xfrm>
          <a:prstGeom prst="rightBrace">
            <a:avLst/>
          </a:prstGeom>
          <a:ln w="57150" cmpd="sng">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9163" name="TextBox 11"/>
          <p:cNvSpPr txBox="1">
            <a:spLocks noChangeArrowheads="1"/>
          </p:cNvSpPr>
          <p:nvPr/>
        </p:nvSpPr>
        <p:spPr bwMode="auto">
          <a:xfrm>
            <a:off x="1828800" y="1562373"/>
            <a:ext cx="1371600" cy="8302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genome ruler</a:t>
            </a:r>
          </a:p>
        </p:txBody>
      </p:sp>
      <p:sp>
        <p:nvSpPr>
          <p:cNvPr id="49164" name="TextBox 12"/>
          <p:cNvSpPr txBox="1">
            <a:spLocks noChangeArrowheads="1"/>
          </p:cNvSpPr>
          <p:nvPr/>
        </p:nvSpPr>
        <p:spPr bwMode="auto">
          <a:xfrm>
            <a:off x="9372600" y="3391173"/>
            <a:ext cx="990600" cy="8302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data panel</a:t>
            </a:r>
          </a:p>
        </p:txBody>
      </p:sp>
      <p:cxnSp>
        <p:nvCxnSpPr>
          <p:cNvPr id="49165" name="Straight Arrow Connector 13"/>
          <p:cNvCxnSpPr>
            <a:cxnSpLocks noChangeShapeType="1"/>
          </p:cNvCxnSpPr>
          <p:nvPr/>
        </p:nvCxnSpPr>
        <p:spPr bwMode="auto">
          <a:xfrm flipH="1" flipV="1">
            <a:off x="3810000" y="3543572"/>
            <a:ext cx="609600" cy="5334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49166" name="Straight Arrow Connector 14"/>
          <p:cNvCxnSpPr>
            <a:cxnSpLocks noChangeShapeType="1"/>
          </p:cNvCxnSpPr>
          <p:nvPr/>
        </p:nvCxnSpPr>
        <p:spPr bwMode="auto">
          <a:xfrm flipV="1">
            <a:off x="4724400" y="2933972"/>
            <a:ext cx="228600" cy="11430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49167" name="Straight Arrow Connector 15"/>
          <p:cNvCxnSpPr>
            <a:cxnSpLocks noChangeShapeType="1"/>
          </p:cNvCxnSpPr>
          <p:nvPr/>
        </p:nvCxnSpPr>
        <p:spPr bwMode="auto">
          <a:xfrm flipH="1" flipV="1">
            <a:off x="4191000" y="3238772"/>
            <a:ext cx="457200" cy="8382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49168" name="TextBox 16"/>
          <p:cNvSpPr txBox="1">
            <a:spLocks noChangeArrowheads="1"/>
          </p:cNvSpPr>
          <p:nvPr/>
        </p:nvSpPr>
        <p:spPr bwMode="auto">
          <a:xfrm>
            <a:off x="9144000" y="5261248"/>
            <a:ext cx="1295400" cy="8302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genome features</a:t>
            </a:r>
          </a:p>
        </p:txBody>
      </p:sp>
      <p:cxnSp>
        <p:nvCxnSpPr>
          <p:cNvPr id="49169" name="Straight Arrow Connector 17"/>
          <p:cNvCxnSpPr>
            <a:cxnSpLocks noChangeShapeType="1"/>
          </p:cNvCxnSpPr>
          <p:nvPr/>
        </p:nvCxnSpPr>
        <p:spPr bwMode="auto">
          <a:xfrm flipH="1">
            <a:off x="8610600" y="5677172"/>
            <a:ext cx="533400" cy="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49170" name="Straight Arrow Connector 18"/>
          <p:cNvCxnSpPr>
            <a:cxnSpLocks noChangeShapeType="1"/>
          </p:cNvCxnSpPr>
          <p:nvPr/>
        </p:nvCxnSpPr>
        <p:spPr bwMode="auto">
          <a:xfrm flipV="1">
            <a:off x="4953000" y="2705372"/>
            <a:ext cx="762000" cy="13716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49171" name="TextBox 19"/>
          <p:cNvSpPr txBox="1">
            <a:spLocks noChangeArrowheads="1"/>
          </p:cNvSpPr>
          <p:nvPr/>
        </p:nvSpPr>
        <p:spPr bwMode="auto">
          <a:xfrm>
            <a:off x="4038600" y="4076973"/>
            <a:ext cx="1219200" cy="4619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t>tracks</a:t>
            </a:r>
          </a:p>
        </p:txBody>
      </p:sp>
      <p:sp>
        <p:nvSpPr>
          <p:cNvPr id="49172" name="TextBox 20"/>
          <p:cNvSpPr txBox="1">
            <a:spLocks noChangeArrowheads="1"/>
          </p:cNvSpPr>
          <p:nvPr/>
        </p:nvSpPr>
        <p:spPr bwMode="auto">
          <a:xfrm>
            <a:off x="1828800" y="4229373"/>
            <a:ext cx="1143000" cy="8302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track names</a:t>
            </a:r>
          </a:p>
        </p:txBody>
      </p:sp>
      <p:cxnSp>
        <p:nvCxnSpPr>
          <p:cNvPr id="49173" name="Straight Arrow Connector 21"/>
          <p:cNvCxnSpPr>
            <a:cxnSpLocks noChangeShapeType="1"/>
          </p:cNvCxnSpPr>
          <p:nvPr/>
        </p:nvCxnSpPr>
        <p:spPr bwMode="auto">
          <a:xfrm flipV="1">
            <a:off x="2362200" y="3619772"/>
            <a:ext cx="0" cy="6096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49174" name="TextBox 23"/>
          <p:cNvSpPr txBox="1">
            <a:spLocks noChangeArrowheads="1"/>
          </p:cNvSpPr>
          <p:nvPr/>
        </p:nvSpPr>
        <p:spPr bwMode="auto">
          <a:xfrm>
            <a:off x="9264650" y="655910"/>
            <a:ext cx="1143000" cy="461962"/>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menus</a:t>
            </a:r>
          </a:p>
        </p:txBody>
      </p:sp>
    </p:spTree>
    <p:extLst>
      <p:ext uri="{BB962C8B-B14F-4D97-AF65-F5344CB8AC3E}">
        <p14:creationId xmlns:p14="http://schemas.microsoft.com/office/powerpoint/2010/main" val="1493989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File formats and track types</a:t>
            </a:r>
            <a:endParaRPr lang="en-US" dirty="0">
              <a:latin typeface="Calibri" charset="0"/>
              <a:ea typeface="ＭＳ Ｐゴシック" charset="0"/>
            </a:endParaRPr>
          </a:p>
        </p:txBody>
      </p:sp>
      <p:sp>
        <p:nvSpPr>
          <p:cNvPr id="51202" name="Content Placeholder 2"/>
          <p:cNvSpPr>
            <a:spLocks noGrp="1"/>
          </p:cNvSpPr>
          <p:nvPr>
            <p:ph idx="1"/>
          </p:nvPr>
        </p:nvSpPr>
        <p:spPr>
          <a:xfrm>
            <a:off x="983432" y="1146175"/>
            <a:ext cx="9532168" cy="4846638"/>
          </a:xfrm>
        </p:spPr>
        <p:txBody>
          <a:bodyPr/>
          <a:lstStyle/>
          <a:p>
            <a:pPr eaLnBrk="1" hangingPunct="1">
              <a:spcAft>
                <a:spcPts val="600"/>
              </a:spcAft>
            </a:pPr>
            <a:r>
              <a:rPr lang="en-US" sz="2400" dirty="0">
                <a:latin typeface="Calibri" charset="0"/>
                <a:ea typeface="ＭＳ Ｐゴシック" charset="0"/>
              </a:rPr>
              <a:t>The </a:t>
            </a:r>
            <a:r>
              <a:rPr lang="en-US" sz="2400" b="1" dirty="0">
                <a:latin typeface="Calibri" charset="0"/>
                <a:ea typeface="ＭＳ Ｐゴシック" charset="0"/>
              </a:rPr>
              <a:t>file format </a:t>
            </a:r>
            <a:r>
              <a:rPr lang="en-US" sz="2400" dirty="0">
                <a:latin typeface="Calibri" charset="0"/>
                <a:ea typeface="ＭＳ Ｐゴシック" charset="0"/>
              </a:rPr>
              <a:t>defines the track type.</a:t>
            </a:r>
          </a:p>
          <a:p>
            <a:pPr eaLnBrk="1" hangingPunct="1">
              <a:spcAft>
                <a:spcPts val="600"/>
              </a:spcAft>
            </a:pPr>
            <a:r>
              <a:rPr lang="en-US" sz="2400" dirty="0">
                <a:latin typeface="Calibri" charset="0"/>
                <a:ea typeface="ＭＳ Ｐゴシック" charset="0"/>
              </a:rPr>
              <a:t>The </a:t>
            </a:r>
            <a:r>
              <a:rPr lang="en-US" sz="2400" b="1" dirty="0">
                <a:latin typeface="Calibri" charset="0"/>
                <a:ea typeface="ＭＳ Ｐゴシック" charset="0"/>
              </a:rPr>
              <a:t>track type </a:t>
            </a:r>
            <a:r>
              <a:rPr lang="en-US" sz="2400" dirty="0">
                <a:latin typeface="Calibri" charset="0"/>
                <a:ea typeface="ＭＳ Ｐゴシック" charset="0"/>
              </a:rPr>
              <a:t>determines the display options</a:t>
            </a:r>
          </a:p>
          <a:p>
            <a:pPr eaLnBrk="1" hangingPunct="1">
              <a:spcAft>
                <a:spcPts val="600"/>
              </a:spcAft>
            </a:pPr>
            <a:endParaRPr lang="en-US" dirty="0">
              <a:latin typeface="Calibri" charset="0"/>
              <a:ea typeface="ＭＳ Ｐゴシック" charset="0"/>
            </a:endParaRPr>
          </a:p>
          <a:p>
            <a:pPr eaLnBrk="1" hangingPunct="1">
              <a:spcAft>
                <a:spcPts val="600"/>
              </a:spcAft>
            </a:pPr>
            <a:endParaRPr lang="en-US" dirty="0">
              <a:latin typeface="Calibri" charset="0"/>
              <a:ea typeface="ＭＳ Ｐゴシック" charset="0"/>
            </a:endParaRPr>
          </a:p>
          <a:p>
            <a:pPr eaLnBrk="1" hangingPunct="1">
              <a:spcAft>
                <a:spcPts val="600"/>
              </a:spcAft>
            </a:pPr>
            <a:endParaRPr lang="en-US" dirty="0">
              <a:latin typeface="Calibri" charset="0"/>
              <a:ea typeface="ＭＳ Ｐゴシック" charset="0"/>
            </a:endParaRPr>
          </a:p>
          <a:p>
            <a:pPr eaLnBrk="1" hangingPunct="1">
              <a:spcAft>
                <a:spcPts val="600"/>
              </a:spcAft>
            </a:pPr>
            <a:endParaRPr lang="en-US" dirty="0">
              <a:latin typeface="Calibri" charset="0"/>
              <a:ea typeface="ＭＳ Ｐゴシック" charset="0"/>
            </a:endParaRPr>
          </a:p>
          <a:p>
            <a:pPr eaLnBrk="1" hangingPunct="1">
              <a:spcAft>
                <a:spcPts val="600"/>
              </a:spcAft>
            </a:pPr>
            <a:endParaRPr lang="en-US" dirty="0">
              <a:latin typeface="Calibri" charset="0"/>
              <a:ea typeface="ＭＳ Ｐゴシック" charset="0"/>
            </a:endParaRPr>
          </a:p>
          <a:p>
            <a:pPr eaLnBrk="1" hangingPunct="1">
              <a:spcAft>
                <a:spcPts val="600"/>
              </a:spcAft>
            </a:pPr>
            <a:endParaRPr lang="en-US" dirty="0">
              <a:latin typeface="Calibri" charset="0"/>
              <a:ea typeface="ＭＳ Ｐゴシック" charset="0"/>
            </a:endParaRPr>
          </a:p>
          <a:p>
            <a:pPr eaLnBrk="1" hangingPunct="1">
              <a:spcAft>
                <a:spcPts val="600"/>
              </a:spcAft>
            </a:pPr>
            <a:r>
              <a:rPr lang="en-US" sz="2000" dirty="0">
                <a:latin typeface="Calibri" charset="0"/>
                <a:ea typeface="ＭＳ Ｐゴシック" charset="0"/>
              </a:rPr>
              <a:t>For current list see: </a:t>
            </a:r>
            <a:r>
              <a:rPr lang="en-US" sz="2000" dirty="0">
                <a:latin typeface="Calibri" charset="0"/>
                <a:ea typeface="ＭＳ Ｐゴシック" charset="0"/>
                <a:hlinkClick r:id="rId3"/>
              </a:rPr>
              <a:t>www.broadinstitute.org/igv/FileFormats</a:t>
            </a:r>
            <a:endParaRPr lang="en-US" sz="2000" dirty="0">
              <a:latin typeface="Calibri" charset="0"/>
              <a:ea typeface="ＭＳ Ｐゴシック" charset="0"/>
            </a:endParaRPr>
          </a:p>
          <a:p>
            <a:pPr eaLnBrk="1" hangingPunct="1">
              <a:spcAft>
                <a:spcPts val="600"/>
              </a:spcAft>
            </a:pPr>
            <a:endParaRPr lang="en-US" dirty="0">
              <a:latin typeface="Calibri" charset="0"/>
              <a:ea typeface="ＭＳ Ｐゴシック" charset="0"/>
            </a:endParaRPr>
          </a:p>
          <a:p>
            <a:pPr eaLnBrk="1" hangingPunct="1">
              <a:spcAft>
                <a:spcPts val="600"/>
              </a:spcAft>
            </a:pPr>
            <a:endParaRPr lang="en-US" dirty="0">
              <a:latin typeface="Calibri" charset="0"/>
              <a:ea typeface="ＭＳ Ｐゴシック" charset="0"/>
            </a:endParaRPr>
          </a:p>
          <a:p>
            <a:endParaRPr lang="en-US" dirty="0">
              <a:latin typeface="Calibri" charset="0"/>
              <a:ea typeface="ＭＳ Ｐゴシック" charset="0"/>
            </a:endParaRPr>
          </a:p>
        </p:txBody>
      </p:sp>
      <p:pic>
        <p:nvPicPr>
          <p:cNvPr id="5120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4" name="Picture 4" descr="Screen shot 2012-03-04 at 6.54.48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22500" y="2155825"/>
            <a:ext cx="1981200" cy="355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5" name="Picture 5" descr="Screen shot 2012-03-04 at 6.55.03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79118" y="2125266"/>
            <a:ext cx="2527300"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52450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1676400" y="-27384"/>
            <a:ext cx="8839200" cy="1143000"/>
          </a:xfrm>
        </p:spPr>
        <p:txBody>
          <a:bodyPr/>
          <a:lstStyle/>
          <a:p>
            <a:r>
              <a:rPr lang="en-US" dirty="0">
                <a:latin typeface="Calibri" charset="0"/>
                <a:ea typeface="ＭＳ Ｐゴシック" charset="0"/>
              </a:rPr>
              <a:t>Viewing alignments</a:t>
            </a:r>
          </a:p>
        </p:txBody>
      </p:sp>
      <p:sp>
        <p:nvSpPr>
          <p:cNvPr id="3" name="Content Placeholder 2"/>
          <p:cNvSpPr>
            <a:spLocks noGrp="1"/>
          </p:cNvSpPr>
          <p:nvPr>
            <p:ph idx="1"/>
          </p:nvPr>
        </p:nvSpPr>
        <p:spPr>
          <a:xfrm>
            <a:off x="1676400" y="1067519"/>
            <a:ext cx="8839200" cy="4724400"/>
          </a:xfrm>
        </p:spPr>
        <p:txBody>
          <a:bodyPr/>
          <a:lstStyle/>
          <a:p>
            <a:pPr marL="0" indent="0">
              <a:buNone/>
              <a:defRPr/>
            </a:pPr>
            <a:r>
              <a:rPr lang="en-US" dirty="0">
                <a:solidFill>
                  <a:schemeClr val="tx2"/>
                </a:solidFill>
              </a:rPr>
              <a:t>Whole chromosome view</a:t>
            </a:r>
          </a:p>
          <a:p>
            <a:pPr>
              <a:defRPr/>
            </a:pPr>
            <a:endParaRPr lang="en-US" dirty="0"/>
          </a:p>
        </p:txBody>
      </p:sp>
      <p:pic>
        <p:nvPicPr>
          <p:cNvPr id="5325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2" name="Picture 4" descr="Screen shot 2012-10-04 at 12.31.17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6050" y="1643782"/>
            <a:ext cx="9601200" cy="488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Oval 5"/>
          <p:cNvSpPr/>
          <p:nvPr/>
        </p:nvSpPr>
        <p:spPr bwMode="auto">
          <a:xfrm>
            <a:off x="5759450" y="3809131"/>
            <a:ext cx="2209800" cy="4572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996960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1676400" y="-27384"/>
            <a:ext cx="8839200" cy="1143000"/>
          </a:xfrm>
        </p:spPr>
        <p:txBody>
          <a:bodyPr/>
          <a:lstStyle/>
          <a:p>
            <a:r>
              <a:rPr lang="en-US" dirty="0">
                <a:latin typeface="Calibri" charset="0"/>
                <a:ea typeface="ＭＳ Ｐゴシック" charset="0"/>
              </a:rPr>
              <a:t>Viewing alignments – Zoom in</a:t>
            </a:r>
          </a:p>
        </p:txBody>
      </p:sp>
      <p:pic>
        <p:nvPicPr>
          <p:cNvPr id="552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299" name="Picture 4" descr="Screen shot 2012-10-04 at 12.56.03 PM.png"/>
          <p:cNvPicPr>
            <a:picLocks noChangeAspect="1"/>
          </p:cNvPicPr>
          <p:nvPr/>
        </p:nvPicPr>
        <p:blipFill>
          <a:blip r:embed="rId4">
            <a:extLst>
              <a:ext uri="{28A0092B-C50C-407E-A947-70E740481C1C}">
                <a14:useLocalDpi xmlns:a14="http://schemas.microsoft.com/office/drawing/2010/main" val="0"/>
              </a:ext>
            </a:extLst>
          </a:blip>
          <a:srcRect b="8105"/>
          <a:stretch>
            <a:fillRect/>
          </a:stretch>
        </p:blipFill>
        <p:spPr bwMode="auto">
          <a:xfrm>
            <a:off x="2711451" y="982118"/>
            <a:ext cx="6996113" cy="518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2406650" y="1669505"/>
            <a:ext cx="3733800" cy="708025"/>
          </a:xfrm>
          <a:prstGeom prst="rect">
            <a:avLst/>
          </a:prstGeom>
          <a:solidFill>
            <a:schemeClr val="accent1">
              <a:lumMod val="40000"/>
              <a:lumOff val="60000"/>
            </a:schemeClr>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2000" dirty="0"/>
              <a:t>How far do you need to        zoom in to see the alignments?</a:t>
            </a:r>
          </a:p>
        </p:txBody>
      </p:sp>
      <p:sp>
        <p:nvSpPr>
          <p:cNvPr id="7" name="TextBox 3"/>
          <p:cNvSpPr txBox="1">
            <a:spLocks noChangeArrowheads="1"/>
          </p:cNvSpPr>
          <p:nvPr/>
        </p:nvSpPr>
        <p:spPr bwMode="auto">
          <a:xfrm>
            <a:off x="3854450" y="3041104"/>
            <a:ext cx="838200" cy="400050"/>
          </a:xfrm>
          <a:prstGeom prst="rect">
            <a:avLst/>
          </a:prstGeom>
          <a:solidFill>
            <a:schemeClr val="accent5">
              <a:lumMod val="40000"/>
              <a:lumOff val="60000"/>
            </a:schemeClr>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t>30 kb</a:t>
            </a:r>
          </a:p>
        </p:txBody>
      </p:sp>
      <p:sp>
        <p:nvSpPr>
          <p:cNvPr id="8" name="Down Arrow 7"/>
          <p:cNvSpPr/>
          <p:nvPr/>
        </p:nvSpPr>
        <p:spPr>
          <a:xfrm>
            <a:off x="4083050" y="2431504"/>
            <a:ext cx="304800" cy="457200"/>
          </a:xfrm>
          <a:prstGeom prst="downArrow">
            <a:avLst/>
          </a:prstGeom>
          <a:solidFill>
            <a:srgbClr val="FF0000"/>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TextBox 3"/>
          <p:cNvSpPr txBox="1">
            <a:spLocks noChangeArrowheads="1"/>
          </p:cNvSpPr>
          <p:nvPr/>
        </p:nvSpPr>
        <p:spPr bwMode="auto">
          <a:xfrm>
            <a:off x="4692650" y="3041105"/>
            <a:ext cx="3200400" cy="708025"/>
          </a:xfrm>
          <a:prstGeom prst="rect">
            <a:avLst/>
          </a:prstGeom>
          <a:solidFill>
            <a:schemeClr val="accent5">
              <a:lumMod val="40000"/>
              <a:lumOff val="60000"/>
            </a:schemeClr>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t>or set a different threshold in Preferences</a:t>
            </a:r>
          </a:p>
        </p:txBody>
      </p:sp>
      <p:sp>
        <p:nvSpPr>
          <p:cNvPr id="10" name="TextBox 3"/>
          <p:cNvSpPr txBox="1">
            <a:spLocks noChangeArrowheads="1"/>
          </p:cNvSpPr>
          <p:nvPr/>
        </p:nvSpPr>
        <p:spPr bwMode="auto">
          <a:xfrm>
            <a:off x="3071664" y="4221683"/>
            <a:ext cx="6264696" cy="1261884"/>
          </a:xfrm>
          <a:prstGeom prst="rect">
            <a:avLst/>
          </a:prstGeom>
          <a:solidFill>
            <a:schemeClr val="accent6">
              <a:lumMod val="40000"/>
              <a:lumOff val="60000"/>
            </a:schemeClr>
          </a:solid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452438" indent="-106363">
              <a:spcAft>
                <a:spcPts val="600"/>
              </a:spcAft>
              <a:buFont typeface="Arial" charset="0"/>
              <a:buChar char="•"/>
              <a:defRPr/>
            </a:pPr>
            <a:r>
              <a:rPr lang="en-US" sz="2200" dirty="0">
                <a:solidFill>
                  <a:schemeClr val="tx1"/>
                </a:solidFill>
                <a:ea typeface="ＭＳ Ｐゴシック" pitchFamily="-112" charset="-128"/>
                <a:cs typeface="ＭＳ Ｐゴシック" pitchFamily="-112" charset="-128"/>
              </a:rPr>
              <a:t> Higher value </a:t>
            </a:r>
            <a:r>
              <a:rPr lang="en-US" sz="2200" dirty="0">
                <a:solidFill>
                  <a:schemeClr val="tx1"/>
                </a:solidFill>
                <a:ea typeface="ＭＳ Ｐゴシック" pitchFamily="-112" charset="-128"/>
                <a:cs typeface="ＭＳ Ｐゴシック" pitchFamily="-112" charset="-128"/>
                <a:sym typeface="Wingdings"/>
              </a:rPr>
              <a:t> requires more </a:t>
            </a:r>
            <a:r>
              <a:rPr lang="en-US" sz="2200" dirty="0">
                <a:solidFill>
                  <a:schemeClr val="tx1"/>
                </a:solidFill>
                <a:ea typeface="ＭＳ Ｐゴシック" pitchFamily="-112" charset="-128"/>
                <a:cs typeface="ＭＳ Ｐゴシック" pitchFamily="-112" charset="-128"/>
              </a:rPr>
              <a:t>memory </a:t>
            </a:r>
          </a:p>
          <a:p>
            <a:pPr marL="452438" indent="-106363">
              <a:spcAft>
                <a:spcPts val="600"/>
              </a:spcAft>
              <a:buFont typeface="Arial" charset="0"/>
              <a:buChar char="•"/>
              <a:defRPr/>
            </a:pPr>
            <a:r>
              <a:rPr lang="en-US" sz="2200" dirty="0">
                <a:solidFill>
                  <a:schemeClr val="tx1"/>
                </a:solidFill>
                <a:ea typeface="ＭＳ Ｐゴシック" pitchFamily="-112" charset="-128"/>
                <a:cs typeface="ＭＳ Ｐゴシック" pitchFamily="-112" charset="-128"/>
              </a:rPr>
              <a:t> Low coverage files </a:t>
            </a:r>
            <a:r>
              <a:rPr lang="en-US" sz="2200" dirty="0" err="1">
                <a:solidFill>
                  <a:schemeClr val="tx1"/>
                </a:solidFill>
                <a:ea typeface="ＭＳ Ｐゴシック" pitchFamily="-112" charset="-128"/>
                <a:cs typeface="ＭＳ Ｐゴシック" pitchFamily="-112" charset="-128"/>
                <a:sym typeface="Wingdings"/>
              </a:rPr>
              <a:t></a:t>
            </a:r>
            <a:r>
              <a:rPr lang="en-US" sz="2200" dirty="0">
                <a:solidFill>
                  <a:schemeClr val="tx1"/>
                </a:solidFill>
                <a:ea typeface="ＭＳ Ｐゴシック" pitchFamily="-112" charset="-128"/>
                <a:cs typeface="ＭＳ Ｐゴシック" pitchFamily="-112" charset="-128"/>
                <a:sym typeface="Wingdings"/>
              </a:rPr>
              <a:t> ok to use higher value</a:t>
            </a:r>
            <a:r>
              <a:rPr lang="en-US" sz="2200" dirty="0">
                <a:solidFill>
                  <a:schemeClr val="tx1"/>
                </a:solidFill>
                <a:ea typeface="ＭＳ Ｐゴシック" pitchFamily="-112" charset="-128"/>
                <a:cs typeface="ＭＳ Ｐゴシック" pitchFamily="-112" charset="-128"/>
              </a:rPr>
              <a:t>   </a:t>
            </a:r>
          </a:p>
          <a:p>
            <a:pPr marL="452438" indent="-106363">
              <a:spcAft>
                <a:spcPts val="600"/>
              </a:spcAft>
              <a:buFont typeface="Arial" charset="0"/>
              <a:buChar char="•"/>
              <a:defRPr/>
            </a:pPr>
            <a:r>
              <a:rPr lang="en-US" sz="2200" dirty="0">
                <a:solidFill>
                  <a:schemeClr val="tx1"/>
                </a:solidFill>
                <a:ea typeface="ＭＳ Ｐゴシック" pitchFamily="-112" charset="-128"/>
                <a:cs typeface="ＭＳ Ｐゴシック" pitchFamily="-112" charset="-128"/>
              </a:rPr>
              <a:t> Very deep coverage files </a:t>
            </a:r>
            <a:r>
              <a:rPr lang="en-US" sz="2200" dirty="0">
                <a:solidFill>
                  <a:schemeClr val="tx1"/>
                </a:solidFill>
                <a:ea typeface="ＭＳ Ｐゴシック" pitchFamily="-112" charset="-128"/>
                <a:cs typeface="ＭＳ Ｐゴシック" pitchFamily="-112" charset="-128"/>
                <a:sym typeface="Wingdings"/>
              </a:rPr>
              <a:t> use lower value</a:t>
            </a:r>
          </a:p>
        </p:txBody>
      </p:sp>
    </p:spTree>
    <p:extLst>
      <p:ext uri="{BB962C8B-B14F-4D97-AF65-F5344CB8AC3E}">
        <p14:creationId xmlns:p14="http://schemas.microsoft.com/office/powerpoint/2010/main" val="1202615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1676400" y="-99392"/>
            <a:ext cx="8839200" cy="1143000"/>
          </a:xfrm>
        </p:spPr>
        <p:txBody>
          <a:bodyPr/>
          <a:lstStyle/>
          <a:p>
            <a:r>
              <a:rPr lang="en-US" dirty="0">
                <a:latin typeface="Calibri" charset="0"/>
                <a:ea typeface="ＭＳ Ｐゴシック" charset="0"/>
              </a:rPr>
              <a:t>Viewing alignments – Zoom in</a:t>
            </a:r>
          </a:p>
        </p:txBody>
      </p:sp>
      <p:pic>
        <p:nvPicPr>
          <p:cNvPr id="573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47" name="Picture 4" descr="Screen shot 2012-10-04 at 1.33.54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0150" y="836713"/>
            <a:ext cx="7010400" cy="565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48" name="Picture 5" descr="Screen Shot 2013-10-24 at 4.36.44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16726" y="3284637"/>
            <a:ext cx="3400425" cy="1308100"/>
          </a:xfrm>
          <a:prstGeom prst="rect">
            <a:avLst/>
          </a:prstGeom>
          <a:noFill/>
          <a:ln w="76200">
            <a:solidFill>
              <a:srgbClr val="5A9998"/>
            </a:solidFill>
            <a:miter lim="800000"/>
            <a:headEnd/>
            <a:tailEnd/>
          </a:ln>
          <a:extLst>
            <a:ext uri="{909E8E84-426E-40dd-AFC4-6F175D3DCCD1}">
              <a14:hiddenFill xmlns:a14="http://schemas.microsoft.com/office/drawing/2010/main" xmlns="">
                <a:solidFill>
                  <a:srgbClr val="FFFFFF"/>
                </a:solidFill>
              </a14:hiddenFill>
            </a:ext>
          </a:extLst>
        </p:spPr>
      </p:pic>
      <p:sp>
        <p:nvSpPr>
          <p:cNvPr id="57349" name="TextBox 7"/>
          <p:cNvSpPr txBox="1">
            <a:spLocks noChangeArrowheads="1"/>
          </p:cNvSpPr>
          <p:nvPr/>
        </p:nvSpPr>
        <p:spPr bwMode="auto">
          <a:xfrm>
            <a:off x="6816725" y="1627287"/>
            <a:ext cx="3352800" cy="1016000"/>
          </a:xfrm>
          <a:prstGeom prst="rect">
            <a:avLst/>
          </a:prstGeom>
          <a:solidFill>
            <a:schemeClr val="accent5">
              <a:lumMod val="40000"/>
              <a:lumOff val="60000"/>
            </a:schemeClr>
          </a:solidFill>
          <a:ln w="9525">
            <a:solidFill>
              <a:schemeClr val="tx1"/>
            </a:solidFill>
            <a:miter lim="800000"/>
            <a:headEnd/>
            <a:tailEnd/>
          </a:ln>
        </p:spPr>
        <p:txBody>
          <a:bodyPr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a:t>Bases that do not match the reference sequence are highlighted by color</a:t>
            </a:r>
          </a:p>
        </p:txBody>
      </p:sp>
    </p:spTree>
    <p:extLst>
      <p:ext uri="{BB962C8B-B14F-4D97-AF65-F5344CB8AC3E}">
        <p14:creationId xmlns:p14="http://schemas.microsoft.com/office/powerpoint/2010/main" val="1036736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676400" y="44624"/>
            <a:ext cx="8839200" cy="1143000"/>
          </a:xfrm>
        </p:spPr>
        <p:txBody>
          <a:bodyPr/>
          <a:lstStyle/>
          <a:p>
            <a:r>
              <a:rPr lang="en-US" dirty="0">
                <a:latin typeface="Calibri" charset="0"/>
                <a:ea typeface="ＭＳ Ｐゴシック" charset="0"/>
              </a:rPr>
              <a:t>SNVs and Structural variations</a:t>
            </a:r>
          </a:p>
        </p:txBody>
      </p:sp>
      <p:pic>
        <p:nvPicPr>
          <p:cNvPr id="593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5" name="Content Placeholder 2"/>
          <p:cNvSpPr txBox="1">
            <a:spLocks/>
          </p:cNvSpPr>
          <p:nvPr/>
        </p:nvSpPr>
        <p:spPr bwMode="auto">
          <a:xfrm>
            <a:off x="1828800" y="1268413"/>
            <a:ext cx="88392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a:latin typeface="Calibri" charset="0"/>
                <a:cs typeface="Calibri" charset="0"/>
              </a:rPr>
              <a:t>Important metrics for evaluating the validity of SNVs:</a:t>
            </a:r>
          </a:p>
          <a:p>
            <a:pPr lvl="1">
              <a:spcBef>
                <a:spcPct val="20000"/>
              </a:spcBef>
              <a:buFont typeface="Arial" charset="0"/>
              <a:buChar char="–"/>
            </a:pPr>
            <a:r>
              <a:rPr lang="en-US">
                <a:latin typeface="Calibri" charset="0"/>
                <a:cs typeface="Calibri" charset="0"/>
              </a:rPr>
              <a:t>Coverage</a:t>
            </a:r>
          </a:p>
          <a:p>
            <a:pPr lvl="1">
              <a:spcBef>
                <a:spcPct val="20000"/>
              </a:spcBef>
              <a:buFont typeface="Arial" charset="0"/>
              <a:buChar char="–"/>
            </a:pPr>
            <a:r>
              <a:rPr lang="en-US">
                <a:latin typeface="Calibri" charset="0"/>
                <a:cs typeface="Calibri" charset="0"/>
              </a:rPr>
              <a:t>Amount of support</a:t>
            </a:r>
          </a:p>
          <a:p>
            <a:pPr lvl="1">
              <a:spcBef>
                <a:spcPct val="20000"/>
              </a:spcBef>
              <a:buFont typeface="Arial" charset="0"/>
              <a:buChar char="–"/>
            </a:pPr>
            <a:r>
              <a:rPr lang="en-US">
                <a:latin typeface="Calibri" charset="0"/>
                <a:cs typeface="Calibri" charset="0"/>
              </a:rPr>
              <a:t>Strand bias / PCR artifacts</a:t>
            </a:r>
          </a:p>
          <a:p>
            <a:pPr lvl="1">
              <a:spcBef>
                <a:spcPct val="20000"/>
              </a:spcBef>
              <a:buFont typeface="Arial" charset="0"/>
              <a:buChar char="–"/>
            </a:pPr>
            <a:r>
              <a:rPr lang="en-US">
                <a:latin typeface="Calibri" charset="0"/>
                <a:cs typeface="Calibri" charset="0"/>
              </a:rPr>
              <a:t>Mapping qualities</a:t>
            </a:r>
          </a:p>
          <a:p>
            <a:pPr lvl="1">
              <a:spcBef>
                <a:spcPct val="20000"/>
              </a:spcBef>
              <a:buFont typeface="Arial" charset="0"/>
              <a:buChar char="–"/>
            </a:pPr>
            <a:r>
              <a:rPr lang="en-US">
                <a:latin typeface="Calibri" charset="0"/>
                <a:cs typeface="Calibri" charset="0"/>
              </a:rPr>
              <a:t>Base qualities</a:t>
            </a:r>
          </a:p>
          <a:p>
            <a:pPr>
              <a:spcBef>
                <a:spcPct val="20000"/>
              </a:spcBef>
              <a:buFont typeface="Arial" charset="0"/>
              <a:buChar char="•"/>
            </a:pPr>
            <a:endParaRPr lang="en-US" sz="1000">
              <a:latin typeface="Calibri" charset="0"/>
              <a:cs typeface="Calibri" charset="0"/>
            </a:endParaRPr>
          </a:p>
          <a:p>
            <a:pPr>
              <a:spcBef>
                <a:spcPct val="20000"/>
              </a:spcBef>
              <a:buFont typeface="Arial" charset="0"/>
              <a:buChar char="•"/>
            </a:pPr>
            <a:r>
              <a:rPr lang="en-US" sz="2800">
                <a:latin typeface="Calibri" charset="0"/>
                <a:cs typeface="Calibri" charset="0"/>
              </a:rPr>
              <a:t>Important metrics for evaluating SVs:</a:t>
            </a:r>
          </a:p>
          <a:p>
            <a:pPr lvl="1">
              <a:spcBef>
                <a:spcPct val="20000"/>
              </a:spcBef>
              <a:buFont typeface="Arial" charset="0"/>
              <a:buChar char="–"/>
            </a:pPr>
            <a:r>
              <a:rPr lang="en-US">
                <a:latin typeface="Calibri" charset="0"/>
                <a:cs typeface="Calibri" charset="0"/>
              </a:rPr>
              <a:t>Coverage</a:t>
            </a:r>
          </a:p>
          <a:p>
            <a:pPr lvl="1">
              <a:spcBef>
                <a:spcPct val="20000"/>
              </a:spcBef>
              <a:buFont typeface="Arial" charset="0"/>
              <a:buChar char="–"/>
            </a:pPr>
            <a:r>
              <a:rPr lang="en-US">
                <a:latin typeface="Calibri" charset="0"/>
                <a:cs typeface="Calibri" charset="0"/>
              </a:rPr>
              <a:t>Insert size</a:t>
            </a:r>
          </a:p>
          <a:p>
            <a:pPr lvl="1">
              <a:spcBef>
                <a:spcPct val="20000"/>
              </a:spcBef>
              <a:buFont typeface="Arial" charset="0"/>
              <a:buChar char="–"/>
            </a:pPr>
            <a:r>
              <a:rPr lang="en-US">
                <a:latin typeface="Calibri" charset="0"/>
                <a:cs typeface="Calibri" charset="0"/>
              </a:rPr>
              <a:t>Read pair orientation</a:t>
            </a:r>
          </a:p>
          <a:p>
            <a:pPr lvl="1">
              <a:spcBef>
                <a:spcPct val="20000"/>
              </a:spcBef>
              <a:buFont typeface="Arial" charset="0"/>
              <a:buChar char="–"/>
            </a:pPr>
            <a:endParaRPr lang="en-US">
              <a:latin typeface="Calibri" charset="0"/>
              <a:cs typeface="Calibri" charset="0"/>
            </a:endParaRPr>
          </a:p>
        </p:txBody>
      </p:sp>
    </p:spTree>
    <p:extLst>
      <p:ext uri="{BB962C8B-B14F-4D97-AF65-F5344CB8AC3E}">
        <p14:creationId xmlns:p14="http://schemas.microsoft.com/office/powerpoint/2010/main" val="319057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2" descr="Picture 1.png"/>
          <p:cNvPicPr preferRelativeResize="0"/>
          <p:nvPr/>
        </p:nvPicPr>
        <p:blipFill rotWithShape="1">
          <a:blip r:embed="rId3">
            <a:alphaModFix/>
          </a:blip>
          <a:srcRect/>
          <a:stretch/>
        </p:blipFill>
        <p:spPr>
          <a:xfrm>
            <a:off x="2822576" y="0"/>
            <a:ext cx="6518495" cy="6400800"/>
          </a:xfrm>
          <a:prstGeom prst="rect">
            <a:avLst/>
          </a:prstGeom>
          <a:noFill/>
          <a:ln>
            <a:noFill/>
          </a:ln>
        </p:spPr>
      </p:pic>
    </p:spTree>
    <p:extLst>
      <p:ext uri="{BB962C8B-B14F-4D97-AF65-F5344CB8AC3E}">
        <p14:creationId xmlns:p14="http://schemas.microsoft.com/office/powerpoint/2010/main" val="2953363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Viewing SNPs and SNVs</a:t>
            </a:r>
            <a:endParaRPr lang="en-US" dirty="0">
              <a:latin typeface="Calibri" charset="0"/>
              <a:ea typeface="ＭＳ Ｐゴシック" charset="0"/>
            </a:endParaRPr>
          </a:p>
        </p:txBody>
      </p:sp>
      <p:pic>
        <p:nvPicPr>
          <p:cNvPr id="614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3" name="Picture 4" descr="Screen Shot 2013-10-24 at 3.42.24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7851" y="727918"/>
            <a:ext cx="8278813" cy="601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89996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Viewing SNPs and SNVs</a:t>
            </a:r>
            <a:endParaRPr lang="en-US" dirty="0">
              <a:latin typeface="Calibri" charset="0"/>
              <a:ea typeface="ＭＳ Ｐゴシック" charset="0"/>
            </a:endParaRPr>
          </a:p>
        </p:txBody>
      </p:sp>
      <p:pic>
        <p:nvPicPr>
          <p:cNvPr id="634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2489" y="908721"/>
            <a:ext cx="7627937" cy="539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48465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1676400" y="44624"/>
            <a:ext cx="8839200" cy="1143000"/>
          </a:xfrm>
        </p:spPr>
        <p:txBody>
          <a:bodyPr/>
          <a:lstStyle/>
          <a:p>
            <a:pPr eaLnBrk="1" hangingPunct="1"/>
            <a:r>
              <a:rPr lang="en-US" dirty="0">
                <a:latin typeface="Arial" charset="0"/>
                <a:ea typeface="ＭＳ Ｐゴシック" charset="0"/>
                <a:cs typeface="ＭＳ Ｐゴシック" charset="0"/>
              </a:rPr>
              <a:t>Viewing Structural Events</a:t>
            </a:r>
          </a:p>
        </p:txBody>
      </p:sp>
      <p:pic>
        <p:nvPicPr>
          <p:cNvPr id="655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767408" y="1229074"/>
            <a:ext cx="9519592" cy="4154984"/>
          </a:xfrm>
          <a:prstGeom prst="rect">
            <a:avLst/>
          </a:prstGeom>
          <a:noFill/>
        </p:spPr>
        <p:txBody>
          <a:bodyPr wrap="square">
            <a:spAutoFit/>
          </a:bodyPr>
          <a:lstStyle/>
          <a:p>
            <a:pPr marL="285750" indent="-285750">
              <a:buFont typeface="Arial"/>
              <a:buChar char="•"/>
              <a:defRPr/>
            </a:pPr>
            <a:r>
              <a:rPr lang="en-US" dirty="0"/>
              <a:t>Paired reads can yield evidence for genomic “structural events”, such as deletions, translocations, and inversions. </a:t>
            </a:r>
          </a:p>
          <a:p>
            <a:pPr marL="285750" indent="-285750">
              <a:buFont typeface="Arial"/>
              <a:buChar char="•"/>
              <a:defRPr/>
            </a:pPr>
            <a:endParaRPr lang="en-US" dirty="0"/>
          </a:p>
          <a:p>
            <a:pPr marL="285750" indent="-285750">
              <a:buFont typeface="Arial"/>
              <a:buChar char="•"/>
              <a:defRPr/>
            </a:pPr>
            <a:r>
              <a:rPr lang="en-US" dirty="0"/>
              <a:t>Alignment coloring options help highlight these events based on:</a:t>
            </a:r>
          </a:p>
          <a:p>
            <a:pPr>
              <a:defRPr/>
            </a:pPr>
            <a:endParaRPr lang="en-US" dirty="0"/>
          </a:p>
          <a:p>
            <a:pPr marL="800100" lvl="1" indent="-342900">
              <a:buFont typeface="Arial"/>
              <a:buChar char="•"/>
              <a:defRPr/>
            </a:pPr>
            <a:r>
              <a:rPr lang="en-US" dirty="0"/>
              <a:t>Inferred insert size (template length)</a:t>
            </a:r>
          </a:p>
          <a:p>
            <a:pPr marL="800100" lvl="1" indent="-342900">
              <a:buFont typeface="Arial"/>
              <a:buChar char="•"/>
              <a:defRPr/>
            </a:pPr>
            <a:endParaRPr lang="en-US" dirty="0"/>
          </a:p>
          <a:p>
            <a:pPr marL="800100" lvl="1" indent="-342900">
              <a:buFont typeface="Arial"/>
              <a:buChar char="•"/>
              <a:defRPr/>
            </a:pPr>
            <a:r>
              <a:rPr lang="en-US" dirty="0"/>
              <a:t>Pair orientation (relative strand of pair)</a:t>
            </a:r>
          </a:p>
          <a:p>
            <a:pPr marL="742950" lvl="1" indent="-285750">
              <a:buFont typeface="Arial"/>
              <a:buChar char="•"/>
              <a:defRPr/>
            </a:pPr>
            <a:endParaRPr lang="en-US" dirty="0"/>
          </a:p>
          <a:p>
            <a:pPr marL="285750" indent="-285750">
              <a:buFont typeface="Arial"/>
              <a:buChar char="•"/>
              <a:defRPr/>
            </a:pPr>
            <a:endParaRPr lang="en-US" dirty="0"/>
          </a:p>
          <a:p>
            <a:pPr>
              <a:defRPr/>
            </a:pPr>
            <a:endParaRPr lang="en-US" dirty="0"/>
          </a:p>
        </p:txBody>
      </p:sp>
    </p:spTree>
    <p:extLst>
      <p:ext uri="{BB962C8B-B14F-4D97-AF65-F5344CB8AC3E}">
        <p14:creationId xmlns:p14="http://schemas.microsoft.com/office/powerpoint/2010/main" val="3463088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Paired-end sequencing</a:t>
            </a:r>
            <a:endParaRPr lang="en-US" dirty="0">
              <a:latin typeface="Calibri" charset="0"/>
              <a:ea typeface="ＭＳ Ｐゴシック" charset="0"/>
            </a:endParaRPr>
          </a:p>
        </p:txBody>
      </p:sp>
      <p:pic>
        <p:nvPicPr>
          <p:cNvPr id="6758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87" name="TextBox 3"/>
          <p:cNvSpPr txBox="1">
            <a:spLocks noChangeArrowheads="1"/>
          </p:cNvSpPr>
          <p:nvPr/>
        </p:nvSpPr>
        <p:spPr bwMode="auto">
          <a:xfrm>
            <a:off x="3276600" y="990601"/>
            <a:ext cx="6705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a:p>
            <a:pPr eaLnBrk="1" hangingPunct="1"/>
            <a:endParaRPr lang="en-US" sz="1800"/>
          </a:p>
        </p:txBody>
      </p:sp>
      <p:sp>
        <p:nvSpPr>
          <p:cNvPr id="31" name="Freeform 30"/>
          <p:cNvSpPr/>
          <p:nvPr/>
        </p:nvSpPr>
        <p:spPr>
          <a:xfrm>
            <a:off x="3200401" y="1219201"/>
            <a:ext cx="6729413" cy="309563"/>
          </a:xfrm>
          <a:custGeom>
            <a:avLst/>
            <a:gdLst>
              <a:gd name="connsiteX0" fmla="*/ 48683 w 6728883"/>
              <a:gd name="connsiteY0" fmla="*/ 309033 h 309033"/>
              <a:gd name="connsiteX1" fmla="*/ 112183 w 6728883"/>
              <a:gd name="connsiteY1" fmla="*/ 245533 h 309033"/>
              <a:gd name="connsiteX2" fmla="*/ 721783 w 6728883"/>
              <a:gd name="connsiteY2" fmla="*/ 4233 h 309033"/>
              <a:gd name="connsiteX3" fmla="*/ 1420283 w 6728883"/>
              <a:gd name="connsiteY3" fmla="*/ 270933 h 309033"/>
              <a:gd name="connsiteX4" fmla="*/ 2385483 w 6728883"/>
              <a:gd name="connsiteY4" fmla="*/ 93133 h 309033"/>
              <a:gd name="connsiteX5" fmla="*/ 3096683 w 6728883"/>
              <a:gd name="connsiteY5" fmla="*/ 258233 h 309033"/>
              <a:gd name="connsiteX6" fmla="*/ 4303183 w 6728883"/>
              <a:gd name="connsiteY6" fmla="*/ 67733 h 309033"/>
              <a:gd name="connsiteX7" fmla="*/ 5319183 w 6728883"/>
              <a:gd name="connsiteY7" fmla="*/ 245533 h 309033"/>
              <a:gd name="connsiteX8" fmla="*/ 6309783 w 6728883"/>
              <a:gd name="connsiteY8" fmla="*/ 118533 h 309033"/>
              <a:gd name="connsiteX9" fmla="*/ 6728883 w 6728883"/>
              <a:gd name="connsiteY9" fmla="*/ 1947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8883" h="309033">
                <a:moveTo>
                  <a:pt x="48683" y="309033"/>
                </a:moveTo>
                <a:cubicBezTo>
                  <a:pt x="24341" y="302683"/>
                  <a:pt x="0" y="296333"/>
                  <a:pt x="112183" y="245533"/>
                </a:cubicBezTo>
                <a:cubicBezTo>
                  <a:pt x="224366" y="194733"/>
                  <a:pt x="503766" y="0"/>
                  <a:pt x="721783" y="4233"/>
                </a:cubicBezTo>
                <a:cubicBezTo>
                  <a:pt x="939800" y="8466"/>
                  <a:pt x="1143000" y="256116"/>
                  <a:pt x="1420283" y="270933"/>
                </a:cubicBezTo>
                <a:cubicBezTo>
                  <a:pt x="1697566" y="285750"/>
                  <a:pt x="2106083" y="95250"/>
                  <a:pt x="2385483" y="93133"/>
                </a:cubicBezTo>
                <a:cubicBezTo>
                  <a:pt x="2664883" y="91016"/>
                  <a:pt x="2777066" y="262466"/>
                  <a:pt x="3096683" y="258233"/>
                </a:cubicBezTo>
                <a:cubicBezTo>
                  <a:pt x="3416300" y="254000"/>
                  <a:pt x="3932766" y="69850"/>
                  <a:pt x="4303183" y="67733"/>
                </a:cubicBezTo>
                <a:cubicBezTo>
                  <a:pt x="4673600" y="65616"/>
                  <a:pt x="4984750" y="237066"/>
                  <a:pt x="5319183" y="245533"/>
                </a:cubicBezTo>
                <a:cubicBezTo>
                  <a:pt x="5653616" y="254000"/>
                  <a:pt x="6074833" y="127000"/>
                  <a:pt x="6309783" y="118533"/>
                </a:cubicBezTo>
                <a:cubicBezTo>
                  <a:pt x="6544733" y="110066"/>
                  <a:pt x="6728883" y="194733"/>
                  <a:pt x="6728883"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2" name="Freeform 31"/>
          <p:cNvSpPr/>
          <p:nvPr/>
        </p:nvSpPr>
        <p:spPr>
          <a:xfrm>
            <a:off x="3503614" y="2354264"/>
            <a:ext cx="1393825" cy="212725"/>
          </a:xfrm>
          <a:custGeom>
            <a:avLst/>
            <a:gdLst>
              <a:gd name="connsiteX0" fmla="*/ 0 w 1394883"/>
              <a:gd name="connsiteY0" fmla="*/ 156633 h 213783"/>
              <a:gd name="connsiteX1" fmla="*/ 660400 w 1394883"/>
              <a:gd name="connsiteY1" fmla="*/ 4233 h 213783"/>
              <a:gd name="connsiteX2" fmla="*/ 1282700 w 1394883"/>
              <a:gd name="connsiteY2" fmla="*/ 182033 h 213783"/>
              <a:gd name="connsiteX3" fmla="*/ 1333500 w 1394883"/>
              <a:gd name="connsiteY3" fmla="*/ 194733 h 213783"/>
            </a:gdLst>
            <a:ahLst/>
            <a:cxnLst>
              <a:cxn ang="0">
                <a:pos x="connsiteX0" y="connsiteY0"/>
              </a:cxn>
              <a:cxn ang="0">
                <a:pos x="connsiteX1" y="connsiteY1"/>
              </a:cxn>
              <a:cxn ang="0">
                <a:pos x="connsiteX2" y="connsiteY2"/>
              </a:cxn>
              <a:cxn ang="0">
                <a:pos x="connsiteX3" y="connsiteY3"/>
              </a:cxn>
            </a:cxnLst>
            <a:rect l="l" t="t" r="r" b="b"/>
            <a:pathLst>
              <a:path w="1394883" h="213783">
                <a:moveTo>
                  <a:pt x="0" y="156633"/>
                </a:moveTo>
                <a:cubicBezTo>
                  <a:pt x="223308" y="78316"/>
                  <a:pt x="446617" y="0"/>
                  <a:pt x="660400" y="4233"/>
                </a:cubicBezTo>
                <a:cubicBezTo>
                  <a:pt x="874183" y="8466"/>
                  <a:pt x="1170517" y="150283"/>
                  <a:pt x="1282700" y="182033"/>
                </a:cubicBezTo>
                <a:cubicBezTo>
                  <a:pt x="1394883" y="213783"/>
                  <a:pt x="1333500" y="194733"/>
                  <a:pt x="1333500"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3" name="Freeform 32"/>
          <p:cNvSpPr/>
          <p:nvPr/>
        </p:nvSpPr>
        <p:spPr>
          <a:xfrm>
            <a:off x="8229600" y="2438400"/>
            <a:ext cx="1422400" cy="173038"/>
          </a:xfrm>
          <a:custGeom>
            <a:avLst/>
            <a:gdLst>
              <a:gd name="connsiteX0" fmla="*/ 0 w 1422400"/>
              <a:gd name="connsiteY0" fmla="*/ 50800 h 173567"/>
              <a:gd name="connsiteX1" fmla="*/ 609600 w 1422400"/>
              <a:gd name="connsiteY1" fmla="*/ 165100 h 173567"/>
              <a:gd name="connsiteX2" fmla="*/ 1422400 w 1422400"/>
              <a:gd name="connsiteY2" fmla="*/ 0 h 173567"/>
            </a:gdLst>
            <a:ahLst/>
            <a:cxnLst>
              <a:cxn ang="0">
                <a:pos x="connsiteX0" y="connsiteY0"/>
              </a:cxn>
              <a:cxn ang="0">
                <a:pos x="connsiteX1" y="connsiteY1"/>
              </a:cxn>
              <a:cxn ang="0">
                <a:pos x="connsiteX2" y="connsiteY2"/>
              </a:cxn>
            </a:cxnLst>
            <a:rect l="l" t="t" r="r" b="b"/>
            <a:pathLst>
              <a:path w="1422400" h="173567">
                <a:moveTo>
                  <a:pt x="0" y="50800"/>
                </a:moveTo>
                <a:cubicBezTo>
                  <a:pt x="186266" y="112183"/>
                  <a:pt x="372533" y="173567"/>
                  <a:pt x="609600" y="165100"/>
                </a:cubicBezTo>
                <a:cubicBezTo>
                  <a:pt x="846667" y="156633"/>
                  <a:pt x="1422400" y="0"/>
                  <a:pt x="1422400" y="0"/>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4" name="Freeform 33"/>
          <p:cNvSpPr/>
          <p:nvPr/>
        </p:nvSpPr>
        <p:spPr>
          <a:xfrm>
            <a:off x="6018213" y="2354264"/>
            <a:ext cx="1663700" cy="300037"/>
          </a:xfrm>
          <a:custGeom>
            <a:avLst/>
            <a:gdLst>
              <a:gd name="connsiteX0" fmla="*/ 0 w 1663700"/>
              <a:gd name="connsiteY0" fmla="*/ 249767 h 300567"/>
              <a:gd name="connsiteX1" fmla="*/ 965200 w 1663700"/>
              <a:gd name="connsiteY1" fmla="*/ 8467 h 300567"/>
              <a:gd name="connsiteX2" fmla="*/ 1663700 w 1663700"/>
              <a:gd name="connsiteY2" fmla="*/ 300567 h 300567"/>
            </a:gdLst>
            <a:ahLst/>
            <a:cxnLst>
              <a:cxn ang="0">
                <a:pos x="connsiteX0" y="connsiteY0"/>
              </a:cxn>
              <a:cxn ang="0">
                <a:pos x="connsiteX1" y="connsiteY1"/>
              </a:cxn>
              <a:cxn ang="0">
                <a:pos x="connsiteX2" y="connsiteY2"/>
              </a:cxn>
            </a:cxnLst>
            <a:rect l="l" t="t" r="r" b="b"/>
            <a:pathLst>
              <a:path w="1663700" h="300567">
                <a:moveTo>
                  <a:pt x="0" y="249767"/>
                </a:moveTo>
                <a:cubicBezTo>
                  <a:pt x="343958" y="124883"/>
                  <a:pt x="687917" y="0"/>
                  <a:pt x="965200" y="8467"/>
                </a:cubicBezTo>
                <a:cubicBezTo>
                  <a:pt x="1242483" y="16934"/>
                  <a:pt x="1663700" y="300567"/>
                  <a:pt x="1663700" y="300567"/>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67592" name="TextBox 75"/>
          <p:cNvSpPr txBox="1">
            <a:spLocks noChangeArrowheads="1"/>
          </p:cNvSpPr>
          <p:nvPr/>
        </p:nvSpPr>
        <p:spPr bwMode="auto">
          <a:xfrm>
            <a:off x="1752600" y="2362201"/>
            <a:ext cx="16065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Fragment and size select</a:t>
            </a:r>
          </a:p>
        </p:txBody>
      </p:sp>
      <p:sp>
        <p:nvSpPr>
          <p:cNvPr id="67593" name="TextBox 76"/>
          <p:cNvSpPr txBox="1">
            <a:spLocks noChangeArrowheads="1"/>
          </p:cNvSpPr>
          <p:nvPr/>
        </p:nvSpPr>
        <p:spPr bwMode="auto">
          <a:xfrm>
            <a:off x="1828800" y="1295401"/>
            <a:ext cx="1143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DNA or cDNA</a:t>
            </a:r>
          </a:p>
        </p:txBody>
      </p:sp>
      <p:pic>
        <p:nvPicPr>
          <p:cNvPr id="67594"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213101"/>
            <a:ext cx="2744788" cy="2212975"/>
          </a:xfrm>
          <a:prstGeom prst="rect">
            <a:avLst/>
          </a:prstGeom>
          <a:noFill/>
          <a:ln w="28575">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97854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Paired-end sequencing</a:t>
            </a:r>
            <a:endParaRPr lang="en-US" dirty="0">
              <a:latin typeface="Calibri" charset="0"/>
              <a:ea typeface="ＭＳ Ｐゴシック" charset="0"/>
            </a:endParaRPr>
          </a:p>
        </p:txBody>
      </p:sp>
      <p:pic>
        <p:nvPicPr>
          <p:cNvPr id="6963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5" name="TextBox 3"/>
          <p:cNvSpPr txBox="1">
            <a:spLocks noChangeArrowheads="1"/>
          </p:cNvSpPr>
          <p:nvPr/>
        </p:nvSpPr>
        <p:spPr bwMode="auto">
          <a:xfrm>
            <a:off x="3276600" y="990601"/>
            <a:ext cx="6705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a:p>
            <a:pPr eaLnBrk="1" hangingPunct="1"/>
            <a:endParaRPr lang="en-US" sz="1800"/>
          </a:p>
        </p:txBody>
      </p:sp>
      <p:sp>
        <p:nvSpPr>
          <p:cNvPr id="31" name="Freeform 30"/>
          <p:cNvSpPr/>
          <p:nvPr/>
        </p:nvSpPr>
        <p:spPr>
          <a:xfrm>
            <a:off x="3200401" y="1219201"/>
            <a:ext cx="6729413" cy="309563"/>
          </a:xfrm>
          <a:custGeom>
            <a:avLst/>
            <a:gdLst>
              <a:gd name="connsiteX0" fmla="*/ 48683 w 6728883"/>
              <a:gd name="connsiteY0" fmla="*/ 309033 h 309033"/>
              <a:gd name="connsiteX1" fmla="*/ 112183 w 6728883"/>
              <a:gd name="connsiteY1" fmla="*/ 245533 h 309033"/>
              <a:gd name="connsiteX2" fmla="*/ 721783 w 6728883"/>
              <a:gd name="connsiteY2" fmla="*/ 4233 h 309033"/>
              <a:gd name="connsiteX3" fmla="*/ 1420283 w 6728883"/>
              <a:gd name="connsiteY3" fmla="*/ 270933 h 309033"/>
              <a:gd name="connsiteX4" fmla="*/ 2385483 w 6728883"/>
              <a:gd name="connsiteY4" fmla="*/ 93133 h 309033"/>
              <a:gd name="connsiteX5" fmla="*/ 3096683 w 6728883"/>
              <a:gd name="connsiteY5" fmla="*/ 258233 h 309033"/>
              <a:gd name="connsiteX6" fmla="*/ 4303183 w 6728883"/>
              <a:gd name="connsiteY6" fmla="*/ 67733 h 309033"/>
              <a:gd name="connsiteX7" fmla="*/ 5319183 w 6728883"/>
              <a:gd name="connsiteY7" fmla="*/ 245533 h 309033"/>
              <a:gd name="connsiteX8" fmla="*/ 6309783 w 6728883"/>
              <a:gd name="connsiteY8" fmla="*/ 118533 h 309033"/>
              <a:gd name="connsiteX9" fmla="*/ 6728883 w 6728883"/>
              <a:gd name="connsiteY9" fmla="*/ 1947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8883" h="309033">
                <a:moveTo>
                  <a:pt x="48683" y="309033"/>
                </a:moveTo>
                <a:cubicBezTo>
                  <a:pt x="24341" y="302683"/>
                  <a:pt x="0" y="296333"/>
                  <a:pt x="112183" y="245533"/>
                </a:cubicBezTo>
                <a:cubicBezTo>
                  <a:pt x="224366" y="194733"/>
                  <a:pt x="503766" y="0"/>
                  <a:pt x="721783" y="4233"/>
                </a:cubicBezTo>
                <a:cubicBezTo>
                  <a:pt x="939800" y="8466"/>
                  <a:pt x="1143000" y="256116"/>
                  <a:pt x="1420283" y="270933"/>
                </a:cubicBezTo>
                <a:cubicBezTo>
                  <a:pt x="1697566" y="285750"/>
                  <a:pt x="2106083" y="95250"/>
                  <a:pt x="2385483" y="93133"/>
                </a:cubicBezTo>
                <a:cubicBezTo>
                  <a:pt x="2664883" y="91016"/>
                  <a:pt x="2777066" y="262466"/>
                  <a:pt x="3096683" y="258233"/>
                </a:cubicBezTo>
                <a:cubicBezTo>
                  <a:pt x="3416300" y="254000"/>
                  <a:pt x="3932766" y="69850"/>
                  <a:pt x="4303183" y="67733"/>
                </a:cubicBezTo>
                <a:cubicBezTo>
                  <a:pt x="4673600" y="65616"/>
                  <a:pt x="4984750" y="237066"/>
                  <a:pt x="5319183" y="245533"/>
                </a:cubicBezTo>
                <a:cubicBezTo>
                  <a:pt x="5653616" y="254000"/>
                  <a:pt x="6074833" y="127000"/>
                  <a:pt x="6309783" y="118533"/>
                </a:cubicBezTo>
                <a:cubicBezTo>
                  <a:pt x="6544733" y="110066"/>
                  <a:pt x="6728883" y="194733"/>
                  <a:pt x="6728883"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2" name="Freeform 31"/>
          <p:cNvSpPr/>
          <p:nvPr/>
        </p:nvSpPr>
        <p:spPr>
          <a:xfrm>
            <a:off x="3503614" y="2354264"/>
            <a:ext cx="1393825" cy="212725"/>
          </a:xfrm>
          <a:custGeom>
            <a:avLst/>
            <a:gdLst>
              <a:gd name="connsiteX0" fmla="*/ 0 w 1394883"/>
              <a:gd name="connsiteY0" fmla="*/ 156633 h 213783"/>
              <a:gd name="connsiteX1" fmla="*/ 660400 w 1394883"/>
              <a:gd name="connsiteY1" fmla="*/ 4233 h 213783"/>
              <a:gd name="connsiteX2" fmla="*/ 1282700 w 1394883"/>
              <a:gd name="connsiteY2" fmla="*/ 182033 h 213783"/>
              <a:gd name="connsiteX3" fmla="*/ 1333500 w 1394883"/>
              <a:gd name="connsiteY3" fmla="*/ 194733 h 213783"/>
            </a:gdLst>
            <a:ahLst/>
            <a:cxnLst>
              <a:cxn ang="0">
                <a:pos x="connsiteX0" y="connsiteY0"/>
              </a:cxn>
              <a:cxn ang="0">
                <a:pos x="connsiteX1" y="connsiteY1"/>
              </a:cxn>
              <a:cxn ang="0">
                <a:pos x="connsiteX2" y="connsiteY2"/>
              </a:cxn>
              <a:cxn ang="0">
                <a:pos x="connsiteX3" y="connsiteY3"/>
              </a:cxn>
            </a:cxnLst>
            <a:rect l="l" t="t" r="r" b="b"/>
            <a:pathLst>
              <a:path w="1394883" h="213783">
                <a:moveTo>
                  <a:pt x="0" y="156633"/>
                </a:moveTo>
                <a:cubicBezTo>
                  <a:pt x="223308" y="78316"/>
                  <a:pt x="446617" y="0"/>
                  <a:pt x="660400" y="4233"/>
                </a:cubicBezTo>
                <a:cubicBezTo>
                  <a:pt x="874183" y="8466"/>
                  <a:pt x="1170517" y="150283"/>
                  <a:pt x="1282700" y="182033"/>
                </a:cubicBezTo>
                <a:cubicBezTo>
                  <a:pt x="1394883" y="213783"/>
                  <a:pt x="1333500" y="194733"/>
                  <a:pt x="1333500"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3" name="Freeform 32"/>
          <p:cNvSpPr/>
          <p:nvPr/>
        </p:nvSpPr>
        <p:spPr>
          <a:xfrm>
            <a:off x="8229600" y="2438400"/>
            <a:ext cx="1422400" cy="173038"/>
          </a:xfrm>
          <a:custGeom>
            <a:avLst/>
            <a:gdLst>
              <a:gd name="connsiteX0" fmla="*/ 0 w 1422400"/>
              <a:gd name="connsiteY0" fmla="*/ 50800 h 173567"/>
              <a:gd name="connsiteX1" fmla="*/ 609600 w 1422400"/>
              <a:gd name="connsiteY1" fmla="*/ 165100 h 173567"/>
              <a:gd name="connsiteX2" fmla="*/ 1422400 w 1422400"/>
              <a:gd name="connsiteY2" fmla="*/ 0 h 173567"/>
            </a:gdLst>
            <a:ahLst/>
            <a:cxnLst>
              <a:cxn ang="0">
                <a:pos x="connsiteX0" y="connsiteY0"/>
              </a:cxn>
              <a:cxn ang="0">
                <a:pos x="connsiteX1" y="connsiteY1"/>
              </a:cxn>
              <a:cxn ang="0">
                <a:pos x="connsiteX2" y="connsiteY2"/>
              </a:cxn>
            </a:cxnLst>
            <a:rect l="l" t="t" r="r" b="b"/>
            <a:pathLst>
              <a:path w="1422400" h="173567">
                <a:moveTo>
                  <a:pt x="0" y="50800"/>
                </a:moveTo>
                <a:cubicBezTo>
                  <a:pt x="186266" y="112183"/>
                  <a:pt x="372533" y="173567"/>
                  <a:pt x="609600" y="165100"/>
                </a:cubicBezTo>
                <a:cubicBezTo>
                  <a:pt x="846667" y="156633"/>
                  <a:pt x="1422400" y="0"/>
                  <a:pt x="1422400" y="0"/>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4" name="Freeform 33"/>
          <p:cNvSpPr/>
          <p:nvPr/>
        </p:nvSpPr>
        <p:spPr>
          <a:xfrm>
            <a:off x="6018213" y="2354264"/>
            <a:ext cx="1663700" cy="300037"/>
          </a:xfrm>
          <a:custGeom>
            <a:avLst/>
            <a:gdLst>
              <a:gd name="connsiteX0" fmla="*/ 0 w 1663700"/>
              <a:gd name="connsiteY0" fmla="*/ 249767 h 300567"/>
              <a:gd name="connsiteX1" fmla="*/ 965200 w 1663700"/>
              <a:gd name="connsiteY1" fmla="*/ 8467 h 300567"/>
              <a:gd name="connsiteX2" fmla="*/ 1663700 w 1663700"/>
              <a:gd name="connsiteY2" fmla="*/ 300567 h 300567"/>
            </a:gdLst>
            <a:ahLst/>
            <a:cxnLst>
              <a:cxn ang="0">
                <a:pos x="connsiteX0" y="connsiteY0"/>
              </a:cxn>
              <a:cxn ang="0">
                <a:pos x="connsiteX1" y="connsiteY1"/>
              </a:cxn>
              <a:cxn ang="0">
                <a:pos x="connsiteX2" y="connsiteY2"/>
              </a:cxn>
            </a:cxnLst>
            <a:rect l="l" t="t" r="r" b="b"/>
            <a:pathLst>
              <a:path w="1663700" h="300567">
                <a:moveTo>
                  <a:pt x="0" y="249767"/>
                </a:moveTo>
                <a:cubicBezTo>
                  <a:pt x="343958" y="124883"/>
                  <a:pt x="687917" y="0"/>
                  <a:pt x="965200" y="8467"/>
                </a:cubicBezTo>
                <a:cubicBezTo>
                  <a:pt x="1242483" y="16934"/>
                  <a:pt x="1663700" y="300567"/>
                  <a:pt x="1663700" y="300567"/>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35" name="Straight Connector 34"/>
          <p:cNvCxnSpPr/>
          <p:nvPr/>
        </p:nvCxnSpPr>
        <p:spPr>
          <a:xfrm>
            <a:off x="3427413" y="3573464"/>
            <a:ext cx="1524000" cy="1587"/>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942013" y="3573464"/>
            <a:ext cx="1676400" cy="1587"/>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8229600" y="3581400"/>
            <a:ext cx="1524000" cy="1588"/>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3427413" y="3802064"/>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10800000">
            <a:off x="4570413" y="3802064"/>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942013" y="3802064"/>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10800000">
            <a:off x="7237413" y="3802064"/>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8229600" y="3810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10800000">
            <a:off x="9372600" y="3810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9649" name="TextBox 74"/>
          <p:cNvSpPr txBox="1">
            <a:spLocks noChangeArrowheads="1"/>
          </p:cNvSpPr>
          <p:nvPr/>
        </p:nvSpPr>
        <p:spPr bwMode="auto">
          <a:xfrm>
            <a:off x="1752600" y="32766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Read from each end</a:t>
            </a:r>
          </a:p>
        </p:txBody>
      </p:sp>
      <p:sp>
        <p:nvSpPr>
          <p:cNvPr id="69650" name="TextBox 75"/>
          <p:cNvSpPr txBox="1">
            <a:spLocks noChangeArrowheads="1"/>
          </p:cNvSpPr>
          <p:nvPr/>
        </p:nvSpPr>
        <p:spPr bwMode="auto">
          <a:xfrm>
            <a:off x="1752600" y="2362201"/>
            <a:ext cx="16065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Fragment and size select</a:t>
            </a:r>
          </a:p>
        </p:txBody>
      </p:sp>
      <p:sp>
        <p:nvSpPr>
          <p:cNvPr id="69651" name="TextBox 76"/>
          <p:cNvSpPr txBox="1">
            <a:spLocks noChangeArrowheads="1"/>
          </p:cNvSpPr>
          <p:nvPr/>
        </p:nvSpPr>
        <p:spPr bwMode="auto">
          <a:xfrm>
            <a:off x="1828800" y="1295401"/>
            <a:ext cx="1143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DNA or cDNA</a:t>
            </a:r>
          </a:p>
        </p:txBody>
      </p:sp>
      <p:cxnSp>
        <p:nvCxnSpPr>
          <p:cNvPr id="47" name="Straight Connector 46"/>
          <p:cNvCxnSpPr/>
          <p:nvPr/>
        </p:nvCxnSpPr>
        <p:spPr>
          <a:xfrm>
            <a:off x="4953000" y="3567114"/>
            <a:ext cx="228600" cy="1587"/>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2004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7150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76200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8077200" y="35814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9728200" y="35814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sp>
        <p:nvSpPr>
          <p:cNvPr id="53" name="Left Brace 52"/>
          <p:cNvSpPr/>
          <p:nvPr/>
        </p:nvSpPr>
        <p:spPr>
          <a:xfrm>
            <a:off x="6680200" y="2565400"/>
            <a:ext cx="228600" cy="1600200"/>
          </a:xfrm>
          <a:prstGeom prst="leftBrace">
            <a:avLst/>
          </a:prstGeom>
          <a:ln>
            <a:solidFill>
              <a:schemeClr val="tx1"/>
            </a:solidFill>
            <a:tailEnd type="none"/>
          </a:ln>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69659" name="TextBox 72"/>
          <p:cNvSpPr txBox="1">
            <a:spLocks noChangeArrowheads="1"/>
          </p:cNvSpPr>
          <p:nvPr/>
        </p:nvSpPr>
        <p:spPr bwMode="auto">
          <a:xfrm>
            <a:off x="6172201" y="2819400"/>
            <a:ext cx="12239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ja-JP" sz="1800"/>
              <a:t>insert size</a:t>
            </a:r>
            <a:endParaRPr lang="en-US" sz="1800"/>
          </a:p>
        </p:txBody>
      </p:sp>
    </p:spTree>
    <p:extLst>
      <p:ext uri="{BB962C8B-B14F-4D97-AF65-F5344CB8AC3E}">
        <p14:creationId xmlns:p14="http://schemas.microsoft.com/office/powerpoint/2010/main" val="3313102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Paired-end sequencing</a:t>
            </a:r>
            <a:endParaRPr lang="en-US" dirty="0">
              <a:latin typeface="Calibri" charset="0"/>
              <a:ea typeface="ＭＳ Ｐゴシック" charset="0"/>
            </a:endParaRPr>
          </a:p>
        </p:txBody>
      </p:sp>
      <p:pic>
        <p:nvPicPr>
          <p:cNvPr id="7168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3" name="TextBox 3"/>
          <p:cNvSpPr txBox="1">
            <a:spLocks noChangeArrowheads="1"/>
          </p:cNvSpPr>
          <p:nvPr/>
        </p:nvSpPr>
        <p:spPr bwMode="auto">
          <a:xfrm>
            <a:off x="3276600" y="990601"/>
            <a:ext cx="6705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a:p>
            <a:pPr eaLnBrk="1" hangingPunct="1"/>
            <a:endParaRPr lang="en-US" sz="1800"/>
          </a:p>
        </p:txBody>
      </p:sp>
      <p:sp>
        <p:nvSpPr>
          <p:cNvPr id="31" name="Freeform 30"/>
          <p:cNvSpPr/>
          <p:nvPr/>
        </p:nvSpPr>
        <p:spPr>
          <a:xfrm>
            <a:off x="3200401" y="1219201"/>
            <a:ext cx="6729413" cy="309563"/>
          </a:xfrm>
          <a:custGeom>
            <a:avLst/>
            <a:gdLst>
              <a:gd name="connsiteX0" fmla="*/ 48683 w 6728883"/>
              <a:gd name="connsiteY0" fmla="*/ 309033 h 309033"/>
              <a:gd name="connsiteX1" fmla="*/ 112183 w 6728883"/>
              <a:gd name="connsiteY1" fmla="*/ 245533 h 309033"/>
              <a:gd name="connsiteX2" fmla="*/ 721783 w 6728883"/>
              <a:gd name="connsiteY2" fmla="*/ 4233 h 309033"/>
              <a:gd name="connsiteX3" fmla="*/ 1420283 w 6728883"/>
              <a:gd name="connsiteY3" fmla="*/ 270933 h 309033"/>
              <a:gd name="connsiteX4" fmla="*/ 2385483 w 6728883"/>
              <a:gd name="connsiteY4" fmla="*/ 93133 h 309033"/>
              <a:gd name="connsiteX5" fmla="*/ 3096683 w 6728883"/>
              <a:gd name="connsiteY5" fmla="*/ 258233 h 309033"/>
              <a:gd name="connsiteX6" fmla="*/ 4303183 w 6728883"/>
              <a:gd name="connsiteY6" fmla="*/ 67733 h 309033"/>
              <a:gd name="connsiteX7" fmla="*/ 5319183 w 6728883"/>
              <a:gd name="connsiteY7" fmla="*/ 245533 h 309033"/>
              <a:gd name="connsiteX8" fmla="*/ 6309783 w 6728883"/>
              <a:gd name="connsiteY8" fmla="*/ 118533 h 309033"/>
              <a:gd name="connsiteX9" fmla="*/ 6728883 w 6728883"/>
              <a:gd name="connsiteY9" fmla="*/ 1947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8883" h="309033">
                <a:moveTo>
                  <a:pt x="48683" y="309033"/>
                </a:moveTo>
                <a:cubicBezTo>
                  <a:pt x="24341" y="302683"/>
                  <a:pt x="0" y="296333"/>
                  <a:pt x="112183" y="245533"/>
                </a:cubicBezTo>
                <a:cubicBezTo>
                  <a:pt x="224366" y="194733"/>
                  <a:pt x="503766" y="0"/>
                  <a:pt x="721783" y="4233"/>
                </a:cubicBezTo>
                <a:cubicBezTo>
                  <a:pt x="939800" y="8466"/>
                  <a:pt x="1143000" y="256116"/>
                  <a:pt x="1420283" y="270933"/>
                </a:cubicBezTo>
                <a:cubicBezTo>
                  <a:pt x="1697566" y="285750"/>
                  <a:pt x="2106083" y="95250"/>
                  <a:pt x="2385483" y="93133"/>
                </a:cubicBezTo>
                <a:cubicBezTo>
                  <a:pt x="2664883" y="91016"/>
                  <a:pt x="2777066" y="262466"/>
                  <a:pt x="3096683" y="258233"/>
                </a:cubicBezTo>
                <a:cubicBezTo>
                  <a:pt x="3416300" y="254000"/>
                  <a:pt x="3932766" y="69850"/>
                  <a:pt x="4303183" y="67733"/>
                </a:cubicBezTo>
                <a:cubicBezTo>
                  <a:pt x="4673600" y="65616"/>
                  <a:pt x="4984750" y="237066"/>
                  <a:pt x="5319183" y="245533"/>
                </a:cubicBezTo>
                <a:cubicBezTo>
                  <a:pt x="5653616" y="254000"/>
                  <a:pt x="6074833" y="127000"/>
                  <a:pt x="6309783" y="118533"/>
                </a:cubicBezTo>
                <a:cubicBezTo>
                  <a:pt x="6544733" y="110066"/>
                  <a:pt x="6728883" y="194733"/>
                  <a:pt x="6728883"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2" name="Freeform 31"/>
          <p:cNvSpPr/>
          <p:nvPr/>
        </p:nvSpPr>
        <p:spPr>
          <a:xfrm>
            <a:off x="3503614" y="2354264"/>
            <a:ext cx="1393825" cy="212725"/>
          </a:xfrm>
          <a:custGeom>
            <a:avLst/>
            <a:gdLst>
              <a:gd name="connsiteX0" fmla="*/ 0 w 1394883"/>
              <a:gd name="connsiteY0" fmla="*/ 156633 h 213783"/>
              <a:gd name="connsiteX1" fmla="*/ 660400 w 1394883"/>
              <a:gd name="connsiteY1" fmla="*/ 4233 h 213783"/>
              <a:gd name="connsiteX2" fmla="*/ 1282700 w 1394883"/>
              <a:gd name="connsiteY2" fmla="*/ 182033 h 213783"/>
              <a:gd name="connsiteX3" fmla="*/ 1333500 w 1394883"/>
              <a:gd name="connsiteY3" fmla="*/ 194733 h 213783"/>
            </a:gdLst>
            <a:ahLst/>
            <a:cxnLst>
              <a:cxn ang="0">
                <a:pos x="connsiteX0" y="connsiteY0"/>
              </a:cxn>
              <a:cxn ang="0">
                <a:pos x="connsiteX1" y="connsiteY1"/>
              </a:cxn>
              <a:cxn ang="0">
                <a:pos x="connsiteX2" y="connsiteY2"/>
              </a:cxn>
              <a:cxn ang="0">
                <a:pos x="connsiteX3" y="connsiteY3"/>
              </a:cxn>
            </a:cxnLst>
            <a:rect l="l" t="t" r="r" b="b"/>
            <a:pathLst>
              <a:path w="1394883" h="213783">
                <a:moveTo>
                  <a:pt x="0" y="156633"/>
                </a:moveTo>
                <a:cubicBezTo>
                  <a:pt x="223308" y="78316"/>
                  <a:pt x="446617" y="0"/>
                  <a:pt x="660400" y="4233"/>
                </a:cubicBezTo>
                <a:cubicBezTo>
                  <a:pt x="874183" y="8466"/>
                  <a:pt x="1170517" y="150283"/>
                  <a:pt x="1282700" y="182033"/>
                </a:cubicBezTo>
                <a:cubicBezTo>
                  <a:pt x="1394883" y="213783"/>
                  <a:pt x="1333500" y="194733"/>
                  <a:pt x="1333500"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3" name="Freeform 32"/>
          <p:cNvSpPr/>
          <p:nvPr/>
        </p:nvSpPr>
        <p:spPr>
          <a:xfrm>
            <a:off x="8229600" y="2438400"/>
            <a:ext cx="1422400" cy="173038"/>
          </a:xfrm>
          <a:custGeom>
            <a:avLst/>
            <a:gdLst>
              <a:gd name="connsiteX0" fmla="*/ 0 w 1422400"/>
              <a:gd name="connsiteY0" fmla="*/ 50800 h 173567"/>
              <a:gd name="connsiteX1" fmla="*/ 609600 w 1422400"/>
              <a:gd name="connsiteY1" fmla="*/ 165100 h 173567"/>
              <a:gd name="connsiteX2" fmla="*/ 1422400 w 1422400"/>
              <a:gd name="connsiteY2" fmla="*/ 0 h 173567"/>
            </a:gdLst>
            <a:ahLst/>
            <a:cxnLst>
              <a:cxn ang="0">
                <a:pos x="connsiteX0" y="connsiteY0"/>
              </a:cxn>
              <a:cxn ang="0">
                <a:pos x="connsiteX1" y="connsiteY1"/>
              </a:cxn>
              <a:cxn ang="0">
                <a:pos x="connsiteX2" y="connsiteY2"/>
              </a:cxn>
            </a:cxnLst>
            <a:rect l="l" t="t" r="r" b="b"/>
            <a:pathLst>
              <a:path w="1422400" h="173567">
                <a:moveTo>
                  <a:pt x="0" y="50800"/>
                </a:moveTo>
                <a:cubicBezTo>
                  <a:pt x="186266" y="112183"/>
                  <a:pt x="372533" y="173567"/>
                  <a:pt x="609600" y="165100"/>
                </a:cubicBezTo>
                <a:cubicBezTo>
                  <a:pt x="846667" y="156633"/>
                  <a:pt x="1422400" y="0"/>
                  <a:pt x="1422400" y="0"/>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4" name="Freeform 33"/>
          <p:cNvSpPr/>
          <p:nvPr/>
        </p:nvSpPr>
        <p:spPr>
          <a:xfrm>
            <a:off x="6018213" y="2354264"/>
            <a:ext cx="1663700" cy="300037"/>
          </a:xfrm>
          <a:custGeom>
            <a:avLst/>
            <a:gdLst>
              <a:gd name="connsiteX0" fmla="*/ 0 w 1663700"/>
              <a:gd name="connsiteY0" fmla="*/ 249767 h 300567"/>
              <a:gd name="connsiteX1" fmla="*/ 965200 w 1663700"/>
              <a:gd name="connsiteY1" fmla="*/ 8467 h 300567"/>
              <a:gd name="connsiteX2" fmla="*/ 1663700 w 1663700"/>
              <a:gd name="connsiteY2" fmla="*/ 300567 h 300567"/>
            </a:gdLst>
            <a:ahLst/>
            <a:cxnLst>
              <a:cxn ang="0">
                <a:pos x="connsiteX0" y="connsiteY0"/>
              </a:cxn>
              <a:cxn ang="0">
                <a:pos x="connsiteX1" y="connsiteY1"/>
              </a:cxn>
              <a:cxn ang="0">
                <a:pos x="connsiteX2" y="connsiteY2"/>
              </a:cxn>
            </a:cxnLst>
            <a:rect l="l" t="t" r="r" b="b"/>
            <a:pathLst>
              <a:path w="1663700" h="300567">
                <a:moveTo>
                  <a:pt x="0" y="249767"/>
                </a:moveTo>
                <a:cubicBezTo>
                  <a:pt x="343958" y="124883"/>
                  <a:pt x="687917" y="0"/>
                  <a:pt x="965200" y="8467"/>
                </a:cubicBezTo>
                <a:cubicBezTo>
                  <a:pt x="1242483" y="16934"/>
                  <a:pt x="1663700" y="300567"/>
                  <a:pt x="1663700" y="300567"/>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35" name="Straight Connector 34"/>
          <p:cNvCxnSpPr/>
          <p:nvPr/>
        </p:nvCxnSpPr>
        <p:spPr>
          <a:xfrm>
            <a:off x="3427413" y="3573464"/>
            <a:ext cx="1524000" cy="1587"/>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942013" y="3573464"/>
            <a:ext cx="1676400" cy="1587"/>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8229600" y="3581400"/>
            <a:ext cx="1524000" cy="1588"/>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3427413" y="3802064"/>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10800000">
            <a:off x="4570413" y="3802064"/>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942013" y="3802064"/>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10800000">
            <a:off x="7237413" y="3802064"/>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8229600" y="3810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10800000">
            <a:off x="9372600" y="3810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1697" name="TextBox 74"/>
          <p:cNvSpPr txBox="1">
            <a:spLocks noChangeArrowheads="1"/>
          </p:cNvSpPr>
          <p:nvPr/>
        </p:nvSpPr>
        <p:spPr bwMode="auto">
          <a:xfrm>
            <a:off x="1752600" y="32766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Read from each end</a:t>
            </a:r>
          </a:p>
        </p:txBody>
      </p:sp>
      <p:sp>
        <p:nvSpPr>
          <p:cNvPr id="71698" name="TextBox 76"/>
          <p:cNvSpPr txBox="1">
            <a:spLocks noChangeArrowheads="1"/>
          </p:cNvSpPr>
          <p:nvPr/>
        </p:nvSpPr>
        <p:spPr bwMode="auto">
          <a:xfrm>
            <a:off x="1828800" y="1295401"/>
            <a:ext cx="1143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DNA or cDNA</a:t>
            </a:r>
          </a:p>
        </p:txBody>
      </p:sp>
      <p:cxnSp>
        <p:nvCxnSpPr>
          <p:cNvPr id="47" name="Straight Connector 46"/>
          <p:cNvCxnSpPr/>
          <p:nvPr/>
        </p:nvCxnSpPr>
        <p:spPr>
          <a:xfrm>
            <a:off x="4953000" y="3567114"/>
            <a:ext cx="228600" cy="1587"/>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2004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7150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76200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8077200" y="35814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9728200" y="35814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sp>
        <p:nvSpPr>
          <p:cNvPr id="53" name="Left Brace 52"/>
          <p:cNvSpPr/>
          <p:nvPr/>
        </p:nvSpPr>
        <p:spPr>
          <a:xfrm>
            <a:off x="6680200" y="2565400"/>
            <a:ext cx="228600" cy="1600200"/>
          </a:xfrm>
          <a:prstGeom prst="leftBrace">
            <a:avLst/>
          </a:prstGeom>
          <a:ln>
            <a:solidFill>
              <a:schemeClr val="tx1"/>
            </a:solidFill>
            <a:tailEnd type="none"/>
          </a:ln>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1706" name="TextBox 72"/>
          <p:cNvSpPr txBox="1">
            <a:spLocks noChangeArrowheads="1"/>
          </p:cNvSpPr>
          <p:nvPr/>
        </p:nvSpPr>
        <p:spPr bwMode="auto">
          <a:xfrm>
            <a:off x="6172201" y="2819400"/>
            <a:ext cx="12239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ja-JP" sz="1800"/>
              <a:t>insert size</a:t>
            </a:r>
            <a:endParaRPr lang="en-US" sz="1800"/>
          </a:p>
        </p:txBody>
      </p:sp>
      <p:sp>
        <p:nvSpPr>
          <p:cNvPr id="29" name="Rounded Rectangle 28"/>
          <p:cNvSpPr/>
          <p:nvPr/>
        </p:nvSpPr>
        <p:spPr>
          <a:xfrm>
            <a:off x="3200400" y="4876800"/>
            <a:ext cx="6705600" cy="228600"/>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5" name="Straight Arrow Connector 54"/>
          <p:cNvCxnSpPr/>
          <p:nvPr/>
        </p:nvCxnSpPr>
        <p:spPr>
          <a:xfrm>
            <a:off x="35814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10800000">
            <a:off x="44196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57150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80772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rot="10800000">
            <a:off x="93726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rot="10800000">
            <a:off x="70104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a:off x="5595938" y="5529263"/>
            <a:ext cx="239713" cy="1588"/>
          </a:xfrm>
          <a:prstGeom prst="lin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a:off x="7253288" y="5529263"/>
            <a:ext cx="239713" cy="1588"/>
          </a:xfrm>
          <a:prstGeom prst="lin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71716" name="TextBox 72"/>
          <p:cNvSpPr txBox="1">
            <a:spLocks noChangeArrowheads="1"/>
          </p:cNvSpPr>
          <p:nvPr/>
        </p:nvSpPr>
        <p:spPr bwMode="auto">
          <a:xfrm>
            <a:off x="5551488" y="6030914"/>
            <a:ext cx="20701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ja-JP" sz="1800"/>
              <a:t>inferred insert size</a:t>
            </a:r>
            <a:endParaRPr lang="en-US" sz="1800"/>
          </a:p>
        </p:txBody>
      </p:sp>
      <p:sp>
        <p:nvSpPr>
          <p:cNvPr id="71717" name="TextBox 73"/>
          <p:cNvSpPr txBox="1">
            <a:spLocks noChangeArrowheads="1"/>
          </p:cNvSpPr>
          <p:nvPr/>
        </p:nvSpPr>
        <p:spPr bwMode="auto">
          <a:xfrm>
            <a:off x="1752600" y="4724401"/>
            <a:ext cx="13081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Align to Reference</a:t>
            </a:r>
          </a:p>
        </p:txBody>
      </p:sp>
      <p:sp>
        <p:nvSpPr>
          <p:cNvPr id="65" name="Left Brace 64"/>
          <p:cNvSpPr/>
          <p:nvPr/>
        </p:nvSpPr>
        <p:spPr>
          <a:xfrm>
            <a:off x="6426200" y="5022850"/>
            <a:ext cx="254000" cy="1657350"/>
          </a:xfrm>
          <a:prstGeom prst="leftBrace">
            <a:avLst/>
          </a:prstGeom>
          <a:ln>
            <a:solidFill>
              <a:schemeClr val="tx1"/>
            </a:solidFill>
            <a:tailEnd type="none"/>
          </a:ln>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1719" name="TextBox 75"/>
          <p:cNvSpPr txBox="1">
            <a:spLocks noChangeArrowheads="1"/>
          </p:cNvSpPr>
          <p:nvPr/>
        </p:nvSpPr>
        <p:spPr bwMode="auto">
          <a:xfrm>
            <a:off x="1752600" y="2362201"/>
            <a:ext cx="16065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Fragment and size select</a:t>
            </a:r>
          </a:p>
        </p:txBody>
      </p:sp>
    </p:spTree>
    <p:extLst>
      <p:ext uri="{BB962C8B-B14F-4D97-AF65-F5344CB8AC3E}">
        <p14:creationId xmlns:p14="http://schemas.microsoft.com/office/powerpoint/2010/main" val="2593243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Interpreting inferred insert size</a:t>
            </a:r>
            <a:endParaRPr lang="en-US" dirty="0">
              <a:latin typeface="Calibri" charset="0"/>
              <a:ea typeface="ＭＳ Ｐゴシック" charset="0"/>
            </a:endParaRPr>
          </a:p>
        </p:txBody>
      </p:sp>
      <p:pic>
        <p:nvPicPr>
          <p:cNvPr id="7373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695400" y="1115616"/>
            <a:ext cx="10729192" cy="2677656"/>
          </a:xfrm>
          <a:prstGeom prst="rect">
            <a:avLst/>
          </a:prstGeom>
          <a:noFill/>
        </p:spPr>
        <p:txBody>
          <a:bodyPr wrap="square">
            <a:spAutoFit/>
          </a:bodyPr>
          <a:lstStyle/>
          <a:p>
            <a:pPr>
              <a:defRPr/>
            </a:pPr>
            <a:r>
              <a:rPr lang="en-US" dirty="0">
                <a:ea typeface="ＭＳ Ｐゴシック" charset="-128"/>
                <a:cs typeface="ＭＳ Ｐゴシック" charset="-128"/>
              </a:rPr>
              <a:t>The “inferred insert size” can be used to detect structural variants including</a:t>
            </a:r>
          </a:p>
          <a:p>
            <a:pPr>
              <a:defRPr/>
            </a:pPr>
            <a:endParaRPr lang="en-US" dirty="0">
              <a:ea typeface="ＭＳ Ｐゴシック" charset="-128"/>
              <a:cs typeface="ＭＳ Ｐゴシック" charset="-128"/>
            </a:endParaRPr>
          </a:p>
          <a:p>
            <a:pPr marL="914400" lvl="1" indent="-457200">
              <a:buFont typeface="Arial"/>
              <a:buChar char="•"/>
              <a:defRPr/>
            </a:pPr>
            <a:r>
              <a:rPr lang="en-US" dirty="0">
                <a:ea typeface="ＭＳ Ｐゴシック" charset="-128"/>
                <a:cs typeface="ＭＳ Ｐゴシック" charset="-128"/>
              </a:rPr>
              <a:t>Deletions</a:t>
            </a:r>
          </a:p>
          <a:p>
            <a:pPr marL="457200" indent="-457200">
              <a:buFont typeface="Arial"/>
              <a:buChar char="•"/>
              <a:defRPr/>
            </a:pPr>
            <a:endParaRPr lang="en-US" dirty="0">
              <a:ea typeface="ＭＳ Ｐゴシック" charset="-128"/>
              <a:cs typeface="ＭＳ Ｐゴシック" charset="-128"/>
            </a:endParaRPr>
          </a:p>
          <a:p>
            <a:pPr marL="914400" lvl="1" indent="-457200">
              <a:buFont typeface="Arial"/>
              <a:buChar char="•"/>
              <a:defRPr/>
            </a:pPr>
            <a:r>
              <a:rPr lang="en-US" dirty="0">
                <a:ea typeface="ＭＳ Ｐゴシック" charset="-128"/>
                <a:cs typeface="ＭＳ Ｐゴシック" charset="-128"/>
              </a:rPr>
              <a:t>Insertions</a:t>
            </a:r>
          </a:p>
          <a:p>
            <a:pPr marL="457200" indent="-457200">
              <a:buFont typeface="Arial"/>
              <a:buChar char="•"/>
              <a:defRPr/>
            </a:pPr>
            <a:endParaRPr lang="en-US" dirty="0">
              <a:ea typeface="ＭＳ Ｐゴシック" charset="-128"/>
              <a:cs typeface="ＭＳ Ｐゴシック" charset="-128"/>
            </a:endParaRPr>
          </a:p>
          <a:p>
            <a:pPr marL="914400" lvl="1" indent="-457200">
              <a:buFont typeface="Arial"/>
              <a:buChar char="•"/>
              <a:defRPr/>
            </a:pPr>
            <a:r>
              <a:rPr lang="en-US" dirty="0">
                <a:ea typeface="ＭＳ Ｐゴシック" charset="-128"/>
                <a:cs typeface="ＭＳ Ｐゴシック" charset="-128"/>
              </a:rPr>
              <a:t>Inter-chromosomal rearrangements: (Undefined insert size) </a:t>
            </a:r>
          </a:p>
        </p:txBody>
      </p:sp>
    </p:spTree>
    <p:extLst>
      <p:ext uri="{BB962C8B-B14F-4D97-AF65-F5344CB8AC3E}">
        <p14:creationId xmlns:p14="http://schemas.microsoft.com/office/powerpoint/2010/main" val="2333384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757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79" name="TextBox 4"/>
          <p:cNvSpPr txBox="1">
            <a:spLocks noChangeArrowheads="1"/>
          </p:cNvSpPr>
          <p:nvPr/>
        </p:nvSpPr>
        <p:spPr bwMode="auto">
          <a:xfrm>
            <a:off x="2209800" y="2209801"/>
            <a:ext cx="76962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t>What is the effect of a deletion on inferred insert size?</a:t>
            </a:r>
          </a:p>
        </p:txBody>
      </p:sp>
    </p:spTree>
    <p:extLst>
      <p:ext uri="{BB962C8B-B14F-4D97-AF65-F5344CB8AC3E}">
        <p14:creationId xmlns:p14="http://schemas.microsoft.com/office/powerpoint/2010/main" val="4019873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1676400" y="53752"/>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7782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27"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sp>
        <p:nvSpPr>
          <p:cNvPr id="19" name="Rounded Rectangle 18"/>
          <p:cNvSpPr/>
          <p:nvPr/>
        </p:nvSpPr>
        <p:spPr bwMode="auto">
          <a:xfrm>
            <a:off x="3657600" y="2220913"/>
            <a:ext cx="6324600" cy="228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77829" name="Group 12"/>
          <p:cNvGrpSpPr>
            <a:grpSpLocks/>
          </p:cNvGrpSpPr>
          <p:nvPr/>
        </p:nvGrpSpPr>
        <p:grpSpPr bwMode="auto">
          <a:xfrm>
            <a:off x="3657600" y="4572000"/>
            <a:ext cx="6324600" cy="228600"/>
            <a:chOff x="1981200" y="2057397"/>
            <a:chExt cx="6324600" cy="228403"/>
          </a:xfrm>
          <a:solidFill>
            <a:schemeClr val="accent5">
              <a:lumMod val="40000"/>
              <a:lumOff val="60000"/>
            </a:schemeClr>
          </a:solidFill>
        </p:grpSpPr>
        <p:sp>
          <p:nvSpPr>
            <p:cNvPr id="22" name="Rounded Rectangle 21"/>
            <p:cNvSpPr/>
            <p:nvPr/>
          </p:nvSpPr>
          <p:spPr>
            <a:xfrm>
              <a:off x="1981200" y="2057397"/>
              <a:ext cx="6324600" cy="228403"/>
            </a:xfrm>
            <a:prstGeom prst="round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4114800" y="2057397"/>
              <a:ext cx="2057400" cy="228403"/>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77830" name="TextBox 31"/>
          <p:cNvSpPr txBox="1">
            <a:spLocks noChangeArrowheads="1"/>
          </p:cNvSpPr>
          <p:nvPr/>
        </p:nvSpPr>
        <p:spPr bwMode="auto">
          <a:xfrm>
            <a:off x="1981200" y="4506914"/>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sp>
        <p:nvSpPr>
          <p:cNvPr id="25" name="Multiply 24"/>
          <p:cNvSpPr/>
          <p:nvPr/>
        </p:nvSpPr>
        <p:spPr>
          <a:xfrm>
            <a:off x="6197600" y="4152900"/>
            <a:ext cx="1295400" cy="1066800"/>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6" name="Straight Connector 25"/>
          <p:cNvCxnSpPr/>
          <p:nvPr/>
        </p:nvCxnSpPr>
        <p:spPr>
          <a:xfrm rot="5400000">
            <a:off x="5677694" y="2317757"/>
            <a:ext cx="228600" cy="2814"/>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77350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4504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1676400" y="4462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798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75"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sp>
        <p:nvSpPr>
          <p:cNvPr id="7" name="Rounded Rectangle 6"/>
          <p:cNvSpPr/>
          <p:nvPr/>
        </p:nvSpPr>
        <p:spPr bwMode="auto">
          <a:xfrm>
            <a:off x="3657600" y="2220913"/>
            <a:ext cx="6324600" cy="228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ounded Rectangle 8"/>
          <p:cNvSpPr/>
          <p:nvPr/>
        </p:nvSpPr>
        <p:spPr bwMode="auto">
          <a:xfrm>
            <a:off x="4648200" y="4572000"/>
            <a:ext cx="4572000" cy="228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9878" name="TextBox 31"/>
          <p:cNvSpPr txBox="1">
            <a:spLocks noChangeArrowheads="1"/>
          </p:cNvSpPr>
          <p:nvPr/>
        </p:nvSpPr>
        <p:spPr bwMode="auto">
          <a:xfrm>
            <a:off x="1981200" y="4506914"/>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1" name="Straight Connector 10"/>
          <p:cNvCxnSpPr/>
          <p:nvPr/>
        </p:nvCxnSpPr>
        <p:spPr>
          <a:xfrm rot="5400000">
            <a:off x="56776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77350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782594" y="46855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944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3048000" y="-1300203"/>
            <a:ext cx="9144000" cy="2387600"/>
          </a:xfrm>
          <a:prstGeom prst="rect">
            <a:avLst/>
          </a:prstGeom>
          <a:noFill/>
          <a:ln>
            <a:noFill/>
          </a:ln>
        </p:spPr>
        <p:txBody>
          <a:bodyPr spcFirstLastPara="1" wrap="square" lIns="91425" tIns="45700" rIns="91425" bIns="45700" anchor="b" anchorCtr="0">
            <a:normAutofit/>
          </a:bodyPr>
          <a:lstStyle/>
          <a:p>
            <a:pPr algn="r" eaLnBrk="1" hangingPunct="1"/>
            <a:r>
              <a:rPr lang="en-US" sz="2800" dirty="0">
                <a:solidFill>
                  <a:schemeClr val="bg1"/>
                </a:solidFill>
                <a:latin typeface="Calibri" charset="0"/>
                <a:cs typeface="Segoe UI" charset="0"/>
              </a:rPr>
              <a:t>Introduction to IGV: The Integrative Genomics Viewer</a:t>
            </a:r>
          </a:p>
        </p:txBody>
      </p:sp>
      <p:sp>
        <p:nvSpPr>
          <p:cNvPr id="84" name="Google Shape;84;p3"/>
          <p:cNvSpPr txBox="1">
            <a:spLocks noGrp="1"/>
          </p:cNvSpPr>
          <p:nvPr>
            <p:ph type="subTitle" idx="1"/>
          </p:nvPr>
        </p:nvSpPr>
        <p:spPr>
          <a:xfrm>
            <a:off x="3048000" y="1087397"/>
            <a:ext cx="9144000" cy="1655762"/>
          </a:xfrm>
          <a:prstGeom prst="rect">
            <a:avLst/>
          </a:prstGeom>
          <a:noFill/>
          <a:ln>
            <a:noFill/>
          </a:ln>
        </p:spPr>
        <p:txBody>
          <a:bodyPr spcFirstLastPara="1" wrap="square" lIns="91425" tIns="45700" rIns="91425" bIns="45700" anchor="t" anchorCtr="0">
            <a:normAutofit/>
          </a:bodyPr>
          <a:lstStyle/>
          <a:p>
            <a:pPr marL="0" lvl="0" indent="0" algn="r">
              <a:spcBef>
                <a:spcPts val="0"/>
              </a:spcBef>
              <a:buClr>
                <a:schemeClr val="lt1"/>
              </a:buClr>
            </a:pPr>
            <a:r>
              <a:rPr lang="en-US" sz="2000" dirty="0">
                <a:solidFill>
                  <a:schemeClr val="lt1"/>
                </a:solidFill>
              </a:rPr>
              <a:t>Emma Bell, Felicia Gomez, Obi Griffith, Malachi Griffith, Huiming Xia </a:t>
            </a:r>
          </a:p>
          <a:p>
            <a:pPr marL="0" lvl="0" indent="0" algn="r">
              <a:buClr>
                <a:schemeClr val="lt1"/>
              </a:buClr>
            </a:pPr>
            <a:r>
              <a:rPr lang="en-US" sz="2000" dirty="0">
                <a:solidFill>
                  <a:schemeClr val="lt1"/>
                </a:solidFill>
              </a:rPr>
              <a:t>RNA-Seq Analysis</a:t>
            </a:r>
            <a:endParaRPr lang="en-US" sz="2000" dirty="0"/>
          </a:p>
          <a:p>
            <a:pPr marL="0" lvl="0" indent="0" algn="r">
              <a:buClr>
                <a:schemeClr val="lt1"/>
              </a:buClr>
            </a:pPr>
            <a:r>
              <a:rPr lang="en-US" sz="2000" dirty="0">
                <a:solidFill>
                  <a:schemeClr val="lt1"/>
                </a:solidFill>
              </a:rPr>
              <a:t>Sep 8</a:t>
            </a:r>
            <a:r>
              <a:rPr lang="en-US" sz="2000" baseline="30000" dirty="0">
                <a:solidFill>
                  <a:schemeClr val="lt1"/>
                </a:solidFill>
              </a:rPr>
              <a:t>th</a:t>
            </a:r>
            <a:r>
              <a:rPr lang="en-US" sz="2000" dirty="0">
                <a:solidFill>
                  <a:schemeClr val="lt1"/>
                </a:solidFill>
              </a:rPr>
              <a:t>-10</a:t>
            </a:r>
            <a:r>
              <a:rPr lang="en-US" sz="2000" baseline="30000" dirty="0">
                <a:solidFill>
                  <a:schemeClr val="lt1"/>
                </a:solidFill>
              </a:rPr>
              <a:t>th</a:t>
            </a:r>
            <a:r>
              <a:rPr lang="en-US" sz="2000" dirty="0">
                <a:solidFill>
                  <a:schemeClr val="lt1"/>
                </a:solidFill>
              </a:rPr>
              <a:t>, 2021</a:t>
            </a:r>
            <a:endParaRPr lang="en-US" sz="2000" dirty="0"/>
          </a:p>
        </p:txBody>
      </p:sp>
      <p:sp>
        <p:nvSpPr>
          <p:cNvPr id="7" name="Rectangle 6">
            <a:extLst>
              <a:ext uri="{FF2B5EF4-FFF2-40B4-BE49-F238E27FC236}">
                <a16:creationId xmlns:a16="http://schemas.microsoft.com/office/drawing/2014/main" id="{2DBCB0E6-3B8B-7242-B96B-554C555F49BC}"/>
              </a:ext>
            </a:extLst>
          </p:cNvPr>
          <p:cNvSpPr/>
          <p:nvPr/>
        </p:nvSpPr>
        <p:spPr>
          <a:xfrm>
            <a:off x="0" y="2492896"/>
            <a:ext cx="12192000" cy="3886200"/>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latin typeface="Calibri" charset="0"/>
              <a:ea typeface="ＭＳ Ｐゴシック" charset="0"/>
              <a:cs typeface="Calibri" charset="0"/>
            </a:endParaRPr>
          </a:p>
        </p:txBody>
      </p:sp>
      <p:pic>
        <p:nvPicPr>
          <p:cNvPr id="8" name="Picture 7" descr="Screen Shot 2015-11-13 at 10.21.07 PM.png">
            <a:extLst>
              <a:ext uri="{FF2B5EF4-FFF2-40B4-BE49-F238E27FC236}">
                <a16:creationId xmlns:a16="http://schemas.microsoft.com/office/drawing/2014/main" id="{61F1B84E-4F62-7A46-A588-11B6180FC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37" y="3504254"/>
            <a:ext cx="5458971" cy="2156995"/>
          </a:xfrm>
          <a:prstGeom prst="rect">
            <a:avLst/>
          </a:prstGeom>
        </p:spPr>
      </p:pic>
      <p:pic>
        <p:nvPicPr>
          <p:cNvPr id="9" name="Picture 8">
            <a:extLst>
              <a:ext uri="{FF2B5EF4-FFF2-40B4-BE49-F238E27FC236}">
                <a16:creationId xmlns:a16="http://schemas.microsoft.com/office/drawing/2014/main" id="{FAFD5DA9-B5A6-BA48-B950-348FE25D2D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851" y="3731538"/>
            <a:ext cx="5263149" cy="1631984"/>
          </a:xfrm>
          <a:prstGeom prst="rect">
            <a:avLst/>
          </a:prstGeom>
        </p:spPr>
      </p:pic>
    </p:spTree>
    <p:extLst>
      <p:ext uri="{BB962C8B-B14F-4D97-AF65-F5344CB8AC3E}">
        <p14:creationId xmlns:p14="http://schemas.microsoft.com/office/powerpoint/2010/main" val="2034499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1676400" y="4462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819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23"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sp>
        <p:nvSpPr>
          <p:cNvPr id="7" name="Rounded Rectangle 6"/>
          <p:cNvSpPr/>
          <p:nvPr/>
        </p:nvSpPr>
        <p:spPr bwMode="auto">
          <a:xfrm>
            <a:off x="3657600" y="2220913"/>
            <a:ext cx="6324600" cy="228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ounded Rectangle 8"/>
          <p:cNvSpPr/>
          <p:nvPr/>
        </p:nvSpPr>
        <p:spPr bwMode="auto">
          <a:xfrm>
            <a:off x="4648200" y="4572000"/>
            <a:ext cx="4572000" cy="228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1926" name="TextBox 31"/>
          <p:cNvSpPr txBox="1">
            <a:spLocks noChangeArrowheads="1"/>
          </p:cNvSpPr>
          <p:nvPr/>
        </p:nvSpPr>
        <p:spPr bwMode="auto">
          <a:xfrm>
            <a:off x="1981200" y="4506914"/>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1" name="Straight Connector 10"/>
          <p:cNvCxnSpPr/>
          <p:nvPr/>
        </p:nvCxnSpPr>
        <p:spPr>
          <a:xfrm rot="5400000">
            <a:off x="56776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77350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782594" y="46855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867400" y="5029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a:off x="7239000" y="5029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400800" y="5029200"/>
            <a:ext cx="9144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4724400" y="2667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8229600" y="2667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V="1">
            <a:off x="4502150" y="3244850"/>
            <a:ext cx="2057400" cy="1231900"/>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7124700" y="3390900"/>
            <a:ext cx="2057400" cy="914400"/>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1601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8397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971" name="TextBox 3"/>
          <p:cNvSpPr txBox="1">
            <a:spLocks noChangeArrowheads="1"/>
          </p:cNvSpPr>
          <p:nvPr/>
        </p:nvSpPr>
        <p:spPr bwMode="auto">
          <a:xfrm>
            <a:off x="1981200" y="1143000"/>
            <a:ext cx="7848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solidFill>
                  <a:srgbClr val="FF0000"/>
                </a:solidFill>
              </a:rPr>
              <a:t>Inferred insert size is &gt; expected value</a:t>
            </a:r>
          </a:p>
        </p:txBody>
      </p:sp>
      <p:sp>
        <p:nvSpPr>
          <p:cNvPr id="83972"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sp>
        <p:nvSpPr>
          <p:cNvPr id="8" name="Rounded Rectangle 7"/>
          <p:cNvSpPr/>
          <p:nvPr/>
        </p:nvSpPr>
        <p:spPr bwMode="auto">
          <a:xfrm>
            <a:off x="3657600" y="2220913"/>
            <a:ext cx="6324600" cy="228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ounded Rectangle 9"/>
          <p:cNvSpPr/>
          <p:nvPr/>
        </p:nvSpPr>
        <p:spPr bwMode="auto">
          <a:xfrm>
            <a:off x="4648200" y="4572000"/>
            <a:ext cx="4572000" cy="228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3975" name="TextBox 31"/>
          <p:cNvSpPr txBox="1">
            <a:spLocks noChangeArrowheads="1"/>
          </p:cNvSpPr>
          <p:nvPr/>
        </p:nvSpPr>
        <p:spPr bwMode="auto">
          <a:xfrm>
            <a:off x="1981200" y="4506914"/>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2" name="Straight Connector 11"/>
          <p:cNvCxnSpPr/>
          <p:nvPr/>
        </p:nvCxnSpPr>
        <p:spPr>
          <a:xfrm rot="5400000">
            <a:off x="56776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77350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6782594" y="46855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867400" y="5029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0800000">
            <a:off x="7239000" y="5029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400800" y="5029200"/>
            <a:ext cx="9144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724400" y="2667000"/>
            <a:ext cx="685800" cy="1588"/>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8229600" y="2667000"/>
            <a:ext cx="685800" cy="1588"/>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1" name="Left Brace 20"/>
          <p:cNvSpPr/>
          <p:nvPr/>
        </p:nvSpPr>
        <p:spPr>
          <a:xfrm>
            <a:off x="6680200" y="990600"/>
            <a:ext cx="304800" cy="4191000"/>
          </a:xfrm>
          <a:prstGeom prst="leftBrace">
            <a:avLst/>
          </a:prstGeom>
          <a:ln>
            <a:solidFill>
              <a:schemeClr val="tx1"/>
            </a:solidFill>
          </a:ln>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83986" name="TextBox 21"/>
          <p:cNvSpPr txBox="1">
            <a:spLocks noChangeArrowheads="1"/>
          </p:cNvSpPr>
          <p:nvPr/>
        </p:nvSpPr>
        <p:spPr bwMode="auto">
          <a:xfrm>
            <a:off x="5027614" y="5638800"/>
            <a:ext cx="381158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3200"/>
              <a:t>expected insert size</a:t>
            </a:r>
            <a:endParaRPr lang="en-US" sz="3200"/>
          </a:p>
        </p:txBody>
      </p:sp>
      <p:sp>
        <p:nvSpPr>
          <p:cNvPr id="83987" name="TextBox 23"/>
          <p:cNvSpPr txBox="1">
            <a:spLocks noChangeArrowheads="1"/>
          </p:cNvSpPr>
          <p:nvPr/>
        </p:nvSpPr>
        <p:spPr bwMode="auto">
          <a:xfrm>
            <a:off x="5073650" y="3352800"/>
            <a:ext cx="35369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3200"/>
              <a:t>inferred insert size</a:t>
            </a:r>
            <a:endParaRPr lang="en-US" sz="3200"/>
          </a:p>
        </p:txBody>
      </p:sp>
    </p:spTree>
    <p:extLst>
      <p:ext uri="{BB962C8B-B14F-4D97-AF65-F5344CB8AC3E}">
        <p14:creationId xmlns:p14="http://schemas.microsoft.com/office/powerpoint/2010/main" val="3807017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1676400" y="44624"/>
            <a:ext cx="8839200" cy="1143000"/>
          </a:xfrm>
        </p:spPr>
        <p:txBody>
          <a:bodyPr/>
          <a:lstStyle/>
          <a:p>
            <a:r>
              <a:rPr lang="en-US" dirty="0">
                <a:latin typeface="Arial" charset="0"/>
                <a:ea typeface="ＭＳ Ｐゴシック" charset="0"/>
                <a:cs typeface="ＭＳ Ｐゴシック" charset="0"/>
              </a:rPr>
              <a:t>Color by insert size</a:t>
            </a:r>
            <a:endParaRPr lang="en-US" dirty="0">
              <a:latin typeface="Calibri" charset="0"/>
              <a:ea typeface="ＭＳ Ｐゴシック" charset="0"/>
            </a:endParaRPr>
          </a:p>
        </p:txBody>
      </p:sp>
      <p:pic>
        <p:nvPicPr>
          <p:cNvPr id="860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601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95551" y="1557338"/>
            <a:ext cx="7375525" cy="422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44510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8806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8067" name="Picture 23" descr="Picture 1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65338" y="1358900"/>
            <a:ext cx="72390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8068" name="TextBox 4"/>
          <p:cNvSpPr txBox="1">
            <a:spLocks noChangeArrowheads="1"/>
          </p:cNvSpPr>
          <p:nvPr/>
        </p:nvSpPr>
        <p:spPr bwMode="auto">
          <a:xfrm>
            <a:off x="4656138" y="1484313"/>
            <a:ext cx="3200400" cy="461962"/>
          </a:xfrm>
          <a:prstGeom prst="rect">
            <a:avLst/>
          </a:prstGeom>
          <a:solidFill>
            <a:srgbClr val="FFFFD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Note drop in coverage  </a:t>
            </a:r>
          </a:p>
        </p:txBody>
      </p:sp>
      <p:cxnSp>
        <p:nvCxnSpPr>
          <p:cNvPr id="16" name="Straight Arrow Connector 15"/>
          <p:cNvCxnSpPr/>
          <p:nvPr/>
        </p:nvCxnSpPr>
        <p:spPr>
          <a:xfrm flipH="1">
            <a:off x="5037138" y="1989138"/>
            <a:ext cx="627062" cy="823912"/>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743700" y="1989138"/>
            <a:ext cx="960438" cy="823912"/>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8071" name="TextBox 25"/>
          <p:cNvSpPr txBox="1">
            <a:spLocks noChangeArrowheads="1"/>
          </p:cNvSpPr>
          <p:nvPr/>
        </p:nvSpPr>
        <p:spPr bwMode="auto">
          <a:xfrm>
            <a:off x="7475538" y="5006975"/>
            <a:ext cx="3048000" cy="1200150"/>
          </a:xfrm>
          <a:prstGeom prst="rect">
            <a:avLst/>
          </a:prstGeom>
          <a:solidFill>
            <a:srgbClr val="FFFFD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Pairs with larger than expected insert size are colored red.</a:t>
            </a:r>
          </a:p>
        </p:txBody>
      </p:sp>
    </p:spTree>
    <p:extLst>
      <p:ext uri="{BB962C8B-B14F-4D97-AF65-F5344CB8AC3E}">
        <p14:creationId xmlns:p14="http://schemas.microsoft.com/office/powerpoint/2010/main" val="3925963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Insert size color scheme</a:t>
            </a:r>
            <a:endParaRPr lang="en-US" dirty="0">
              <a:latin typeface="Calibri" charset="0"/>
              <a:ea typeface="ＭＳ Ｐゴシック" charset="0"/>
            </a:endParaRPr>
          </a:p>
        </p:txBody>
      </p:sp>
      <p:pic>
        <p:nvPicPr>
          <p:cNvPr id="901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1905000" y="1524000"/>
            <a:ext cx="8382000" cy="4400550"/>
          </a:xfrm>
          <a:prstGeom prst="rect">
            <a:avLst/>
          </a:prstGeom>
          <a:noFill/>
          <a:ln w="9525">
            <a:noFill/>
            <a:miter lim="800000"/>
            <a:headEnd/>
            <a:tailEnd/>
          </a:ln>
        </p:spPr>
        <p:txBody>
          <a:bodyPr>
            <a:spAutoFit/>
          </a:bodyPr>
          <a:lstStyle/>
          <a:p>
            <a:pPr>
              <a:defRPr/>
            </a:pPr>
            <a:endParaRPr lang="en-US" sz="2800" dirty="0">
              <a:ea typeface="ＭＳ Ｐゴシック" charset="-128"/>
              <a:cs typeface="ＭＳ Ｐゴシック" charset="-128"/>
            </a:endParaRPr>
          </a:p>
          <a:p>
            <a:pPr marL="342900" indent="-342900">
              <a:buFont typeface="Arial"/>
              <a:buChar char="•"/>
              <a:defRPr/>
            </a:pPr>
            <a:r>
              <a:rPr lang="en-US" sz="2800" dirty="0">
                <a:ea typeface="ＭＳ Ｐゴシック" charset="-128"/>
                <a:cs typeface="ＭＳ Ｐゴシック" charset="-128"/>
              </a:rPr>
              <a:t>Smaller than expected insert size:</a:t>
            </a:r>
          </a:p>
          <a:p>
            <a:pPr marL="342900" indent="-342900">
              <a:buFont typeface="Arial"/>
              <a:buChar char="•"/>
              <a:defRPr/>
            </a:pPr>
            <a:endParaRPr lang="en-US" sz="2800" dirty="0">
              <a:ea typeface="ＭＳ Ｐゴシック" charset="-128"/>
              <a:cs typeface="ＭＳ Ｐゴシック" charset="-128"/>
            </a:endParaRPr>
          </a:p>
          <a:p>
            <a:pPr marL="342900" indent="-342900">
              <a:buFont typeface="Arial"/>
              <a:buChar char="•"/>
              <a:defRPr/>
            </a:pPr>
            <a:r>
              <a:rPr lang="en-US" sz="2800" dirty="0">
                <a:ea typeface="ＭＳ Ｐゴシック" charset="-128"/>
                <a:cs typeface="ＭＳ Ｐゴシック" charset="-128"/>
              </a:rPr>
              <a:t>Larger than expected insert size:</a:t>
            </a:r>
          </a:p>
          <a:p>
            <a:pPr marL="342900" indent="-342900">
              <a:buFont typeface="Arial"/>
              <a:buChar char="•"/>
              <a:defRPr/>
            </a:pPr>
            <a:endParaRPr lang="en-US" sz="2800" dirty="0">
              <a:ea typeface="ＭＳ Ｐゴシック" charset="-128"/>
              <a:cs typeface="ＭＳ Ｐゴシック" charset="-128"/>
            </a:endParaRPr>
          </a:p>
          <a:p>
            <a:pPr marL="342900" indent="-342900">
              <a:buFont typeface="Arial"/>
              <a:buChar char="•"/>
              <a:defRPr/>
            </a:pPr>
            <a:r>
              <a:rPr lang="en-US" sz="2800" dirty="0">
                <a:ea typeface="ＭＳ Ｐゴシック" charset="-128"/>
                <a:cs typeface="ＭＳ Ｐゴシック" charset="-128"/>
              </a:rPr>
              <a:t>Pairs on different chromosomes</a:t>
            </a:r>
          </a:p>
          <a:p>
            <a:pPr marL="342900" indent="-342900">
              <a:defRPr/>
            </a:pPr>
            <a:endParaRPr lang="en-US" sz="2800" dirty="0">
              <a:ea typeface="ＭＳ Ｐゴシック" charset="-128"/>
              <a:cs typeface="ＭＳ Ｐゴシック" charset="-128"/>
            </a:endParaRPr>
          </a:p>
          <a:p>
            <a:pPr marL="342900" indent="-342900">
              <a:defRPr/>
            </a:pPr>
            <a:r>
              <a:rPr lang="en-US" sz="2800" dirty="0">
                <a:ea typeface="ＭＳ Ｐゴシック" charset="-128"/>
                <a:cs typeface="ＭＳ Ｐゴシック" charset="-128"/>
              </a:rPr>
              <a:t>     </a:t>
            </a:r>
            <a:r>
              <a:rPr lang="en-US" sz="2800" i="1" dirty="0">
                <a:ea typeface="ＭＳ Ｐゴシック" charset="-128"/>
                <a:cs typeface="ＭＳ Ｐゴシック" charset="-128"/>
              </a:rPr>
              <a:t>Each end colored by chromosome of its mate</a:t>
            </a:r>
          </a:p>
          <a:p>
            <a:pPr>
              <a:defRPr/>
            </a:pPr>
            <a:endParaRPr lang="en-US" sz="2800" dirty="0">
              <a:ea typeface="ＭＳ Ｐゴシック" charset="-128"/>
              <a:cs typeface="ＭＳ Ｐゴシック" charset="-128"/>
            </a:endParaRPr>
          </a:p>
          <a:p>
            <a:pPr>
              <a:defRPr/>
            </a:pPr>
            <a:r>
              <a:rPr lang="en-US" sz="2800" dirty="0">
                <a:ea typeface="ＭＳ Ｐゴシック" charset="-128"/>
                <a:cs typeface="ＭＳ Ｐゴシック" charset="-128"/>
              </a:rPr>
              <a:t> </a:t>
            </a:r>
          </a:p>
        </p:txBody>
      </p:sp>
      <p:pic>
        <p:nvPicPr>
          <p:cNvPr id="90116" name="Picture 5" descr="Picture 2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1264" y="5257800"/>
            <a:ext cx="70437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117" name="Picture 6" descr="Picture 2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35900" y="2209800"/>
            <a:ext cx="10033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118" name="Picture 8" descr="Picture 29.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2971800"/>
            <a:ext cx="10287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85787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Rearrangement</a:t>
            </a:r>
            <a:endParaRPr lang="en-US" dirty="0">
              <a:latin typeface="Calibri" charset="0"/>
              <a:ea typeface="ＭＳ Ｐゴシック" charset="0"/>
            </a:endParaRPr>
          </a:p>
        </p:txBody>
      </p:sp>
      <p:pic>
        <p:nvPicPr>
          <p:cNvPr id="9216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63" name="Picture 5" descr="Picture 2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97932" y="1109718"/>
            <a:ext cx="6754812" cy="509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64" name="TextBox 5"/>
          <p:cNvSpPr txBox="1">
            <a:spLocks noChangeArrowheads="1"/>
          </p:cNvSpPr>
          <p:nvPr/>
        </p:nvSpPr>
        <p:spPr bwMode="auto">
          <a:xfrm>
            <a:off x="2137892" y="3197053"/>
            <a:ext cx="1365820"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TUMOR</a:t>
            </a:r>
          </a:p>
        </p:txBody>
      </p:sp>
      <p:sp>
        <p:nvSpPr>
          <p:cNvPr id="92165" name="TextBox 6"/>
          <p:cNvSpPr txBox="1">
            <a:spLocks noChangeArrowheads="1"/>
          </p:cNvSpPr>
          <p:nvPr/>
        </p:nvSpPr>
        <p:spPr bwMode="auto">
          <a:xfrm>
            <a:off x="2013049" y="4869160"/>
            <a:ext cx="1490663"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NORMAL</a:t>
            </a:r>
          </a:p>
        </p:txBody>
      </p:sp>
      <p:sp>
        <p:nvSpPr>
          <p:cNvPr id="92166" name="TextBox 7"/>
          <p:cNvSpPr txBox="1">
            <a:spLocks noChangeArrowheads="1"/>
          </p:cNvSpPr>
          <p:nvPr/>
        </p:nvSpPr>
        <p:spPr bwMode="auto">
          <a:xfrm>
            <a:off x="4479926" y="1768344"/>
            <a:ext cx="1395412"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CHR 1</a:t>
            </a:r>
          </a:p>
        </p:txBody>
      </p:sp>
      <p:sp>
        <p:nvSpPr>
          <p:cNvPr id="92167" name="TextBox 8"/>
          <p:cNvSpPr txBox="1">
            <a:spLocks noChangeArrowheads="1"/>
          </p:cNvSpPr>
          <p:nvPr/>
        </p:nvSpPr>
        <p:spPr bwMode="auto">
          <a:xfrm>
            <a:off x="7057232" y="1768344"/>
            <a:ext cx="1600200"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CHR 6</a:t>
            </a:r>
          </a:p>
        </p:txBody>
      </p:sp>
    </p:spTree>
    <p:extLst>
      <p:ext uri="{BB962C8B-B14F-4D97-AF65-F5344CB8AC3E}">
        <p14:creationId xmlns:p14="http://schemas.microsoft.com/office/powerpoint/2010/main" val="4085402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1676400" y="53752"/>
            <a:ext cx="8839200" cy="1143000"/>
          </a:xfrm>
        </p:spPr>
        <p:txBody>
          <a:bodyPr/>
          <a:lstStyle/>
          <a:p>
            <a:r>
              <a:rPr lang="en-US" dirty="0">
                <a:latin typeface="Arial" charset="0"/>
                <a:ea typeface="ＭＳ Ｐゴシック" charset="0"/>
                <a:cs typeface="ＭＳ Ｐゴシック" charset="0"/>
              </a:rPr>
              <a:t>Rearrangement</a:t>
            </a:r>
            <a:endParaRPr lang="en-US" dirty="0">
              <a:latin typeface="Calibri" charset="0"/>
              <a:ea typeface="ＭＳ Ｐゴシック" charset="0"/>
            </a:endParaRPr>
          </a:p>
        </p:txBody>
      </p:sp>
      <p:pic>
        <p:nvPicPr>
          <p:cNvPr id="9421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4211" name="Picture 5" descr="Picture 2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9188" y="1052736"/>
            <a:ext cx="6754812" cy="509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12" name="TextBox 5"/>
          <p:cNvSpPr txBox="1">
            <a:spLocks noChangeArrowheads="1"/>
          </p:cNvSpPr>
          <p:nvPr/>
        </p:nvSpPr>
        <p:spPr bwMode="auto">
          <a:xfrm>
            <a:off x="1752601" y="2954562"/>
            <a:ext cx="1312863"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TUMOR</a:t>
            </a:r>
          </a:p>
        </p:txBody>
      </p:sp>
      <p:sp>
        <p:nvSpPr>
          <p:cNvPr id="94213" name="TextBox 6"/>
          <p:cNvSpPr txBox="1">
            <a:spLocks noChangeArrowheads="1"/>
          </p:cNvSpPr>
          <p:nvPr/>
        </p:nvSpPr>
        <p:spPr bwMode="auto">
          <a:xfrm>
            <a:off x="1752601" y="4783362"/>
            <a:ext cx="1490663"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NORMAL</a:t>
            </a:r>
          </a:p>
        </p:txBody>
      </p:sp>
      <p:sp>
        <p:nvSpPr>
          <p:cNvPr id="94214" name="TextBox 7"/>
          <p:cNvSpPr txBox="1">
            <a:spLocks noChangeArrowheads="1"/>
          </p:cNvSpPr>
          <p:nvPr/>
        </p:nvSpPr>
        <p:spPr bwMode="auto">
          <a:xfrm>
            <a:off x="4395788" y="1735362"/>
            <a:ext cx="1395412"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CHR 1</a:t>
            </a:r>
          </a:p>
        </p:txBody>
      </p:sp>
      <p:sp>
        <p:nvSpPr>
          <p:cNvPr id="94215" name="TextBox 8"/>
          <p:cNvSpPr txBox="1">
            <a:spLocks noChangeArrowheads="1"/>
          </p:cNvSpPr>
          <p:nvPr/>
        </p:nvSpPr>
        <p:spPr bwMode="auto">
          <a:xfrm>
            <a:off x="7010400" y="1725837"/>
            <a:ext cx="1600200"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CHR 6</a:t>
            </a:r>
          </a:p>
        </p:txBody>
      </p:sp>
      <p:sp>
        <p:nvSpPr>
          <p:cNvPr id="94216" name="TextBox 2"/>
          <p:cNvSpPr txBox="1">
            <a:spLocks noChangeArrowheads="1"/>
          </p:cNvSpPr>
          <p:nvPr/>
        </p:nvSpPr>
        <p:spPr bwMode="auto">
          <a:xfrm>
            <a:off x="2590800" y="5307237"/>
            <a:ext cx="3581400" cy="830263"/>
          </a:xfrm>
          <a:prstGeom prst="rect">
            <a:avLst/>
          </a:prstGeom>
          <a:solidFill>
            <a:srgbClr val="FFFFB3"/>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Color indicates mate is</a:t>
            </a:r>
          </a:p>
          <a:p>
            <a:pPr eaLnBrk="1" hangingPunct="1"/>
            <a:r>
              <a:rPr lang="en-US"/>
              <a:t>on chromosome 6</a:t>
            </a:r>
          </a:p>
        </p:txBody>
      </p:sp>
      <p:cxnSp>
        <p:nvCxnSpPr>
          <p:cNvPr id="94217" name="Straight Arrow Connector 10"/>
          <p:cNvCxnSpPr>
            <a:cxnSpLocks noChangeShapeType="1"/>
          </p:cNvCxnSpPr>
          <p:nvPr/>
        </p:nvCxnSpPr>
        <p:spPr bwMode="auto">
          <a:xfrm flipV="1">
            <a:off x="4572000" y="4469036"/>
            <a:ext cx="381000" cy="8382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2" name="Rounded Rectangle 11"/>
          <p:cNvSpPr/>
          <p:nvPr/>
        </p:nvSpPr>
        <p:spPr>
          <a:xfrm>
            <a:off x="4419600" y="2183036"/>
            <a:ext cx="1219200" cy="2286000"/>
          </a:xfrm>
          <a:prstGeom prst="round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606076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1676400" y="44624"/>
            <a:ext cx="8839200" cy="1143000"/>
          </a:xfrm>
        </p:spPr>
        <p:txBody>
          <a:bodyPr/>
          <a:lstStyle/>
          <a:p>
            <a:r>
              <a:rPr lang="en-US" dirty="0">
                <a:latin typeface="Arial" charset="0"/>
                <a:ea typeface="ＭＳ Ｐゴシック" charset="0"/>
                <a:cs typeface="ＭＳ Ｐゴシック" charset="0"/>
              </a:rPr>
              <a:t>Interpreting Read-Pair Orientations</a:t>
            </a:r>
            <a:endParaRPr lang="en-US" dirty="0">
              <a:latin typeface="Calibri" charset="0"/>
              <a:ea typeface="ＭＳ Ｐゴシック" charset="0"/>
            </a:endParaRPr>
          </a:p>
        </p:txBody>
      </p:sp>
      <p:sp>
        <p:nvSpPr>
          <p:cNvPr id="3" name="Content Placeholder 2"/>
          <p:cNvSpPr>
            <a:spLocks noGrp="1"/>
          </p:cNvSpPr>
          <p:nvPr>
            <p:ph idx="1"/>
          </p:nvPr>
        </p:nvSpPr>
        <p:spPr>
          <a:xfrm>
            <a:off x="695400" y="1229073"/>
            <a:ext cx="10009113" cy="5079652"/>
          </a:xfrm>
        </p:spPr>
        <p:txBody>
          <a:bodyPr/>
          <a:lstStyle/>
          <a:p>
            <a:pPr marL="0" indent="0" eaLnBrk="1" hangingPunct="1">
              <a:lnSpc>
                <a:spcPct val="80000"/>
              </a:lnSpc>
              <a:buNone/>
              <a:defRPr/>
            </a:pPr>
            <a:r>
              <a:rPr lang="en-US" dirty="0"/>
              <a:t>Orientation of paired reads can reveal structural events:</a:t>
            </a:r>
          </a:p>
          <a:p>
            <a:pPr marL="746125" indent="-233363" eaLnBrk="1" hangingPunct="1">
              <a:lnSpc>
                <a:spcPct val="80000"/>
              </a:lnSpc>
              <a:spcBef>
                <a:spcPts val="1200"/>
              </a:spcBef>
              <a:buFont typeface="Arial"/>
              <a:buChar char="•"/>
              <a:defRPr/>
            </a:pPr>
            <a:r>
              <a:rPr lang="en-US" dirty="0"/>
              <a:t>Inversions</a:t>
            </a:r>
          </a:p>
          <a:p>
            <a:pPr marL="746125" indent="-233363" eaLnBrk="1" hangingPunct="1">
              <a:lnSpc>
                <a:spcPct val="80000"/>
              </a:lnSpc>
              <a:spcBef>
                <a:spcPts val="1200"/>
              </a:spcBef>
              <a:buFont typeface="Arial"/>
              <a:buChar char="•"/>
              <a:defRPr/>
            </a:pPr>
            <a:r>
              <a:rPr lang="en-US" dirty="0"/>
              <a:t>Duplications</a:t>
            </a:r>
          </a:p>
          <a:p>
            <a:pPr marL="746125" indent="-233363" eaLnBrk="1" hangingPunct="1">
              <a:lnSpc>
                <a:spcPct val="80000"/>
              </a:lnSpc>
              <a:spcBef>
                <a:spcPts val="1200"/>
              </a:spcBef>
              <a:buFont typeface="Arial"/>
              <a:buChar char="•"/>
              <a:defRPr/>
            </a:pPr>
            <a:r>
              <a:rPr lang="en-US" dirty="0"/>
              <a:t>Translocations</a:t>
            </a:r>
          </a:p>
          <a:p>
            <a:pPr marL="746125" indent="-233363" eaLnBrk="1" hangingPunct="1">
              <a:lnSpc>
                <a:spcPct val="80000"/>
              </a:lnSpc>
              <a:spcBef>
                <a:spcPts val="1200"/>
              </a:spcBef>
              <a:buFont typeface="Arial"/>
              <a:buChar char="•"/>
              <a:defRPr/>
            </a:pPr>
            <a:r>
              <a:rPr lang="en-US" dirty="0"/>
              <a:t>Complex rearrangements</a:t>
            </a:r>
          </a:p>
          <a:p>
            <a:pPr eaLnBrk="1" hangingPunct="1">
              <a:lnSpc>
                <a:spcPct val="80000"/>
              </a:lnSpc>
              <a:defRPr/>
            </a:pPr>
            <a:endParaRPr lang="en-US" dirty="0"/>
          </a:p>
          <a:p>
            <a:pPr marL="0" indent="0" eaLnBrk="1" hangingPunct="1">
              <a:lnSpc>
                <a:spcPct val="80000"/>
              </a:lnSpc>
              <a:buNone/>
              <a:defRPr/>
            </a:pPr>
            <a:r>
              <a:rPr lang="en-US" dirty="0"/>
              <a:t>Orientation is defined in terms of </a:t>
            </a:r>
          </a:p>
          <a:p>
            <a:pPr marL="690563" indent="-233363" eaLnBrk="1" hangingPunct="1">
              <a:lnSpc>
                <a:spcPct val="80000"/>
              </a:lnSpc>
              <a:spcBef>
                <a:spcPts val="1200"/>
              </a:spcBef>
              <a:buFont typeface="Arial"/>
              <a:buChar char="•"/>
              <a:defRPr/>
            </a:pPr>
            <a:r>
              <a:rPr lang="en-US" dirty="0"/>
              <a:t>read strand, left </a:t>
            </a:r>
            <a:r>
              <a:rPr lang="en-US" i="1" dirty="0" err="1"/>
              <a:t>vs</a:t>
            </a:r>
            <a:r>
              <a:rPr lang="en-US" i="1" dirty="0"/>
              <a:t> </a:t>
            </a:r>
            <a:r>
              <a:rPr lang="en-US" dirty="0"/>
              <a:t>right, </a:t>
            </a:r>
            <a:r>
              <a:rPr lang="en-US" i="1" dirty="0"/>
              <a:t>and </a:t>
            </a:r>
          </a:p>
          <a:p>
            <a:pPr marL="690563" indent="-233363" eaLnBrk="1" hangingPunct="1">
              <a:lnSpc>
                <a:spcPct val="80000"/>
              </a:lnSpc>
              <a:spcBef>
                <a:spcPts val="1200"/>
              </a:spcBef>
              <a:buFont typeface="Arial"/>
              <a:buChar char="•"/>
              <a:defRPr/>
            </a:pPr>
            <a:r>
              <a:rPr lang="en-US" dirty="0"/>
              <a:t>read order, first </a:t>
            </a:r>
            <a:r>
              <a:rPr lang="en-US" i="1" dirty="0" err="1"/>
              <a:t>vs</a:t>
            </a:r>
            <a:r>
              <a:rPr lang="en-US" i="1" dirty="0"/>
              <a:t> </a:t>
            </a:r>
            <a:r>
              <a:rPr lang="en-US" dirty="0"/>
              <a:t>second</a:t>
            </a:r>
          </a:p>
        </p:txBody>
      </p:sp>
      <p:pic>
        <p:nvPicPr>
          <p:cNvPr id="962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57268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983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07" name="TextBox 36"/>
          <p:cNvSpPr txBox="1">
            <a:spLocks noChangeArrowheads="1"/>
          </p:cNvSpPr>
          <p:nvPr/>
        </p:nvSpPr>
        <p:spPr bwMode="auto">
          <a:xfrm>
            <a:off x="1981200" y="18288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sp>
        <p:nvSpPr>
          <p:cNvPr id="6" name="Rounded Rectangle 5"/>
          <p:cNvSpPr/>
          <p:nvPr/>
        </p:nvSpPr>
        <p:spPr>
          <a:xfrm>
            <a:off x="3810000" y="2057400"/>
            <a:ext cx="6324600" cy="228600"/>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17242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035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0355" name="TextBox 36"/>
          <p:cNvSpPr txBox="1">
            <a:spLocks noChangeArrowheads="1"/>
          </p:cNvSpPr>
          <p:nvPr/>
        </p:nvSpPr>
        <p:spPr bwMode="auto">
          <a:xfrm>
            <a:off x="1981200" y="18288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0356" name="Group 13"/>
          <p:cNvGrpSpPr>
            <a:grpSpLocks/>
          </p:cNvGrpSpPr>
          <p:nvPr/>
        </p:nvGrpSpPr>
        <p:grpSpPr bwMode="auto">
          <a:xfrm>
            <a:off x="3810000" y="2057400"/>
            <a:ext cx="6324600" cy="598488"/>
            <a:chOff x="2057400" y="3733800"/>
            <a:chExt cx="6324600" cy="597932"/>
          </a:xfrm>
          <a:solidFill>
            <a:schemeClr val="accent5">
              <a:lumMod val="40000"/>
              <a:lumOff val="60000"/>
            </a:schemeClr>
          </a:solidFill>
        </p:grpSpPr>
        <p:sp>
          <p:nvSpPr>
            <p:cNvPr id="9" name="Rounded Rectangle 8"/>
            <p:cNvSpPr/>
            <p:nvPr/>
          </p:nvSpPr>
          <p:spPr>
            <a:xfrm>
              <a:off x="2057400" y="3733800"/>
              <a:ext cx="6324600" cy="228388"/>
            </a:xfrm>
            <a:prstGeom prst="roundRect">
              <a:avLst/>
            </a:prstGeom>
            <a:grp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2895600" y="3733800"/>
              <a:ext cx="4648200" cy="228388"/>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0359" name="TextBox 6"/>
            <p:cNvSpPr txBox="1">
              <a:spLocks noChangeArrowheads="1"/>
            </p:cNvSpPr>
            <p:nvPr/>
          </p:nvSpPr>
          <p:spPr bwMode="auto">
            <a:xfrm>
              <a:off x="2743200" y="3962400"/>
              <a:ext cx="351378" cy="369332"/>
            </a:xfrm>
            <a:prstGeom prst="rect">
              <a:avLst/>
            </a:prstGeom>
            <a:noFill/>
            <a:ln>
              <a:solidFill>
                <a:schemeClr val="accent5">
                  <a:lumMod val="40000"/>
                  <a:lumOff val="6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t>A</a:t>
              </a:r>
            </a:p>
          </p:txBody>
        </p:sp>
        <p:sp>
          <p:nvSpPr>
            <p:cNvPr id="100360" name="TextBox 7"/>
            <p:cNvSpPr txBox="1">
              <a:spLocks noChangeArrowheads="1"/>
            </p:cNvSpPr>
            <p:nvPr/>
          </p:nvSpPr>
          <p:spPr bwMode="auto">
            <a:xfrm>
              <a:off x="7391400" y="3962400"/>
              <a:ext cx="351366" cy="369332"/>
            </a:xfrm>
            <a:prstGeom prst="rect">
              <a:avLst/>
            </a:prstGeom>
            <a:noFill/>
            <a:ln>
              <a:solidFill>
                <a:schemeClr val="accent5">
                  <a:lumMod val="40000"/>
                  <a:lumOff val="6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spTree>
    <p:extLst>
      <p:ext uri="{BB962C8B-B14F-4D97-AF65-F5344CB8AC3E}">
        <p14:creationId xmlns:p14="http://schemas.microsoft.com/office/powerpoint/2010/main" val="340308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676400" y="44624"/>
            <a:ext cx="8839200" cy="1143000"/>
          </a:xfrm>
        </p:spPr>
        <p:txBody>
          <a:bodyPr/>
          <a:lstStyle/>
          <a:p>
            <a:r>
              <a:rPr lang="en-US" dirty="0">
                <a:latin typeface="Calibri" charset="0"/>
                <a:ea typeface="ＭＳ Ｐゴシック" charset="0"/>
              </a:rPr>
              <a:t>Visualization Tools in Genomics</a:t>
            </a:r>
          </a:p>
        </p:txBody>
      </p:sp>
      <p:sp>
        <p:nvSpPr>
          <p:cNvPr id="28674" name="Content Placeholder 2"/>
          <p:cNvSpPr>
            <a:spLocks noGrp="1"/>
          </p:cNvSpPr>
          <p:nvPr>
            <p:ph idx="1"/>
          </p:nvPr>
        </p:nvSpPr>
        <p:spPr/>
        <p:txBody>
          <a:bodyPr/>
          <a:lstStyle/>
          <a:p>
            <a:r>
              <a:rPr lang="en-US" dirty="0">
                <a:latin typeface="Calibri" charset="0"/>
                <a:ea typeface="ＭＳ Ｐゴシック" charset="0"/>
              </a:rPr>
              <a:t>there are </a:t>
            </a:r>
            <a:r>
              <a:rPr lang="en-US" b="1" dirty="0">
                <a:latin typeface="Calibri" charset="0"/>
                <a:ea typeface="ＭＳ Ｐゴシック" charset="0"/>
              </a:rPr>
              <a:t>over 40 different genome browsers</a:t>
            </a:r>
            <a:r>
              <a:rPr lang="en-US" dirty="0">
                <a:latin typeface="Calibri" charset="0"/>
                <a:ea typeface="ＭＳ Ｐゴシック" charset="0"/>
              </a:rPr>
              <a:t>, which to use?</a:t>
            </a:r>
          </a:p>
          <a:p>
            <a:endParaRPr lang="en-US" dirty="0">
              <a:latin typeface="Calibri" charset="0"/>
              <a:ea typeface="ＭＳ Ｐゴシック" charset="0"/>
            </a:endParaRPr>
          </a:p>
          <a:p>
            <a:r>
              <a:rPr lang="en-US" dirty="0">
                <a:latin typeface="Calibri" charset="0"/>
                <a:ea typeface="ＭＳ Ｐゴシック" charset="0"/>
              </a:rPr>
              <a:t>depends on</a:t>
            </a:r>
          </a:p>
          <a:p>
            <a:pPr lvl="1"/>
            <a:r>
              <a:rPr lang="en-US" dirty="0">
                <a:latin typeface="Calibri" charset="0"/>
                <a:ea typeface="ＭＳ Ｐゴシック" charset="0"/>
              </a:rPr>
              <a:t>task at hand</a:t>
            </a:r>
          </a:p>
          <a:p>
            <a:pPr lvl="1"/>
            <a:r>
              <a:rPr lang="en-US" dirty="0">
                <a:latin typeface="Calibri" charset="0"/>
                <a:ea typeface="ＭＳ Ｐゴシック" charset="0"/>
              </a:rPr>
              <a:t>kind and size of data</a:t>
            </a:r>
          </a:p>
          <a:p>
            <a:pPr lvl="1"/>
            <a:r>
              <a:rPr lang="en-US" dirty="0">
                <a:latin typeface="Calibri" charset="0"/>
                <a:ea typeface="ＭＳ Ｐゴシック" charset="0"/>
              </a:rPr>
              <a:t>data privacy</a:t>
            </a:r>
          </a:p>
        </p:txBody>
      </p:sp>
    </p:spTree>
    <p:extLst>
      <p:ext uri="{BB962C8B-B14F-4D97-AF65-F5344CB8AC3E}">
        <p14:creationId xmlns:p14="http://schemas.microsoft.com/office/powerpoint/2010/main" val="317904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240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03"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2404" name="Group 13"/>
          <p:cNvGrpSpPr>
            <a:grpSpLocks/>
          </p:cNvGrpSpPr>
          <p:nvPr/>
        </p:nvGrpSpPr>
        <p:grpSpPr bwMode="auto">
          <a:xfrm>
            <a:off x="3810000" y="2057400"/>
            <a:ext cx="6324600" cy="598488"/>
            <a:chOff x="2057400" y="3733800"/>
            <a:chExt cx="6324600" cy="597932"/>
          </a:xfrm>
        </p:grpSpPr>
        <p:sp>
          <p:nvSpPr>
            <p:cNvPr id="7" name="Rounded Rectangle 6"/>
            <p:cNvSpPr/>
            <p:nvPr/>
          </p:nvSpPr>
          <p:spPr>
            <a:xfrm>
              <a:off x="2057400" y="3733800"/>
              <a:ext cx="6324600" cy="228388"/>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415"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02416"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02405" name="Group 12"/>
          <p:cNvGrpSpPr>
            <a:grpSpLocks/>
          </p:cNvGrpSpPr>
          <p:nvPr/>
        </p:nvGrpSpPr>
        <p:grpSpPr bwMode="auto">
          <a:xfrm>
            <a:off x="3657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411"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02412"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cxnSp>
        <p:nvCxnSpPr>
          <p:cNvPr id="16" name="Straight Arrow Connector 15"/>
          <p:cNvCxnSpPr>
            <a:stCxn id="102415" idx="2"/>
          </p:cNvCxnSpPr>
          <p:nvPr/>
        </p:nvCxnSpPr>
        <p:spPr>
          <a:xfrm rot="16200000" flipH="1">
            <a:off x="6026151" y="1301751"/>
            <a:ext cx="1763712" cy="4471987"/>
          </a:xfrm>
          <a:prstGeom prst="straightConnector1">
            <a:avLst/>
          </a:prstGeom>
          <a:ln w="50800">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0800000" flipV="1">
            <a:off x="4648200" y="2743200"/>
            <a:ext cx="4648200" cy="1676400"/>
          </a:xfrm>
          <a:prstGeom prst="straightConnector1">
            <a:avLst/>
          </a:prstGeom>
          <a:ln w="50800">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02408" name="TextBox 31"/>
          <p:cNvSpPr txBox="1">
            <a:spLocks noChangeArrowheads="1"/>
          </p:cNvSpPr>
          <p:nvPr/>
        </p:nvSpPr>
        <p:spPr bwMode="auto">
          <a:xfrm>
            <a:off x="1981200" y="4506914"/>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spTree>
    <p:extLst>
      <p:ext uri="{BB962C8B-B14F-4D97-AF65-F5344CB8AC3E}">
        <p14:creationId xmlns:p14="http://schemas.microsoft.com/office/powerpoint/2010/main" val="3383613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445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451"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4452" name="Group 13"/>
          <p:cNvGrpSpPr>
            <a:grpSpLocks/>
          </p:cNvGrpSpPr>
          <p:nvPr/>
        </p:nvGrpSpPr>
        <p:grpSpPr bwMode="auto">
          <a:xfrm>
            <a:off x="3810000" y="2057400"/>
            <a:ext cx="6324600" cy="598488"/>
            <a:chOff x="2057400" y="3733800"/>
            <a:chExt cx="6324600" cy="597932"/>
          </a:xfrm>
        </p:grpSpPr>
        <p:sp>
          <p:nvSpPr>
            <p:cNvPr id="7" name="Rounded Rectangle 6"/>
            <p:cNvSpPr/>
            <p:nvPr/>
          </p:nvSpPr>
          <p:spPr>
            <a:xfrm>
              <a:off x="2057400" y="3733800"/>
              <a:ext cx="6324600" cy="228388"/>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ectangle 7"/>
            <p:cNvSpPr/>
            <p:nvPr/>
          </p:nvSpPr>
          <p:spPr>
            <a:xfrm>
              <a:off x="2895600" y="3733800"/>
              <a:ext cx="4648200" cy="228388"/>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4464"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04465"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04453" name="Group 12"/>
          <p:cNvGrpSpPr>
            <a:grpSpLocks/>
          </p:cNvGrpSpPr>
          <p:nvPr/>
        </p:nvGrpSpPr>
        <p:grpSpPr bwMode="auto">
          <a:xfrm>
            <a:off x="3657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Rectangle 12"/>
            <p:cNvSpPr/>
            <p:nvPr/>
          </p:nvSpPr>
          <p:spPr>
            <a:xfrm>
              <a:off x="2895600" y="2057400"/>
              <a:ext cx="4648200" cy="228400"/>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4460"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04461"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04454" name="TextBox 31"/>
          <p:cNvSpPr txBox="1">
            <a:spLocks noChangeArrowheads="1"/>
          </p:cNvSpPr>
          <p:nvPr/>
        </p:nvSpPr>
        <p:spPr bwMode="auto">
          <a:xfrm>
            <a:off x="1981200" y="4506914"/>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3657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4724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343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6810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64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499"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6500" name="Group 13"/>
          <p:cNvGrpSpPr>
            <a:grpSpLocks/>
          </p:cNvGrpSpPr>
          <p:nvPr/>
        </p:nvGrpSpPr>
        <p:grpSpPr bwMode="auto">
          <a:xfrm>
            <a:off x="3810000" y="2057400"/>
            <a:ext cx="6324600" cy="598488"/>
            <a:chOff x="2057400" y="3733800"/>
            <a:chExt cx="6324600" cy="597932"/>
          </a:xfrm>
        </p:grpSpPr>
        <p:sp>
          <p:nvSpPr>
            <p:cNvPr id="7" name="Rounded Rectangle 6"/>
            <p:cNvSpPr/>
            <p:nvPr/>
          </p:nvSpPr>
          <p:spPr>
            <a:xfrm>
              <a:off x="2057400" y="3733800"/>
              <a:ext cx="6324600" cy="228388"/>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ectangle 7"/>
            <p:cNvSpPr/>
            <p:nvPr/>
          </p:nvSpPr>
          <p:spPr>
            <a:xfrm>
              <a:off x="2895600" y="3733800"/>
              <a:ext cx="4648200" cy="228388"/>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6514"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06515"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06501" name="Group 12"/>
          <p:cNvGrpSpPr>
            <a:grpSpLocks/>
          </p:cNvGrpSpPr>
          <p:nvPr/>
        </p:nvGrpSpPr>
        <p:grpSpPr bwMode="auto">
          <a:xfrm>
            <a:off x="3657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6510"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06511"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06502" name="TextBox 31"/>
          <p:cNvSpPr txBox="1">
            <a:spLocks noChangeArrowheads="1"/>
          </p:cNvSpPr>
          <p:nvPr/>
        </p:nvSpPr>
        <p:spPr bwMode="auto">
          <a:xfrm>
            <a:off x="1981200" y="4506914"/>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3657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4724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343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657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2935288" y="4000500"/>
            <a:ext cx="2055812" cy="1588"/>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0576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1676400" y="53752"/>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85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8547"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8548" name="Group 13"/>
          <p:cNvGrpSpPr>
            <a:grpSpLocks/>
          </p:cNvGrpSpPr>
          <p:nvPr/>
        </p:nvGrpSpPr>
        <p:grpSpPr bwMode="auto">
          <a:xfrm>
            <a:off x="3810000" y="2057400"/>
            <a:ext cx="6324600" cy="598488"/>
            <a:chOff x="2057400" y="3733800"/>
            <a:chExt cx="6324600" cy="597932"/>
          </a:xfrm>
        </p:grpSpPr>
        <p:sp>
          <p:nvSpPr>
            <p:cNvPr id="7" name="Rounded Rectangle 6"/>
            <p:cNvSpPr/>
            <p:nvPr/>
          </p:nvSpPr>
          <p:spPr>
            <a:xfrm>
              <a:off x="2057400" y="3733800"/>
              <a:ext cx="6324600" cy="228388"/>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8563"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08564"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08549" name="Group 12"/>
          <p:cNvGrpSpPr>
            <a:grpSpLocks/>
          </p:cNvGrpSpPr>
          <p:nvPr/>
        </p:nvGrpSpPr>
        <p:grpSpPr bwMode="auto">
          <a:xfrm>
            <a:off x="3657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Rectangle 12"/>
            <p:cNvSpPr/>
            <p:nvPr/>
          </p:nvSpPr>
          <p:spPr>
            <a:xfrm>
              <a:off x="2895600" y="2057400"/>
              <a:ext cx="4648200" cy="228400"/>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8559"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08560"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08550" name="TextBox 31"/>
          <p:cNvSpPr txBox="1">
            <a:spLocks noChangeArrowheads="1"/>
          </p:cNvSpPr>
          <p:nvPr/>
        </p:nvSpPr>
        <p:spPr bwMode="auto">
          <a:xfrm>
            <a:off x="1981200" y="4506914"/>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3657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4724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343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657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8458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5105400" y="2971800"/>
            <a:ext cx="3581400" cy="2057400"/>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7506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05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5"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0596" name="Group 13"/>
          <p:cNvGrpSpPr>
            <a:grpSpLocks/>
          </p:cNvGrpSpPr>
          <p:nvPr/>
        </p:nvGrpSpPr>
        <p:grpSpPr bwMode="auto">
          <a:xfrm>
            <a:off x="3810000" y="2057400"/>
            <a:ext cx="6324600" cy="598488"/>
            <a:chOff x="2057400" y="3733800"/>
            <a:chExt cx="6324600" cy="597932"/>
          </a:xfrm>
        </p:grpSpPr>
        <p:sp>
          <p:nvSpPr>
            <p:cNvPr id="7" name="Rounded Rectangle 6"/>
            <p:cNvSpPr/>
            <p:nvPr/>
          </p:nvSpPr>
          <p:spPr>
            <a:xfrm>
              <a:off x="2057400" y="3733800"/>
              <a:ext cx="6324600" cy="228388"/>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ectangle 7"/>
            <p:cNvSpPr/>
            <p:nvPr/>
          </p:nvSpPr>
          <p:spPr>
            <a:xfrm>
              <a:off x="2895600" y="3733800"/>
              <a:ext cx="4648200" cy="228388"/>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0613"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0614"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10597" name="Group 12"/>
          <p:cNvGrpSpPr>
            <a:grpSpLocks/>
          </p:cNvGrpSpPr>
          <p:nvPr/>
        </p:nvGrpSpPr>
        <p:grpSpPr bwMode="auto">
          <a:xfrm>
            <a:off x="3657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0609"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10610"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10598" name="TextBox 31"/>
          <p:cNvSpPr txBox="1">
            <a:spLocks noChangeArrowheads="1"/>
          </p:cNvSpPr>
          <p:nvPr/>
        </p:nvSpPr>
        <p:spPr bwMode="auto">
          <a:xfrm>
            <a:off x="1981200" y="4506914"/>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3657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4724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343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657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8458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83058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a:off x="93726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8991600" y="55626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0519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26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43"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2644" name="Group 13"/>
          <p:cNvGrpSpPr>
            <a:grpSpLocks/>
          </p:cNvGrpSpPr>
          <p:nvPr/>
        </p:nvGrpSpPr>
        <p:grpSpPr bwMode="auto">
          <a:xfrm>
            <a:off x="3810000" y="2057400"/>
            <a:ext cx="6324600" cy="598488"/>
            <a:chOff x="2057400" y="3733800"/>
            <a:chExt cx="6324600" cy="597932"/>
          </a:xfrm>
        </p:grpSpPr>
        <p:sp>
          <p:nvSpPr>
            <p:cNvPr id="7" name="Rounded Rectangle 6"/>
            <p:cNvSpPr/>
            <p:nvPr/>
          </p:nvSpPr>
          <p:spPr>
            <a:xfrm>
              <a:off x="2057400" y="3733800"/>
              <a:ext cx="6324600" cy="228388"/>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663"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2664"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12645" name="Group 12"/>
          <p:cNvGrpSpPr>
            <a:grpSpLocks/>
          </p:cNvGrpSpPr>
          <p:nvPr/>
        </p:nvGrpSpPr>
        <p:grpSpPr bwMode="auto">
          <a:xfrm>
            <a:off x="3657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659"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12660"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12646" name="TextBox 31"/>
          <p:cNvSpPr txBox="1">
            <a:spLocks noChangeArrowheads="1"/>
          </p:cNvSpPr>
          <p:nvPr/>
        </p:nvSpPr>
        <p:spPr bwMode="auto">
          <a:xfrm>
            <a:off x="1981200" y="4506914"/>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3657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4724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343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657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8458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83058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a:off x="93726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8991600" y="55626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0800000">
            <a:off x="9372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flipH="1" flipV="1">
            <a:off x="8802688" y="4303713"/>
            <a:ext cx="2055813" cy="1588"/>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7044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46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4691"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4692" name="Group 13"/>
          <p:cNvGrpSpPr>
            <a:grpSpLocks/>
          </p:cNvGrpSpPr>
          <p:nvPr/>
        </p:nvGrpSpPr>
        <p:grpSpPr bwMode="auto">
          <a:xfrm>
            <a:off x="3810000" y="2057400"/>
            <a:ext cx="6324600" cy="598488"/>
            <a:chOff x="2057400" y="3733800"/>
            <a:chExt cx="6324600" cy="597932"/>
          </a:xfrm>
        </p:grpSpPr>
        <p:sp>
          <p:nvSpPr>
            <p:cNvPr id="7" name="Rounded Rectangle 6"/>
            <p:cNvSpPr/>
            <p:nvPr/>
          </p:nvSpPr>
          <p:spPr>
            <a:xfrm>
              <a:off x="2057400" y="3733800"/>
              <a:ext cx="6324600" cy="228388"/>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ectangle 7"/>
            <p:cNvSpPr/>
            <p:nvPr/>
          </p:nvSpPr>
          <p:spPr>
            <a:xfrm>
              <a:off x="2895600" y="3733800"/>
              <a:ext cx="4648200" cy="228388"/>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713"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4714"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14693" name="Group 12"/>
          <p:cNvGrpSpPr>
            <a:grpSpLocks/>
          </p:cNvGrpSpPr>
          <p:nvPr/>
        </p:nvGrpSpPr>
        <p:grpSpPr bwMode="auto">
          <a:xfrm>
            <a:off x="3657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709"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14710"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14694" name="TextBox 31"/>
          <p:cNvSpPr txBox="1">
            <a:spLocks noChangeArrowheads="1"/>
          </p:cNvSpPr>
          <p:nvPr/>
        </p:nvSpPr>
        <p:spPr bwMode="auto">
          <a:xfrm>
            <a:off x="1981200" y="4506914"/>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grpSp>
        <p:nvGrpSpPr>
          <p:cNvPr id="114695" name="Group 30"/>
          <p:cNvGrpSpPr>
            <a:grpSpLocks/>
          </p:cNvGrpSpPr>
          <p:nvPr/>
        </p:nvGrpSpPr>
        <p:grpSpPr bwMode="auto">
          <a:xfrm>
            <a:off x="3657600" y="5257800"/>
            <a:ext cx="1752600" cy="1588"/>
            <a:chOff x="2133600" y="5257800"/>
            <a:chExt cx="1752601" cy="1588"/>
          </a:xfrm>
        </p:grpSpPr>
        <p:cxnSp>
          <p:nvCxnSpPr>
            <p:cNvPr id="18" name="Straight Arrow Connector 17"/>
            <p:cNvCxnSpPr/>
            <p:nvPr/>
          </p:nvCxnSpPr>
          <p:spPr>
            <a:xfrm>
              <a:off x="2133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3200401"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19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cxnSp>
        <p:nvCxnSpPr>
          <p:cNvPr id="21" name="Straight Arrow Connector 20"/>
          <p:cNvCxnSpPr/>
          <p:nvPr/>
        </p:nvCxnSpPr>
        <p:spPr>
          <a:xfrm>
            <a:off x="3657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8458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83058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a:off x="93726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991600" y="55626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10800000">
            <a:off x="9372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0800000">
            <a:off x="4800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a:off x="5334000" y="3200400"/>
            <a:ext cx="3276600" cy="2133600"/>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944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67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6739"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6740" name="Group 13"/>
          <p:cNvGrpSpPr>
            <a:grpSpLocks/>
          </p:cNvGrpSpPr>
          <p:nvPr/>
        </p:nvGrpSpPr>
        <p:grpSpPr bwMode="auto">
          <a:xfrm>
            <a:off x="3810000" y="2057400"/>
            <a:ext cx="6324600" cy="598488"/>
            <a:chOff x="2057400" y="3733800"/>
            <a:chExt cx="6324600" cy="597932"/>
          </a:xfrm>
        </p:grpSpPr>
        <p:sp>
          <p:nvSpPr>
            <p:cNvPr id="7" name="Rounded Rectangle 6"/>
            <p:cNvSpPr/>
            <p:nvPr/>
          </p:nvSpPr>
          <p:spPr>
            <a:xfrm>
              <a:off x="2057400" y="3733800"/>
              <a:ext cx="6324600" cy="228388"/>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6749"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6750"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cxnSp>
        <p:nvCxnSpPr>
          <p:cNvPr id="11" name="Straight Arrow Connector 10"/>
          <p:cNvCxnSpPr/>
          <p:nvPr/>
        </p:nvCxnSpPr>
        <p:spPr>
          <a:xfrm>
            <a:off x="3657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8458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9372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4800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343400" y="27432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81600" y="30480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3774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878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8787"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8788" name="Group 13"/>
          <p:cNvGrpSpPr>
            <a:grpSpLocks/>
          </p:cNvGrpSpPr>
          <p:nvPr/>
        </p:nvGrpSpPr>
        <p:grpSpPr bwMode="auto">
          <a:xfrm>
            <a:off x="3810000" y="2057400"/>
            <a:ext cx="6324600" cy="598488"/>
            <a:chOff x="2057400" y="3733800"/>
            <a:chExt cx="6324600" cy="597932"/>
          </a:xfrm>
        </p:grpSpPr>
        <p:sp>
          <p:nvSpPr>
            <p:cNvPr id="7" name="Rounded Rectangle 6"/>
            <p:cNvSpPr/>
            <p:nvPr/>
          </p:nvSpPr>
          <p:spPr>
            <a:xfrm>
              <a:off x="2057400" y="3733800"/>
              <a:ext cx="6324600" cy="228388"/>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8799"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8800"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cxnSp>
        <p:nvCxnSpPr>
          <p:cNvPr id="11" name="Straight Arrow Connector 10"/>
          <p:cNvCxnSpPr/>
          <p:nvPr/>
        </p:nvCxnSpPr>
        <p:spPr>
          <a:xfrm>
            <a:off x="3657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8458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9372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4800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2133600" y="3733800"/>
            <a:ext cx="7543800" cy="1077218"/>
            <a:chOff x="609600" y="3733800"/>
            <a:chExt cx="7543800" cy="1077218"/>
          </a:xfrm>
          <a:solidFill>
            <a:srgbClr val="FFFFB3"/>
          </a:solidFill>
        </p:grpSpPr>
        <p:sp>
          <p:nvSpPr>
            <p:cNvPr id="16" name="TextBox 15"/>
            <p:cNvSpPr txBox="1"/>
            <p:nvPr/>
          </p:nvSpPr>
          <p:spPr>
            <a:xfrm>
              <a:off x="609600" y="3733800"/>
              <a:ext cx="7543800" cy="1077218"/>
            </a:xfrm>
            <a:prstGeom prst="rect">
              <a:avLst/>
            </a:prstGeom>
            <a:grpFill/>
            <a:ln>
              <a:solidFill>
                <a:schemeClr val="tx1"/>
              </a:solidFill>
            </a:ln>
          </p:spPr>
          <p:txBody>
            <a:bodyPr>
              <a:spAutoFit/>
            </a:bodyPr>
            <a:lstStyle/>
            <a:p>
              <a:pPr>
                <a:defRPr/>
              </a:pPr>
              <a:r>
                <a:rPr lang="en-US" sz="3200" dirty="0"/>
                <a:t>Anomaly: expected orientation of pair is inward facing (                ) </a:t>
              </a:r>
            </a:p>
          </p:txBody>
        </p:sp>
        <p:grpSp>
          <p:nvGrpSpPr>
            <p:cNvPr id="17" name="Group 16"/>
            <p:cNvGrpSpPr/>
            <p:nvPr/>
          </p:nvGrpSpPr>
          <p:grpSpPr>
            <a:xfrm>
              <a:off x="3429000" y="4572000"/>
              <a:ext cx="1600200" cy="1588"/>
              <a:chOff x="2057400" y="4966789"/>
              <a:chExt cx="1600200" cy="1588"/>
            </a:xfrm>
            <a:grpFill/>
          </p:grpSpPr>
          <p:cxnSp>
            <p:nvCxnSpPr>
              <p:cNvPr id="18" name="Straight Arrow Connector 17"/>
              <p:cNvCxnSpPr/>
              <p:nvPr/>
            </p:nvCxnSpPr>
            <p:spPr>
              <a:xfrm rot="10800000">
                <a:off x="2971800" y="4966789"/>
                <a:ext cx="685800" cy="1588"/>
              </a:xfrm>
              <a:prstGeom prst="straightConnector1">
                <a:avLst/>
              </a:prstGeom>
              <a:grpFill/>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flipH="1">
                <a:off x="2057400" y="4966789"/>
                <a:ext cx="685800" cy="1588"/>
              </a:xfrm>
              <a:prstGeom prst="straightConnector1">
                <a:avLst/>
              </a:prstGeom>
              <a:grpFill/>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20" name="Oval 19"/>
          <p:cNvSpPr/>
          <p:nvPr/>
        </p:nvSpPr>
        <p:spPr>
          <a:xfrm>
            <a:off x="3200400" y="2362200"/>
            <a:ext cx="7010400" cy="685800"/>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21" name="Straight Connector 20"/>
          <p:cNvCxnSpPr/>
          <p:nvPr/>
        </p:nvCxnSpPr>
        <p:spPr>
          <a:xfrm>
            <a:off x="4343400" y="27432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181600" y="30480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1343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2083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35"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20836" name="Group 13"/>
          <p:cNvGrpSpPr>
            <a:grpSpLocks/>
          </p:cNvGrpSpPr>
          <p:nvPr/>
        </p:nvGrpSpPr>
        <p:grpSpPr bwMode="auto">
          <a:xfrm>
            <a:off x="3810000" y="2057400"/>
            <a:ext cx="6324600" cy="598488"/>
            <a:chOff x="2057400" y="3733800"/>
            <a:chExt cx="6324600" cy="597932"/>
          </a:xfrm>
        </p:grpSpPr>
        <p:sp>
          <p:nvSpPr>
            <p:cNvPr id="7" name="Rounded Rectangle 6"/>
            <p:cNvSpPr/>
            <p:nvPr/>
          </p:nvSpPr>
          <p:spPr>
            <a:xfrm>
              <a:off x="2057400" y="3733800"/>
              <a:ext cx="6324600" cy="228388"/>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0847"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20848"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cxnSp>
        <p:nvCxnSpPr>
          <p:cNvPr id="11" name="Straight Arrow Connector 10"/>
          <p:cNvCxnSpPr/>
          <p:nvPr/>
        </p:nvCxnSpPr>
        <p:spPr>
          <a:xfrm>
            <a:off x="3657600" y="2743200"/>
            <a:ext cx="685800" cy="1588"/>
          </a:xfrm>
          <a:prstGeom prst="straightConnector1">
            <a:avLst/>
          </a:prstGeom>
          <a:ln w="762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8458200" y="2743200"/>
            <a:ext cx="685800" cy="1588"/>
          </a:xfrm>
          <a:prstGeom prst="straightConnector1">
            <a:avLst/>
          </a:prstGeom>
          <a:ln w="762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9372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4800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3200400" y="2362200"/>
            <a:ext cx="6324600" cy="685800"/>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0842" name="TextBox 15"/>
          <p:cNvSpPr txBox="1">
            <a:spLocks noChangeArrowheads="1"/>
          </p:cNvSpPr>
          <p:nvPr/>
        </p:nvSpPr>
        <p:spPr bwMode="auto">
          <a:xfrm>
            <a:off x="1981200" y="3352800"/>
            <a:ext cx="3200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t>“Left” side pair</a:t>
            </a:r>
          </a:p>
        </p:txBody>
      </p:sp>
      <p:cxnSp>
        <p:nvCxnSpPr>
          <p:cNvPr id="17" name="Straight Connector 16"/>
          <p:cNvCxnSpPr/>
          <p:nvPr/>
        </p:nvCxnSpPr>
        <p:spPr>
          <a:xfrm>
            <a:off x="4343400" y="27432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181600" y="30480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5430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676400" y="-27384"/>
            <a:ext cx="8839200" cy="1143000"/>
          </a:xfrm>
        </p:spPr>
        <p:txBody>
          <a:bodyPr/>
          <a:lstStyle/>
          <a:p>
            <a:r>
              <a:rPr lang="en-US" dirty="0">
                <a:latin typeface="Calibri" charset="0"/>
                <a:ea typeface="ＭＳ Ｐゴシック" charset="0"/>
              </a:rPr>
              <a:t>HT-seq Genome Browsers</a:t>
            </a:r>
          </a:p>
        </p:txBody>
      </p:sp>
      <p:sp>
        <p:nvSpPr>
          <p:cNvPr id="30722" name="Content Placeholder 2"/>
          <p:cNvSpPr>
            <a:spLocks noGrp="1"/>
          </p:cNvSpPr>
          <p:nvPr>
            <p:ph idx="1"/>
          </p:nvPr>
        </p:nvSpPr>
        <p:spPr>
          <a:xfrm>
            <a:off x="1055440" y="3665540"/>
            <a:ext cx="10441160" cy="2643780"/>
          </a:xfrm>
        </p:spPr>
        <p:txBody>
          <a:bodyPr/>
          <a:lstStyle/>
          <a:p>
            <a:r>
              <a:rPr lang="en-US" sz="2400" dirty="0">
                <a:latin typeface="Calibri" charset="0"/>
                <a:ea typeface="ＭＳ Ｐゴシック" charset="0"/>
              </a:rPr>
              <a:t>task at hand : visualizing HT-seq reads, especially good for inspecting variants</a:t>
            </a:r>
          </a:p>
          <a:p>
            <a:r>
              <a:rPr lang="en-US" sz="2400" dirty="0">
                <a:latin typeface="Calibri" charset="0"/>
                <a:ea typeface="ＭＳ Ｐゴシック" charset="0"/>
              </a:rPr>
              <a:t>kind and size of data : large BAM files, stored locally or remotely</a:t>
            </a:r>
          </a:p>
          <a:p>
            <a:r>
              <a:rPr lang="en-US" sz="2400" dirty="0">
                <a:latin typeface="Calibri" charset="0"/>
                <a:ea typeface="ＭＳ Ｐゴシック" charset="0"/>
              </a:rPr>
              <a:t>data privacy : run on the desktop, can keep all data private</a:t>
            </a:r>
          </a:p>
          <a:p>
            <a:r>
              <a:rPr lang="en-US" sz="2400" dirty="0">
                <a:latin typeface="Calibri" charset="0"/>
                <a:ea typeface="ＭＳ Ｐゴシック" charset="0"/>
              </a:rPr>
              <a:t>UCSC Genome Browser has been retro-fitted to display BAM files</a:t>
            </a:r>
          </a:p>
          <a:p>
            <a:r>
              <a:rPr lang="en-US" sz="2400" dirty="0" err="1">
                <a:latin typeface="Calibri" charset="0"/>
                <a:ea typeface="ＭＳ Ｐゴシック" charset="0"/>
              </a:rPr>
              <a:t>Trackster</a:t>
            </a:r>
            <a:r>
              <a:rPr lang="en-US" sz="2400" dirty="0">
                <a:latin typeface="Calibri" charset="0"/>
                <a:ea typeface="ＭＳ Ｐゴシック" charset="0"/>
              </a:rPr>
              <a:t> is a genome browser that can perform visual analytics on small windows of the genome, deploy full analysis with Galaxy</a:t>
            </a:r>
          </a:p>
          <a:p>
            <a:endParaRPr lang="en-US" sz="2400" dirty="0">
              <a:latin typeface="Calibri" charset="0"/>
              <a:ea typeface="ＭＳ Ｐゴシック" charset="0"/>
            </a:endParaRPr>
          </a:p>
        </p:txBody>
      </p:sp>
      <p:pic>
        <p:nvPicPr>
          <p:cNvPr id="30723" name="Picture 3"/>
          <p:cNvPicPr>
            <a:picLocks noChangeAspect="1"/>
          </p:cNvPicPr>
          <p:nvPr/>
        </p:nvPicPr>
        <p:blipFill>
          <a:blip r:embed="rId3">
            <a:extLst>
              <a:ext uri="{28A0092B-C50C-407E-A947-70E740481C1C}">
                <a14:useLocalDpi xmlns:a14="http://schemas.microsoft.com/office/drawing/2010/main" val="0"/>
              </a:ext>
            </a:extLst>
          </a:blip>
          <a:srcRect r="54347"/>
          <a:stretch>
            <a:fillRect/>
          </a:stretch>
        </p:blipFill>
        <p:spPr bwMode="auto">
          <a:xfrm>
            <a:off x="2424113" y="1557338"/>
            <a:ext cx="86995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56589" y="1484314"/>
            <a:ext cx="1101725" cy="11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5" name="TextBox 5"/>
          <p:cNvSpPr txBox="1">
            <a:spLocks noChangeArrowheads="1"/>
          </p:cNvSpPr>
          <p:nvPr/>
        </p:nvSpPr>
        <p:spPr bwMode="auto">
          <a:xfrm>
            <a:off x="2286000" y="2638426"/>
            <a:ext cx="11430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t>Integrative</a:t>
            </a:r>
          </a:p>
          <a:p>
            <a:pPr algn="ctr" eaLnBrk="1" hangingPunct="1"/>
            <a:r>
              <a:rPr lang="en-US" sz="1600"/>
              <a:t>Genome </a:t>
            </a:r>
          </a:p>
          <a:p>
            <a:pPr algn="ctr" eaLnBrk="1" hangingPunct="1"/>
            <a:r>
              <a:rPr lang="en-US" sz="1600"/>
              <a:t>Viewer</a:t>
            </a:r>
          </a:p>
        </p:txBody>
      </p:sp>
      <p:sp>
        <p:nvSpPr>
          <p:cNvPr id="30726" name="TextBox 6"/>
          <p:cNvSpPr txBox="1">
            <a:spLocks noChangeArrowheads="1"/>
          </p:cNvSpPr>
          <p:nvPr/>
        </p:nvSpPr>
        <p:spPr bwMode="auto">
          <a:xfrm>
            <a:off x="8413750" y="2636838"/>
            <a:ext cx="97155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t>Savant</a:t>
            </a:r>
          </a:p>
          <a:p>
            <a:pPr algn="ctr" eaLnBrk="1" hangingPunct="1"/>
            <a:r>
              <a:rPr lang="en-US" sz="1600"/>
              <a:t>Genome</a:t>
            </a:r>
          </a:p>
          <a:p>
            <a:pPr algn="ctr" eaLnBrk="1" hangingPunct="1"/>
            <a:r>
              <a:rPr lang="en-US" sz="1600"/>
              <a:t>Browser</a:t>
            </a:r>
          </a:p>
        </p:txBody>
      </p:sp>
      <p:sp>
        <p:nvSpPr>
          <p:cNvPr id="30727" name="TextBox 5"/>
          <p:cNvSpPr txBox="1">
            <a:spLocks noChangeArrowheads="1"/>
          </p:cNvSpPr>
          <p:nvPr/>
        </p:nvSpPr>
        <p:spPr bwMode="auto">
          <a:xfrm>
            <a:off x="3263901" y="2638426"/>
            <a:ext cx="24987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t>UCSC</a:t>
            </a:r>
          </a:p>
          <a:p>
            <a:pPr algn="ctr" eaLnBrk="1" hangingPunct="1"/>
            <a:r>
              <a:rPr lang="en-US" sz="1600"/>
              <a:t>Genome Browser</a:t>
            </a:r>
          </a:p>
          <a:p>
            <a:pPr algn="ctr" eaLnBrk="1" hangingPunct="1"/>
            <a:r>
              <a:rPr lang="en-US" sz="1600"/>
              <a:t>Cancer Genome Browser</a:t>
            </a:r>
          </a:p>
        </p:txBody>
      </p:sp>
      <p:sp>
        <p:nvSpPr>
          <p:cNvPr id="30728" name="TextBox 6"/>
          <p:cNvSpPr txBox="1">
            <a:spLocks noChangeArrowheads="1"/>
          </p:cNvSpPr>
          <p:nvPr/>
        </p:nvSpPr>
        <p:spPr bwMode="auto">
          <a:xfrm>
            <a:off x="6024563" y="2636838"/>
            <a:ext cx="159861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t>Trackster</a:t>
            </a:r>
          </a:p>
          <a:p>
            <a:pPr algn="ctr" eaLnBrk="1" hangingPunct="1"/>
            <a:r>
              <a:rPr lang="en-US" sz="1600"/>
              <a:t>(part of Galaxy)</a:t>
            </a:r>
          </a:p>
        </p:txBody>
      </p:sp>
      <p:pic>
        <p:nvPicPr>
          <p:cNvPr id="30729" name="Picture 7"/>
          <p:cNvPicPr>
            <a:picLocks noChangeAspect="1"/>
          </p:cNvPicPr>
          <p:nvPr/>
        </p:nvPicPr>
        <p:blipFill>
          <a:blip r:embed="rId5">
            <a:extLst>
              <a:ext uri="{28A0092B-C50C-407E-A947-70E740481C1C}">
                <a14:useLocalDpi xmlns:a14="http://schemas.microsoft.com/office/drawing/2010/main" val="0"/>
              </a:ext>
            </a:extLst>
          </a:blip>
          <a:srcRect l="45374" r="3709"/>
          <a:stretch>
            <a:fillRect/>
          </a:stretch>
        </p:blipFill>
        <p:spPr bwMode="auto">
          <a:xfrm>
            <a:off x="4013201" y="1701800"/>
            <a:ext cx="1008063"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3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35639" y="1844676"/>
            <a:ext cx="233997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003302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2288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883"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22884" name="Group 13"/>
          <p:cNvGrpSpPr>
            <a:grpSpLocks/>
          </p:cNvGrpSpPr>
          <p:nvPr/>
        </p:nvGrpSpPr>
        <p:grpSpPr bwMode="auto">
          <a:xfrm>
            <a:off x="3810000" y="2057400"/>
            <a:ext cx="6324600" cy="598488"/>
            <a:chOff x="2057400" y="3733800"/>
            <a:chExt cx="6324600" cy="597932"/>
          </a:xfrm>
        </p:grpSpPr>
        <p:sp>
          <p:nvSpPr>
            <p:cNvPr id="7" name="Rounded Rectangle 6"/>
            <p:cNvSpPr/>
            <p:nvPr/>
          </p:nvSpPr>
          <p:spPr>
            <a:xfrm>
              <a:off x="2057400" y="3733800"/>
              <a:ext cx="6324600" cy="228388"/>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895"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22896"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cxnSp>
        <p:nvCxnSpPr>
          <p:cNvPr id="11" name="Straight Arrow Connector 10"/>
          <p:cNvCxnSpPr/>
          <p:nvPr/>
        </p:nvCxnSpPr>
        <p:spPr>
          <a:xfrm>
            <a:off x="3657600" y="2743200"/>
            <a:ext cx="685800" cy="1588"/>
          </a:xfrm>
          <a:prstGeom prst="straightConnector1">
            <a:avLst/>
          </a:prstGeom>
          <a:ln w="762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8458200" y="2743200"/>
            <a:ext cx="685800" cy="1588"/>
          </a:xfrm>
          <a:prstGeom prst="straightConnector1">
            <a:avLst/>
          </a:prstGeom>
          <a:ln w="762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9372600" y="3048000"/>
            <a:ext cx="685800" cy="1588"/>
          </a:xfrm>
          <a:prstGeom prst="straightConnector1">
            <a:avLst/>
          </a:prstGeom>
          <a:ln w="762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4800600" y="3048000"/>
            <a:ext cx="685800" cy="1588"/>
          </a:xfrm>
          <a:prstGeom prst="straightConnector1">
            <a:avLst/>
          </a:prstGeom>
          <a:ln w="76200">
            <a:solidFill>
              <a:srgbClr val="000096"/>
            </a:solidFill>
            <a:tailEnd type="triangle"/>
          </a:ln>
        </p:spPr>
        <p:style>
          <a:lnRef idx="2">
            <a:schemeClr val="accent1"/>
          </a:lnRef>
          <a:fillRef idx="0">
            <a:schemeClr val="accent1"/>
          </a:fillRef>
          <a:effectRef idx="1">
            <a:schemeClr val="accent1"/>
          </a:effectRef>
          <a:fontRef idx="minor">
            <a:schemeClr val="tx1"/>
          </a:fontRef>
        </p:style>
      </p:cxnSp>
      <p:sp>
        <p:nvSpPr>
          <p:cNvPr id="122889" name="TextBox 14"/>
          <p:cNvSpPr txBox="1">
            <a:spLocks noChangeArrowheads="1"/>
          </p:cNvSpPr>
          <p:nvPr/>
        </p:nvSpPr>
        <p:spPr bwMode="auto">
          <a:xfrm>
            <a:off x="7467601" y="3657600"/>
            <a:ext cx="30829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t>“Right” side pair</a:t>
            </a:r>
          </a:p>
        </p:txBody>
      </p:sp>
      <p:sp>
        <p:nvSpPr>
          <p:cNvPr id="16" name="Oval 15"/>
          <p:cNvSpPr/>
          <p:nvPr/>
        </p:nvSpPr>
        <p:spPr>
          <a:xfrm>
            <a:off x="4038600" y="2708275"/>
            <a:ext cx="6324600" cy="685800"/>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17" name="Straight Connector 16"/>
          <p:cNvCxnSpPr/>
          <p:nvPr/>
        </p:nvCxnSpPr>
        <p:spPr>
          <a:xfrm>
            <a:off x="4343400" y="27432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181600" y="30480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6056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Color by pair orientation</a:t>
            </a:r>
            <a:endParaRPr lang="en-US" dirty="0">
              <a:latin typeface="Calibri" charset="0"/>
              <a:ea typeface="ＭＳ Ｐゴシック" charset="0"/>
            </a:endParaRPr>
          </a:p>
        </p:txBody>
      </p:sp>
      <p:pic>
        <p:nvPicPr>
          <p:cNvPr id="12493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3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95551" y="1628776"/>
            <a:ext cx="7451725" cy="403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485634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269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6979" name="Picture 27" descr="Picture 4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1701" y="962744"/>
            <a:ext cx="7864475"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6980" name="TextBox 5"/>
          <p:cNvSpPr txBox="1">
            <a:spLocks noChangeArrowheads="1"/>
          </p:cNvSpPr>
          <p:nvPr/>
        </p:nvSpPr>
        <p:spPr bwMode="auto">
          <a:xfrm>
            <a:off x="2640013" y="1556792"/>
            <a:ext cx="3352800" cy="831850"/>
          </a:xfrm>
          <a:prstGeom prst="rect">
            <a:avLst/>
          </a:prstGeom>
          <a:solidFill>
            <a:srgbClr val="FFFFD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Note drop in coverage at breakpoints  </a:t>
            </a:r>
          </a:p>
        </p:txBody>
      </p:sp>
      <p:cxnSp>
        <p:nvCxnSpPr>
          <p:cNvPr id="7" name="Straight Arrow Connector 6"/>
          <p:cNvCxnSpPr/>
          <p:nvPr/>
        </p:nvCxnSpPr>
        <p:spPr>
          <a:xfrm>
            <a:off x="4727575" y="2206080"/>
            <a:ext cx="215900" cy="574675"/>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735639" y="2061617"/>
            <a:ext cx="2663825" cy="576262"/>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32776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26" name="Picture 3" descr="pair_orientati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63751" y="260351"/>
            <a:ext cx="8124825" cy="609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29027" name="Group 38"/>
          <p:cNvGrpSpPr>
            <a:grpSpLocks/>
          </p:cNvGrpSpPr>
          <p:nvPr/>
        </p:nvGrpSpPr>
        <p:grpSpPr bwMode="auto">
          <a:xfrm>
            <a:off x="2816226" y="1544638"/>
            <a:ext cx="6951663" cy="1827212"/>
            <a:chOff x="838200" y="1447800"/>
            <a:chExt cx="7848600" cy="2057400"/>
          </a:xfrm>
        </p:grpSpPr>
        <p:sp>
          <p:nvSpPr>
            <p:cNvPr id="129028" name="TextBox 3"/>
            <p:cNvSpPr txBox="1">
              <a:spLocks noChangeArrowheads="1"/>
            </p:cNvSpPr>
            <p:nvPr/>
          </p:nvSpPr>
          <p:spPr bwMode="auto">
            <a:xfrm>
              <a:off x="838200" y="1447800"/>
              <a:ext cx="7848600" cy="727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a:p>
              <a:pPr eaLnBrk="1" hangingPunct="1"/>
              <a:endParaRPr lang="en-US" sz="1800"/>
            </a:p>
          </p:txBody>
        </p:sp>
        <p:cxnSp>
          <p:nvCxnSpPr>
            <p:cNvPr id="9" name="Straight Arrow Connector 8"/>
            <p:cNvCxnSpPr/>
            <p:nvPr/>
          </p:nvCxnSpPr>
          <p:spPr>
            <a:xfrm>
              <a:off x="3582253" y="2209271"/>
              <a:ext cx="379973"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266922" y="2209271"/>
              <a:ext cx="381765"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790400" y="2209271"/>
              <a:ext cx="381765"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8077409" y="2209271"/>
              <a:ext cx="379973"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7390947" y="2209271"/>
              <a:ext cx="381766"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6476860" y="2209271"/>
              <a:ext cx="381766"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142896" y="2209271"/>
              <a:ext cx="381766" cy="76861"/>
            </a:xfrm>
            <a:prstGeom prst="rect">
              <a:avLst/>
            </a:prstGeom>
            <a:solidFill>
              <a:srgbClr val="009696"/>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1904635" y="2209271"/>
              <a:ext cx="381765" cy="76861"/>
            </a:xfrm>
            <a:prstGeom prst="rect">
              <a:avLst/>
            </a:prstGeom>
            <a:solidFill>
              <a:srgbClr val="009696"/>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7" name="Straight Arrow Connector 16"/>
            <p:cNvCxnSpPr/>
            <p:nvPr/>
          </p:nvCxnSpPr>
          <p:spPr>
            <a:xfrm rot="10800000">
              <a:off x="3582253" y="2818804"/>
              <a:ext cx="379973"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4266922" y="2818804"/>
              <a:ext cx="381765"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5790400" y="2818804"/>
              <a:ext cx="381765"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0800000">
              <a:off x="8077409" y="2818804"/>
              <a:ext cx="379973"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6476860" y="2818804"/>
              <a:ext cx="381766"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7390947" y="2818804"/>
              <a:ext cx="381766"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142896" y="2818804"/>
              <a:ext cx="381766" cy="76863"/>
            </a:xfrm>
            <a:prstGeom prst="rect">
              <a:avLst/>
            </a:prstGeom>
            <a:solidFill>
              <a:srgbClr val="000096"/>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ectangle 23"/>
            <p:cNvSpPr/>
            <p:nvPr/>
          </p:nvSpPr>
          <p:spPr>
            <a:xfrm>
              <a:off x="1904635" y="2818804"/>
              <a:ext cx="381765" cy="76863"/>
            </a:xfrm>
            <a:prstGeom prst="rect">
              <a:avLst/>
            </a:prstGeom>
            <a:solidFill>
              <a:srgbClr val="000096"/>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1142896" y="3428339"/>
              <a:ext cx="381766" cy="76861"/>
            </a:xfrm>
            <a:prstGeom prst="rect">
              <a:avLst/>
            </a:prstGeom>
            <a:solidFill>
              <a:srgbClr val="0096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Rectangle 25"/>
            <p:cNvSpPr/>
            <p:nvPr/>
          </p:nvSpPr>
          <p:spPr>
            <a:xfrm>
              <a:off x="1904635" y="3428339"/>
              <a:ext cx="381765" cy="76861"/>
            </a:xfrm>
            <a:prstGeom prst="rect">
              <a:avLst/>
            </a:prstGeom>
            <a:solidFill>
              <a:srgbClr val="0096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7" name="Straight Arrow Connector 26"/>
            <p:cNvCxnSpPr/>
            <p:nvPr/>
          </p:nvCxnSpPr>
          <p:spPr>
            <a:xfrm rot="10800000">
              <a:off x="3582253" y="3428339"/>
              <a:ext cx="379973"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a:off x="5790400" y="3428339"/>
              <a:ext cx="381765"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0800000">
              <a:off x="6476860" y="3428339"/>
              <a:ext cx="381766"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4266922" y="3428339"/>
              <a:ext cx="381765"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7390947" y="3428339"/>
              <a:ext cx="381766"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8077409" y="3428339"/>
              <a:ext cx="379973"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763787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EDA0-8E51-F646-B97D-769C034F2F4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7AAC0A9-E296-2E4D-BD4F-A6E843704C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9807" y="274638"/>
            <a:ext cx="8632385" cy="5832301"/>
          </a:xfrm>
        </p:spPr>
      </p:pic>
    </p:spTree>
    <p:extLst>
      <p:ext uri="{BB962C8B-B14F-4D97-AF65-F5344CB8AC3E}">
        <p14:creationId xmlns:p14="http://schemas.microsoft.com/office/powerpoint/2010/main" val="9711095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AD030-B052-8A44-9135-B5A6472DA27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4938832-3217-A940-AFC2-AC52661423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7073" y="548680"/>
            <a:ext cx="8017854" cy="5487888"/>
          </a:xfrm>
        </p:spPr>
      </p:pic>
    </p:spTree>
    <p:extLst>
      <p:ext uri="{BB962C8B-B14F-4D97-AF65-F5344CB8AC3E}">
        <p14:creationId xmlns:p14="http://schemas.microsoft.com/office/powerpoint/2010/main" val="3916872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21E1D-3CAB-ED44-A093-756FC9D9878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2800422-CA33-AF46-B1B1-B52A404739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9577" y="548680"/>
            <a:ext cx="7794575" cy="5487888"/>
          </a:xfrm>
        </p:spPr>
      </p:pic>
    </p:spTree>
    <p:extLst>
      <p:ext uri="{BB962C8B-B14F-4D97-AF65-F5344CB8AC3E}">
        <p14:creationId xmlns:p14="http://schemas.microsoft.com/office/powerpoint/2010/main" val="4294761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307D6-115B-DC44-917D-B6A2E4DE0CB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7208C3D-3974-3442-92B3-0C64C35919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1758" y="476672"/>
            <a:ext cx="8248484" cy="5559896"/>
          </a:xfrm>
        </p:spPr>
      </p:pic>
    </p:spTree>
    <p:extLst>
      <p:ext uri="{BB962C8B-B14F-4D97-AF65-F5344CB8AC3E}">
        <p14:creationId xmlns:p14="http://schemas.microsoft.com/office/powerpoint/2010/main" val="15293168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BB061-FDD6-9C43-A574-C87B1306141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9A8F730-DFB8-D64B-83AF-A0CE054FF8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2191" y="548680"/>
            <a:ext cx="8247618" cy="5559896"/>
          </a:xfrm>
        </p:spPr>
      </p:pic>
    </p:spTree>
    <p:extLst>
      <p:ext uri="{BB962C8B-B14F-4D97-AF65-F5344CB8AC3E}">
        <p14:creationId xmlns:p14="http://schemas.microsoft.com/office/powerpoint/2010/main" val="33398002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25CD9F-5AAA-1F43-9FFE-FFF51BEB8083}"/>
              </a:ext>
            </a:extLst>
          </p:cNvPr>
          <p:cNvSpPr>
            <a:spLocks noGrp="1"/>
          </p:cNvSpPr>
          <p:nvPr>
            <p:ph type="title"/>
          </p:nvPr>
        </p:nvSpPr>
        <p:spPr/>
        <p:txBody>
          <a:bodyPr/>
          <a:lstStyle/>
          <a:p>
            <a:r>
              <a:rPr lang="en-US" dirty="0"/>
              <a:t>Manual Review Standard Operating Procedure (SOP) paper</a:t>
            </a:r>
          </a:p>
        </p:txBody>
      </p:sp>
      <p:pic>
        <p:nvPicPr>
          <p:cNvPr id="6" name="Content Placeholder 5">
            <a:extLst>
              <a:ext uri="{FF2B5EF4-FFF2-40B4-BE49-F238E27FC236}">
                <a16:creationId xmlns:a16="http://schemas.microsoft.com/office/drawing/2014/main" id="{0AF005F5-DDB4-5F4F-A8AC-B937A6C40DD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10" t="3653"/>
          <a:stretch/>
        </p:blipFill>
        <p:spPr>
          <a:xfrm>
            <a:off x="2999657" y="1628800"/>
            <a:ext cx="5856467" cy="4551784"/>
          </a:xfrm>
        </p:spPr>
      </p:pic>
    </p:spTree>
    <p:extLst>
      <p:ext uri="{BB962C8B-B14F-4D97-AF65-F5344CB8AC3E}">
        <p14:creationId xmlns:p14="http://schemas.microsoft.com/office/powerpoint/2010/main" val="208159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676400" y="-27384"/>
            <a:ext cx="8839200" cy="1143000"/>
          </a:xfrm>
        </p:spPr>
        <p:txBody>
          <a:bodyPr/>
          <a:lstStyle/>
          <a:p>
            <a:r>
              <a:rPr lang="en-US" dirty="0">
                <a:latin typeface="Calibri" charset="0"/>
                <a:ea typeface="ＭＳ Ｐゴシック" charset="0"/>
              </a:rPr>
              <a:t>Integrative Genomics Viewer (IGV)</a:t>
            </a:r>
            <a:br>
              <a:rPr lang="en-US" dirty="0">
                <a:latin typeface="Calibri" charset="0"/>
                <a:ea typeface="ＭＳ Ｐゴシック" charset="0"/>
              </a:rPr>
            </a:br>
            <a:endParaRPr lang="en-US" dirty="0">
              <a:latin typeface="Calibri" charset="0"/>
              <a:ea typeface="ＭＳ Ｐゴシック" charset="0"/>
            </a:endParaRPr>
          </a:p>
        </p:txBody>
      </p:sp>
      <p:sp>
        <p:nvSpPr>
          <p:cNvPr id="32770" name="TextBox 4"/>
          <p:cNvSpPr txBox="1">
            <a:spLocks noChangeArrowheads="1"/>
          </p:cNvSpPr>
          <p:nvPr/>
        </p:nvSpPr>
        <p:spPr bwMode="auto">
          <a:xfrm>
            <a:off x="1828800" y="5391151"/>
            <a:ext cx="4648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http://www.broadinstitute.org/igv</a:t>
            </a:r>
          </a:p>
        </p:txBody>
      </p:sp>
      <p:sp>
        <p:nvSpPr>
          <p:cNvPr id="32771" name="TextBox 4"/>
          <p:cNvSpPr txBox="1">
            <a:spLocks noChangeArrowheads="1"/>
          </p:cNvSpPr>
          <p:nvPr/>
        </p:nvSpPr>
        <p:spPr bwMode="auto">
          <a:xfrm>
            <a:off x="1828800" y="5919788"/>
            <a:ext cx="46482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&gt;85,000 registrations (2014)</a:t>
            </a:r>
          </a:p>
        </p:txBody>
      </p:sp>
      <p:sp>
        <p:nvSpPr>
          <p:cNvPr id="32772" name="TextBox 3"/>
          <p:cNvSpPr txBox="1">
            <a:spLocks noChangeArrowheads="1"/>
          </p:cNvSpPr>
          <p:nvPr/>
        </p:nvSpPr>
        <p:spPr bwMode="auto">
          <a:xfrm>
            <a:off x="3000376" y="1027114"/>
            <a:ext cx="6264275" cy="784225"/>
          </a:xfrm>
          <a:prstGeom prst="rect">
            <a:avLst/>
          </a:prstGeom>
          <a:solidFill>
            <a:srgbClr val="FFFB9A"/>
          </a:solidFill>
          <a:ln w="28575">
            <a:solidFill>
              <a:srgbClr val="FF0000"/>
            </a:solidFill>
            <a:miter lim="800000"/>
            <a:headEnd/>
            <a:tailEnd/>
          </a:ln>
        </p:spPr>
        <p:txBody>
          <a:bodyPr>
            <a:spAutoFit/>
          </a:bodyPr>
          <a:lstStyle>
            <a:lvl1pPr marL="342900" indent="-342900" eaLnBrk="0" hangingPunct="0">
              <a:tabLst>
                <a:tab pos="571500" algn="l"/>
              </a:tabLst>
              <a:defRPr sz="2400">
                <a:solidFill>
                  <a:schemeClr val="tx1"/>
                </a:solidFill>
                <a:latin typeface="Arial" charset="0"/>
                <a:ea typeface="ＭＳ Ｐゴシック" charset="0"/>
                <a:cs typeface="ＭＳ Ｐゴシック" charset="0"/>
              </a:defRPr>
            </a:lvl1pPr>
            <a:lvl2pPr eaLnBrk="0" hangingPunct="0">
              <a:tabLst>
                <a:tab pos="571500" algn="l"/>
              </a:tabLst>
              <a:defRPr sz="2400">
                <a:solidFill>
                  <a:schemeClr val="tx1"/>
                </a:solidFill>
                <a:latin typeface="Arial" charset="0"/>
                <a:ea typeface="ＭＳ Ｐゴシック" charset="0"/>
              </a:defRPr>
            </a:lvl2pPr>
            <a:lvl3pPr marL="1143000" indent="-228600" eaLnBrk="0" hangingPunct="0">
              <a:tabLst>
                <a:tab pos="571500" algn="l"/>
              </a:tabLst>
              <a:defRPr sz="2400">
                <a:solidFill>
                  <a:schemeClr val="tx1"/>
                </a:solidFill>
                <a:latin typeface="Arial" charset="0"/>
                <a:ea typeface="ＭＳ Ｐゴシック" charset="0"/>
              </a:defRPr>
            </a:lvl3pPr>
            <a:lvl4pPr marL="1600200" indent="-228600" eaLnBrk="0" hangingPunct="0">
              <a:tabLst>
                <a:tab pos="571500" algn="l"/>
              </a:tabLst>
              <a:defRPr sz="2400">
                <a:solidFill>
                  <a:schemeClr val="tx1"/>
                </a:solidFill>
                <a:latin typeface="Arial" charset="0"/>
                <a:ea typeface="ＭＳ Ｐゴシック" charset="0"/>
              </a:defRPr>
            </a:lvl4pPr>
            <a:lvl5pPr marL="2057400" indent="-228600" eaLnBrk="0" hangingPunct="0">
              <a:tabLst>
                <a:tab pos="5715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5715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5715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5715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571500" algn="l"/>
              </a:tabLst>
              <a:defRPr sz="2400">
                <a:solidFill>
                  <a:schemeClr val="tx1"/>
                </a:solidFill>
                <a:latin typeface="Arial" charset="0"/>
                <a:ea typeface="ＭＳ Ｐゴシック" charset="0"/>
              </a:defRPr>
            </a:lvl9pPr>
          </a:lstStyle>
          <a:p>
            <a:pPr marL="0" lvl="1" algn="ctr" eaLnBrk="1" hangingPunct="1">
              <a:spcAft>
                <a:spcPts val="600"/>
              </a:spcAft>
            </a:pPr>
            <a:r>
              <a:rPr lang="en-US" sz="2000" i="1">
                <a:solidFill>
                  <a:srgbClr val="000000"/>
                </a:solidFill>
              </a:rPr>
              <a:t>Desktop application for the interactive</a:t>
            </a:r>
          </a:p>
          <a:p>
            <a:pPr marL="0" lvl="1" algn="ctr" eaLnBrk="1" hangingPunct="1">
              <a:spcAft>
                <a:spcPts val="600"/>
              </a:spcAft>
            </a:pPr>
            <a:r>
              <a:rPr lang="en-US" sz="2000" i="1">
                <a:solidFill>
                  <a:srgbClr val="000000"/>
                </a:solidFill>
              </a:rPr>
              <a:t>visual exploration of integrated genomic datasets</a:t>
            </a:r>
          </a:p>
        </p:txBody>
      </p:sp>
      <p:grpSp>
        <p:nvGrpSpPr>
          <p:cNvPr id="32773" name="Group 15"/>
          <p:cNvGrpSpPr>
            <a:grpSpLocks/>
          </p:cNvGrpSpPr>
          <p:nvPr/>
        </p:nvGrpSpPr>
        <p:grpSpPr bwMode="auto">
          <a:xfrm>
            <a:off x="1828800" y="2438400"/>
            <a:ext cx="2590800" cy="2089150"/>
            <a:chOff x="1253" y="2390"/>
            <a:chExt cx="1632" cy="1315"/>
          </a:xfrm>
        </p:grpSpPr>
        <p:pic>
          <p:nvPicPr>
            <p:cNvPr id="9" name="Picture 6" descr="Picture 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3" y="2390"/>
              <a:ext cx="1632" cy="1112"/>
            </a:xfrm>
            <a:prstGeom prst="rect">
              <a:avLst/>
            </a:prstGeom>
            <a:solidFill>
              <a:schemeClr val="accent1">
                <a:lumMod val="75000"/>
              </a:schemeClr>
            </a:solidFill>
            <a:ln w="57150" cmpd="sng">
              <a:solidFill>
                <a:schemeClr val="accent1">
                  <a:lumMod val="50000"/>
                </a:schemeClr>
              </a:solidFill>
              <a:miter lim="800000"/>
              <a:headEnd/>
              <a:tailEnd/>
            </a:ln>
          </p:spPr>
        </p:pic>
        <p:sp>
          <p:nvSpPr>
            <p:cNvPr id="32786" name="TextBox 11"/>
            <p:cNvSpPr txBox="1">
              <a:spLocks noChangeArrowheads="1"/>
            </p:cNvSpPr>
            <p:nvPr/>
          </p:nvSpPr>
          <p:spPr bwMode="auto">
            <a:xfrm>
              <a:off x="1253" y="3493"/>
              <a:ext cx="912"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Epigenomics</a:t>
              </a:r>
            </a:p>
          </p:txBody>
        </p:sp>
      </p:grpSp>
      <p:pic>
        <p:nvPicPr>
          <p:cNvPr id="11" name="Picture 80" descr="Picture 33"/>
          <p:cNvPicPr>
            <a:picLocks noChangeAspect="1" noChangeArrowheads="1"/>
          </p:cNvPicPr>
          <p:nvPr/>
        </p:nvPicPr>
        <p:blipFill>
          <a:blip r:embed="rId4">
            <a:extLst>
              <a:ext uri="{28A0092B-C50C-407E-A947-70E740481C1C}">
                <a14:useLocalDpi xmlns:a14="http://schemas.microsoft.com/office/drawing/2010/main" val="0"/>
              </a:ext>
            </a:extLst>
          </a:blip>
          <a:srcRect l="284"/>
          <a:stretch>
            <a:fillRect/>
          </a:stretch>
        </p:blipFill>
        <p:spPr bwMode="auto">
          <a:xfrm>
            <a:off x="3200401" y="2743200"/>
            <a:ext cx="2430463" cy="1828800"/>
          </a:xfrm>
          <a:prstGeom prst="rect">
            <a:avLst/>
          </a:prstGeom>
          <a:noFill/>
          <a:ln w="57150" cmpd="sng">
            <a:solidFill>
              <a:schemeClr val="accent1">
                <a:lumMod val="50000"/>
              </a:schemeClr>
            </a:solidFill>
            <a:miter lim="800000"/>
            <a:headEnd/>
            <a:tailEnd/>
          </a:ln>
          <a:extLst>
            <a:ext uri="{909E8E84-426E-40dd-AFC4-6F175D3DCCD1}">
              <a14:hiddenFill xmlns:a14="http://schemas.microsoft.com/office/drawing/2010/main" xmlns="">
                <a:solidFill>
                  <a:srgbClr val="FFFFFF"/>
                </a:solidFill>
              </a14:hiddenFill>
            </a:ext>
          </a:extLst>
        </p:spPr>
      </p:pic>
      <p:pic>
        <p:nvPicPr>
          <p:cNvPr id="12" name="Picture 5"/>
          <p:cNvPicPr>
            <a:picLocks noChangeAspect="1"/>
          </p:cNvPicPr>
          <p:nvPr/>
        </p:nvPicPr>
        <p:blipFill>
          <a:blip r:embed="rId5"/>
          <a:srcRect/>
          <a:stretch>
            <a:fillRect/>
          </a:stretch>
        </p:blipFill>
        <p:spPr bwMode="auto">
          <a:xfrm>
            <a:off x="5029201" y="3200400"/>
            <a:ext cx="2149475" cy="1701800"/>
          </a:xfrm>
          <a:prstGeom prst="rect">
            <a:avLst/>
          </a:prstGeom>
          <a:noFill/>
          <a:ln w="57150" cmpd="sng">
            <a:solidFill>
              <a:schemeClr val="accent1">
                <a:lumMod val="50000"/>
              </a:schemeClr>
            </a:solidFill>
            <a:miter lim="800000"/>
            <a:headEnd/>
            <a:tailEnd/>
          </a:ln>
        </p:spPr>
      </p:pic>
      <p:sp>
        <p:nvSpPr>
          <p:cNvPr id="32776" name="TextBox 13"/>
          <p:cNvSpPr txBox="1">
            <a:spLocks noChangeArrowheads="1"/>
          </p:cNvSpPr>
          <p:nvPr/>
        </p:nvSpPr>
        <p:spPr bwMode="auto">
          <a:xfrm>
            <a:off x="5029201" y="4919664"/>
            <a:ext cx="166211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NGS alignments</a:t>
            </a:r>
          </a:p>
        </p:txBody>
      </p:sp>
      <p:sp>
        <p:nvSpPr>
          <p:cNvPr id="32777" name="TextBox 13"/>
          <p:cNvSpPr txBox="1">
            <a:spLocks noChangeArrowheads="1"/>
          </p:cNvSpPr>
          <p:nvPr/>
        </p:nvSpPr>
        <p:spPr bwMode="auto">
          <a:xfrm>
            <a:off x="8077201" y="6019800"/>
            <a:ext cx="16621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mRNA, CNV, Seq</a:t>
            </a:r>
          </a:p>
        </p:txBody>
      </p:sp>
      <p:grpSp>
        <p:nvGrpSpPr>
          <p:cNvPr id="32778" name="Group 16"/>
          <p:cNvGrpSpPr>
            <a:grpSpLocks/>
          </p:cNvGrpSpPr>
          <p:nvPr/>
        </p:nvGrpSpPr>
        <p:grpSpPr bwMode="auto">
          <a:xfrm>
            <a:off x="6629400" y="3581400"/>
            <a:ext cx="2209800" cy="2217738"/>
            <a:chOff x="2048" y="2567"/>
            <a:chExt cx="1392" cy="1397"/>
          </a:xfrm>
        </p:grpSpPr>
        <p:sp>
          <p:nvSpPr>
            <p:cNvPr id="32783" name="TextBox 12"/>
            <p:cNvSpPr txBox="1">
              <a:spLocks noChangeArrowheads="1"/>
            </p:cNvSpPr>
            <p:nvPr/>
          </p:nvSpPr>
          <p:spPr bwMode="auto">
            <a:xfrm>
              <a:off x="2048" y="3751"/>
              <a:ext cx="795"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RNA-Seq</a:t>
              </a:r>
            </a:p>
          </p:txBody>
        </p:sp>
        <p:pic>
          <p:nvPicPr>
            <p:cNvPr id="18"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48" y="2567"/>
              <a:ext cx="1392" cy="1184"/>
            </a:xfrm>
            <a:prstGeom prst="rect">
              <a:avLst/>
            </a:prstGeom>
            <a:noFill/>
            <a:ln w="57150" cmpd="sng">
              <a:solidFill>
                <a:schemeClr val="accent1">
                  <a:lumMod val="50000"/>
                </a:schemeClr>
              </a:solidFill>
              <a:miter lim="800000"/>
              <a:headEnd/>
              <a:tailEnd/>
            </a:ln>
            <a:extLst>
              <a:ext uri="{909E8E84-426E-40dd-AFC4-6F175D3DCCD1}">
                <a14:hiddenFill xmlns:a14="http://schemas.microsoft.com/office/drawing/2010/main" xmlns="">
                  <a:solidFill>
                    <a:srgbClr val="FFFFFF"/>
                  </a:solidFill>
                </a14:hiddenFill>
              </a:ext>
            </a:extLst>
          </p:spPr>
        </p:pic>
      </p:grpSp>
      <p:pic>
        <p:nvPicPr>
          <p:cNvPr id="19" name="Picture 2"/>
          <p:cNvPicPr preferRelativeResize="0">
            <a:picLocks noChangeAspect="1" noChangeArrowheads="1"/>
          </p:cNvPicPr>
          <p:nvPr/>
        </p:nvPicPr>
        <p:blipFill>
          <a:blip r:embed="rId7"/>
          <a:srcRect/>
          <a:stretch>
            <a:fillRect/>
          </a:stretch>
        </p:blipFill>
        <p:spPr bwMode="auto">
          <a:xfrm>
            <a:off x="8077201" y="4419600"/>
            <a:ext cx="2201863" cy="1568450"/>
          </a:xfrm>
          <a:prstGeom prst="rect">
            <a:avLst/>
          </a:prstGeom>
          <a:solidFill>
            <a:schemeClr val="accent1"/>
          </a:solidFill>
          <a:ln w="57150" cmpd="sng">
            <a:solidFill>
              <a:schemeClr val="accent1">
                <a:lumMod val="50000"/>
              </a:schemeClr>
            </a:solidFill>
            <a:miter lim="800000"/>
            <a:headEnd/>
            <a:tailEnd/>
          </a:ln>
        </p:spPr>
      </p:pic>
      <p:sp>
        <p:nvSpPr>
          <p:cNvPr id="20" name="Rectangle 19"/>
          <p:cNvSpPr/>
          <p:nvPr/>
        </p:nvSpPr>
        <p:spPr>
          <a:xfrm>
            <a:off x="1752600" y="2362200"/>
            <a:ext cx="8686800" cy="3962400"/>
          </a:xfrm>
          <a:prstGeom prst="rect">
            <a:avLst/>
          </a:prstGeom>
          <a:noFill/>
          <a:ln w="508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781" name="TextBox 11"/>
          <p:cNvSpPr txBox="1">
            <a:spLocks noChangeArrowheads="1"/>
          </p:cNvSpPr>
          <p:nvPr/>
        </p:nvSpPr>
        <p:spPr bwMode="auto">
          <a:xfrm>
            <a:off x="3200400" y="4572000"/>
            <a:ext cx="1447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Microarrays</a:t>
            </a:r>
          </a:p>
        </p:txBody>
      </p:sp>
    </p:spTree>
    <p:extLst>
      <p:ext uri="{BB962C8B-B14F-4D97-AF65-F5344CB8AC3E}">
        <p14:creationId xmlns:p14="http://schemas.microsoft.com/office/powerpoint/2010/main" val="1304494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838200" y="365125"/>
            <a:ext cx="10515600" cy="34531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onsolas"/>
              <a:buNone/>
            </a:pPr>
            <a:r>
              <a:rPr lang="en-US"/>
              <a:t>We are on a Coffee Break &amp; Networking Session</a:t>
            </a:r>
            <a:endParaRPr/>
          </a:p>
        </p:txBody>
      </p:sp>
      <p:sp>
        <p:nvSpPr>
          <p:cNvPr id="9" name="Google Shape;100;p5">
            <a:extLst>
              <a:ext uri="{FF2B5EF4-FFF2-40B4-BE49-F238E27FC236}">
                <a16:creationId xmlns:a16="http://schemas.microsoft.com/office/drawing/2014/main" id="{DE9A1039-4F3D-C046-A786-A52370725FFE}"/>
              </a:ext>
            </a:extLst>
          </p:cNvPr>
          <p:cNvSpPr txBox="1"/>
          <p:nvPr/>
        </p:nvSpPr>
        <p:spPr>
          <a:xfrm>
            <a:off x="794951" y="3448906"/>
            <a:ext cx="1060209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Verdana"/>
                <a:ea typeface="Verdana"/>
                <a:cs typeface="Verdana"/>
                <a:sym typeface="Verdana"/>
              </a:rPr>
              <a:t>Workshop Sponsors:</a:t>
            </a:r>
            <a:endParaRPr dirty="0"/>
          </a:p>
        </p:txBody>
      </p:sp>
      <p:pic>
        <p:nvPicPr>
          <p:cNvPr id="10" name="Picture 2">
            <a:extLst>
              <a:ext uri="{FF2B5EF4-FFF2-40B4-BE49-F238E27FC236}">
                <a16:creationId xmlns:a16="http://schemas.microsoft.com/office/drawing/2014/main" id="{60BEC382-208D-4242-BEFC-213C3881E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395" y="4199772"/>
            <a:ext cx="1719035" cy="1621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CD76309B-41F8-E947-B613-FBBBBBC2F8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3506" y="4234674"/>
            <a:ext cx="1895957" cy="13754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D87F5E99-62E6-7A47-ADD0-EA5D6416CE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9003" y="3501184"/>
            <a:ext cx="3764337" cy="13754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063B3298-B5A4-FB49-B548-71BED284F8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96" y="4057148"/>
            <a:ext cx="2275780" cy="6480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D7BB5704-7FDF-C14A-8959-040211320B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3308" y="4644230"/>
            <a:ext cx="2420492" cy="16107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a:extLst>
              <a:ext uri="{FF2B5EF4-FFF2-40B4-BE49-F238E27FC236}">
                <a16:creationId xmlns:a16="http://schemas.microsoft.com/office/drawing/2014/main" id="{9B14FCCE-107C-574E-AE22-6F4B1F2AA9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7903" y="4898276"/>
            <a:ext cx="1475294" cy="142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3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676400" y="-27384"/>
            <a:ext cx="8839200" cy="1143000"/>
          </a:xfrm>
        </p:spPr>
        <p:txBody>
          <a:bodyPr/>
          <a:lstStyle/>
          <a:p>
            <a:r>
              <a:rPr lang="en-US" dirty="0">
                <a:latin typeface="Calibri" charset="0"/>
                <a:ea typeface="ＭＳ Ｐゴシック" charset="0"/>
              </a:rPr>
              <a:t>Features</a:t>
            </a:r>
          </a:p>
        </p:txBody>
      </p:sp>
      <p:pic>
        <p:nvPicPr>
          <p:cNvPr id="348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3"/>
          <p:cNvSpPr txBox="1">
            <a:spLocks noChangeArrowheads="1"/>
          </p:cNvSpPr>
          <p:nvPr/>
        </p:nvSpPr>
        <p:spPr bwMode="auto">
          <a:xfrm>
            <a:off x="911424" y="1115616"/>
            <a:ext cx="9648626" cy="5386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4161750" indent="-24161750" eaLnBrk="0" hangingPunct="0">
              <a:defRPr sz="2400">
                <a:solidFill>
                  <a:schemeClr val="tx1"/>
                </a:solidFill>
                <a:latin typeface="Arial" charset="0"/>
                <a:ea typeface="ＭＳ Ｐゴシック" charset="0"/>
                <a:cs typeface="ＭＳ Ｐゴシック" charset="0"/>
              </a:defRPr>
            </a:lvl1pPr>
            <a:lvl2pPr marL="228600" indent="-2286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ts val="2100"/>
              </a:spcBef>
              <a:defRPr/>
            </a:pPr>
            <a:r>
              <a:rPr lang="en-US" dirty="0">
                <a:cs typeface="Arial" charset="0"/>
              </a:rPr>
              <a:t>With IGV you can…</a:t>
            </a:r>
          </a:p>
          <a:p>
            <a:pPr lvl="1" eaLnBrk="1" hangingPunct="1">
              <a:spcBef>
                <a:spcPts val="2100"/>
              </a:spcBef>
              <a:buFont typeface="Arial" charset="0"/>
              <a:buChar char="•"/>
              <a:defRPr/>
            </a:pPr>
            <a:r>
              <a:rPr lang="en-US" dirty="0">
                <a:cs typeface="Arial" charset="0"/>
              </a:rPr>
              <a:t>Explore large genomic datasets with an intuitive, easy-to-use interface.</a:t>
            </a:r>
          </a:p>
          <a:p>
            <a:pPr lvl="1" eaLnBrk="1" hangingPunct="1">
              <a:spcBef>
                <a:spcPts val="2100"/>
              </a:spcBef>
              <a:buFont typeface="Arial" charset="0"/>
              <a:buChar char="•"/>
              <a:defRPr/>
            </a:pPr>
            <a:r>
              <a:rPr lang="en-US" dirty="0">
                <a:cs typeface="Arial" charset="0"/>
              </a:rPr>
              <a:t>Integrate multiple data types with clinical and other sample information.</a:t>
            </a:r>
          </a:p>
          <a:p>
            <a:pPr lvl="1" eaLnBrk="1" hangingPunct="1">
              <a:spcBef>
                <a:spcPts val="2100"/>
              </a:spcBef>
              <a:buFont typeface="Arial" charset="0"/>
              <a:buChar char="•"/>
              <a:defRPr/>
            </a:pPr>
            <a:r>
              <a:rPr lang="en-US" dirty="0">
                <a:cs typeface="Arial" charset="0"/>
              </a:rPr>
              <a:t>View data from multiple sources:</a:t>
            </a:r>
          </a:p>
          <a:p>
            <a:pPr lvl="2" indent="-404813" eaLnBrk="1" hangingPunct="1">
              <a:spcBef>
                <a:spcPts val="300"/>
              </a:spcBef>
              <a:buFontTx/>
              <a:buChar char="-"/>
              <a:defRPr/>
            </a:pPr>
            <a:r>
              <a:rPr lang="en-US" dirty="0">
                <a:cs typeface="Arial" charset="0"/>
              </a:rPr>
              <a:t>local, remote, and “cloud-based”.</a:t>
            </a:r>
          </a:p>
          <a:p>
            <a:pPr marL="342900" lvl="1" indent="-342900" eaLnBrk="1" hangingPunct="1">
              <a:spcBef>
                <a:spcPts val="300"/>
              </a:spcBef>
              <a:buFont typeface="Arial"/>
              <a:buChar char="•"/>
              <a:defRPr/>
            </a:pPr>
            <a:endParaRPr lang="en-US" dirty="0">
              <a:cs typeface="Arial" charset="0"/>
            </a:endParaRPr>
          </a:p>
          <a:p>
            <a:pPr marL="342900" lvl="1" indent="-342900" eaLnBrk="1" hangingPunct="1">
              <a:spcBef>
                <a:spcPts val="300"/>
              </a:spcBef>
              <a:buFont typeface="Arial"/>
              <a:buChar char="•"/>
              <a:defRPr/>
            </a:pPr>
            <a:r>
              <a:rPr lang="en-US" dirty="0">
                <a:cs typeface="Arial" charset="0"/>
              </a:rPr>
              <a:t>Automation of specific tasks using command-line interface</a:t>
            </a:r>
          </a:p>
          <a:p>
            <a:pPr lvl="2" indent="-404813" eaLnBrk="1" hangingPunct="1">
              <a:spcBef>
                <a:spcPts val="300"/>
              </a:spcBef>
              <a:defRPr/>
            </a:pPr>
            <a:endParaRPr lang="en-US" dirty="0">
              <a:cs typeface="Arial" charset="0"/>
            </a:endParaRPr>
          </a:p>
          <a:p>
            <a:pPr lvl="1" eaLnBrk="1" hangingPunct="1">
              <a:spcBef>
                <a:spcPts val="2100"/>
              </a:spcBef>
              <a:buFont typeface="Arial" charset="0"/>
              <a:buChar char="•"/>
              <a:defRPr/>
            </a:pPr>
            <a:endParaRPr lang="en-US" dirty="0">
              <a:cs typeface="Arial" charset="0"/>
            </a:endParaRPr>
          </a:p>
        </p:txBody>
      </p:sp>
    </p:spTree>
    <p:extLst>
      <p:ext uri="{BB962C8B-B14F-4D97-AF65-F5344CB8AC3E}">
        <p14:creationId xmlns:p14="http://schemas.microsoft.com/office/powerpoint/2010/main" val="112308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676400" y="53752"/>
            <a:ext cx="8839200" cy="1143000"/>
          </a:xfrm>
        </p:spPr>
        <p:txBody>
          <a:bodyPr/>
          <a:lstStyle/>
          <a:p>
            <a:r>
              <a:rPr lang="en-US" dirty="0">
                <a:latin typeface="Calibri" charset="0"/>
                <a:ea typeface="ＭＳ Ｐゴシック" charset="0"/>
              </a:rPr>
              <a:t>IGV data sources</a:t>
            </a:r>
          </a:p>
        </p:txBody>
      </p:sp>
      <p:pic>
        <p:nvPicPr>
          <p:cNvPr id="3686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119188"/>
            <a:ext cx="2273300" cy="1884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7315201" y="2057401"/>
            <a:ext cx="1044575"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a:t>TCGA</a:t>
            </a:r>
          </a:p>
        </p:txBody>
      </p:sp>
      <p:sp>
        <p:nvSpPr>
          <p:cNvPr id="7" name="TextBox 6"/>
          <p:cNvSpPr txBox="1"/>
          <p:nvPr/>
        </p:nvSpPr>
        <p:spPr>
          <a:xfrm>
            <a:off x="5410201" y="1524001"/>
            <a:ext cx="1552575"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a:t>Local files</a:t>
            </a:r>
          </a:p>
        </p:txBody>
      </p:sp>
      <p:sp>
        <p:nvSpPr>
          <p:cNvPr id="8" name="TextBox 7"/>
          <p:cNvSpPr txBox="1"/>
          <p:nvPr/>
        </p:nvSpPr>
        <p:spPr>
          <a:xfrm>
            <a:off x="2895601" y="3308351"/>
            <a:ext cx="1928813"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a:t>HTTP server</a:t>
            </a:r>
          </a:p>
        </p:txBody>
      </p:sp>
      <p:sp>
        <p:nvSpPr>
          <p:cNvPr id="9" name="TextBox 8"/>
          <p:cNvSpPr txBox="1"/>
          <p:nvPr/>
        </p:nvSpPr>
        <p:spPr>
          <a:xfrm>
            <a:off x="3124201" y="4070351"/>
            <a:ext cx="1700213"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a:t>FTP server</a:t>
            </a:r>
          </a:p>
        </p:txBody>
      </p:sp>
      <p:sp>
        <p:nvSpPr>
          <p:cNvPr id="10" name="TextBox 9"/>
          <p:cNvSpPr txBox="1"/>
          <p:nvPr/>
        </p:nvSpPr>
        <p:spPr>
          <a:xfrm>
            <a:off x="7772401" y="2971801"/>
            <a:ext cx="2238375"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err="1"/>
              <a:t>GenomeSpace</a:t>
            </a:r>
            <a:endParaRPr lang="en-US" dirty="0"/>
          </a:p>
        </p:txBody>
      </p:sp>
      <p:pic>
        <p:nvPicPr>
          <p:cNvPr id="36873" name="Picture 10" descr="Screen Shot 2013-04-10 at 11.51.58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933700"/>
            <a:ext cx="762000"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cxnSp>
        <p:nvCxnSpPr>
          <p:cNvPr id="12" name="Straight Arrow Connector 11"/>
          <p:cNvCxnSpPr/>
          <p:nvPr/>
        </p:nvCxnSpPr>
        <p:spPr>
          <a:xfrm>
            <a:off x="4648200" y="2633663"/>
            <a:ext cx="838200" cy="381000"/>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019800" y="2089150"/>
            <a:ext cx="0" cy="762000"/>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6629400" y="2405063"/>
            <a:ext cx="609600" cy="533400"/>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6781800" y="3200401"/>
            <a:ext cx="838200" cy="195263"/>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4953000" y="3733800"/>
            <a:ext cx="609600" cy="488950"/>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4900614" y="3352800"/>
            <a:ext cx="661987" cy="185738"/>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6880" name="TextBox 3"/>
          <p:cNvSpPr txBox="1">
            <a:spLocks noChangeArrowheads="1"/>
          </p:cNvSpPr>
          <p:nvPr/>
        </p:nvSpPr>
        <p:spPr bwMode="auto">
          <a:xfrm>
            <a:off x="2209800" y="5337176"/>
            <a:ext cx="8382000" cy="2359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228600" indent="-2286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2" eaLnBrk="1" hangingPunct="1">
              <a:spcBef>
                <a:spcPts val="1400"/>
              </a:spcBef>
            </a:pPr>
            <a:r>
              <a:rPr lang="en-US">
                <a:cs typeface="Arial" charset="0"/>
              </a:rPr>
              <a:t>- View </a:t>
            </a:r>
            <a:r>
              <a:rPr lang="en-US" b="1">
                <a:cs typeface="Arial" charset="0"/>
              </a:rPr>
              <a:t>local</a:t>
            </a:r>
            <a:r>
              <a:rPr lang="en-US">
                <a:cs typeface="Arial" charset="0"/>
              </a:rPr>
              <a:t> files without uploading.</a:t>
            </a:r>
          </a:p>
          <a:p>
            <a:pPr marL="0" lvl="2" eaLnBrk="1" hangingPunct="1">
              <a:spcBef>
                <a:spcPts val="1000"/>
              </a:spcBef>
            </a:pPr>
            <a:r>
              <a:rPr lang="en-US">
                <a:cs typeface="Arial" charset="0"/>
              </a:rPr>
              <a:t>- View </a:t>
            </a:r>
            <a:r>
              <a:rPr lang="en-US" b="1">
                <a:cs typeface="Arial" charset="0"/>
              </a:rPr>
              <a:t>remote</a:t>
            </a:r>
            <a:r>
              <a:rPr lang="en-US">
                <a:cs typeface="Arial" charset="0"/>
              </a:rPr>
              <a:t> files without downloading the whole dataset.</a:t>
            </a:r>
          </a:p>
          <a:p>
            <a:pPr lvl="1" eaLnBrk="1" hangingPunct="1">
              <a:spcBef>
                <a:spcPts val="2100"/>
              </a:spcBef>
              <a:buFont typeface="Arial" charset="0"/>
              <a:buChar char="•"/>
            </a:pPr>
            <a:endParaRPr lang="en-US" sz="2800">
              <a:cs typeface="Arial" charset="0"/>
            </a:endParaRPr>
          </a:p>
          <a:p>
            <a:pPr lvl="1" eaLnBrk="1" hangingPunct="1">
              <a:spcBef>
                <a:spcPts val="2100"/>
              </a:spcBef>
              <a:buFont typeface="Arial" charset="0"/>
              <a:buChar char="•"/>
            </a:pPr>
            <a:endParaRPr lang="en-US" sz="2800">
              <a:cs typeface="Arial" charset="0"/>
            </a:endParaRPr>
          </a:p>
        </p:txBody>
      </p:sp>
    </p:spTree>
    <p:extLst>
      <p:ext uri="{BB962C8B-B14F-4D97-AF65-F5344CB8AC3E}">
        <p14:creationId xmlns:p14="http://schemas.microsoft.com/office/powerpoint/2010/main" val="3853120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Using IGV: the basics</a:t>
            </a:r>
            <a:endParaRPr lang="en-US" dirty="0">
              <a:latin typeface="Calibri" charset="0"/>
              <a:ea typeface="ＭＳ Ｐゴシック" charset="0"/>
            </a:endParaRPr>
          </a:p>
        </p:txBody>
      </p:sp>
      <p:sp>
        <p:nvSpPr>
          <p:cNvPr id="38914" name="Content Placeholder 2"/>
          <p:cNvSpPr>
            <a:spLocks noGrp="1"/>
          </p:cNvSpPr>
          <p:nvPr>
            <p:ph idx="1"/>
          </p:nvPr>
        </p:nvSpPr>
        <p:spPr/>
        <p:txBody>
          <a:bodyPr/>
          <a:lstStyle/>
          <a:p>
            <a:pPr lvl="1" eaLnBrk="1" hangingPunct="1">
              <a:spcAft>
                <a:spcPts val="600"/>
              </a:spcAft>
              <a:buFont typeface="Arial" charset="0"/>
              <a:buChar char="•"/>
            </a:pPr>
            <a:r>
              <a:rPr lang="en-US" sz="3200">
                <a:latin typeface="Calibri" charset="0"/>
                <a:ea typeface="ＭＳ Ｐゴシック" charset="0"/>
                <a:cs typeface="Arial" charset="0"/>
              </a:rPr>
              <a:t>Launch IGV</a:t>
            </a:r>
          </a:p>
          <a:p>
            <a:pPr lvl="1" eaLnBrk="1" hangingPunct="1">
              <a:spcAft>
                <a:spcPts val="600"/>
              </a:spcAft>
              <a:buFont typeface="Arial" charset="0"/>
              <a:buChar char="•"/>
            </a:pPr>
            <a:r>
              <a:rPr lang="en-US" sz="3200">
                <a:latin typeface="Calibri" charset="0"/>
                <a:ea typeface="ＭＳ Ｐゴシック" charset="0"/>
                <a:cs typeface="Arial" charset="0"/>
              </a:rPr>
              <a:t>Select a reference genome</a:t>
            </a:r>
          </a:p>
          <a:p>
            <a:pPr lvl="1" eaLnBrk="1" hangingPunct="1">
              <a:spcAft>
                <a:spcPts val="600"/>
              </a:spcAft>
              <a:buFont typeface="Arial" charset="0"/>
              <a:buChar char="•"/>
            </a:pPr>
            <a:r>
              <a:rPr lang="en-US" sz="3200">
                <a:latin typeface="Calibri" charset="0"/>
                <a:ea typeface="ＭＳ Ｐゴシック" charset="0"/>
                <a:cs typeface="Arial" charset="0"/>
              </a:rPr>
              <a:t>Load data</a:t>
            </a:r>
          </a:p>
          <a:p>
            <a:pPr lvl="1" eaLnBrk="1" hangingPunct="1">
              <a:spcAft>
                <a:spcPts val="600"/>
              </a:spcAft>
              <a:buFont typeface="Arial" charset="0"/>
              <a:buChar char="•"/>
            </a:pPr>
            <a:r>
              <a:rPr lang="en-US" sz="3200">
                <a:latin typeface="Calibri" charset="0"/>
                <a:ea typeface="ＭＳ Ｐゴシック" charset="0"/>
                <a:cs typeface="Arial" charset="0"/>
              </a:rPr>
              <a:t>Navigate through the data</a:t>
            </a:r>
          </a:p>
          <a:p>
            <a:pPr lvl="2" eaLnBrk="1" hangingPunct="1">
              <a:spcAft>
                <a:spcPts val="600"/>
              </a:spcAft>
            </a:pPr>
            <a:r>
              <a:rPr lang="en-US" sz="2800">
                <a:latin typeface="Calibri" charset="0"/>
                <a:ea typeface="ＭＳ Ｐゴシック" charset="0"/>
                <a:cs typeface="Arial" charset="0"/>
              </a:rPr>
              <a:t>WGS data</a:t>
            </a:r>
          </a:p>
          <a:p>
            <a:pPr lvl="3" eaLnBrk="1" hangingPunct="1">
              <a:spcAft>
                <a:spcPts val="600"/>
              </a:spcAft>
              <a:buFont typeface="Arial" charset="0"/>
              <a:buChar char="•"/>
            </a:pPr>
            <a:r>
              <a:rPr lang="en-US" sz="2400">
                <a:latin typeface="Calibri" charset="0"/>
                <a:ea typeface="ＭＳ Ｐゴシック" charset="0"/>
                <a:cs typeface="Arial" charset="0"/>
              </a:rPr>
              <a:t> SNVs</a:t>
            </a:r>
          </a:p>
          <a:p>
            <a:pPr lvl="3" eaLnBrk="1" hangingPunct="1">
              <a:spcAft>
                <a:spcPts val="600"/>
              </a:spcAft>
              <a:buFont typeface="Arial" charset="0"/>
              <a:buChar char="•"/>
            </a:pPr>
            <a:r>
              <a:rPr lang="en-US" sz="2400">
                <a:latin typeface="Calibri" charset="0"/>
                <a:ea typeface="ＭＳ Ｐゴシック" charset="0"/>
                <a:cs typeface="Arial" charset="0"/>
              </a:rPr>
              <a:t> structural variations </a:t>
            </a:r>
          </a:p>
        </p:txBody>
      </p:sp>
      <p:pic>
        <p:nvPicPr>
          <p:cNvPr id="389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1469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10129</TotalTime>
  <Words>3179</Words>
  <Application>Microsoft Macintosh PowerPoint</Application>
  <PresentationFormat>Widescreen</PresentationFormat>
  <Paragraphs>404</Paragraphs>
  <Slides>60</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Segoe UI</vt:lpstr>
      <vt:lpstr>Arial</vt:lpstr>
      <vt:lpstr>Calibri</vt:lpstr>
      <vt:lpstr>Consolas</vt:lpstr>
      <vt:lpstr>Verdana</vt:lpstr>
      <vt:lpstr>Office Theme</vt:lpstr>
      <vt:lpstr>PowerPoint Presentation</vt:lpstr>
      <vt:lpstr>PowerPoint Presentation</vt:lpstr>
      <vt:lpstr>Introduction to IGV: The Integrative Genomics Viewer</vt:lpstr>
      <vt:lpstr>Visualization Tools in Genomics</vt:lpstr>
      <vt:lpstr>HT-seq Genome Browsers</vt:lpstr>
      <vt:lpstr>Integrative Genomics Viewer (IGV) </vt:lpstr>
      <vt:lpstr>Features</vt:lpstr>
      <vt:lpstr>IGV data sources</vt:lpstr>
      <vt:lpstr>Using IGV: the basics</vt:lpstr>
      <vt:lpstr>Launch IGV</vt:lpstr>
      <vt:lpstr>Launch IGV</vt:lpstr>
      <vt:lpstr>Load data</vt:lpstr>
      <vt:lpstr>Screen layout</vt:lpstr>
      <vt:lpstr>Screen layout</vt:lpstr>
      <vt:lpstr>File formats and track types</vt:lpstr>
      <vt:lpstr>Viewing alignments</vt:lpstr>
      <vt:lpstr>Viewing alignments – Zoom in</vt:lpstr>
      <vt:lpstr>Viewing alignments – Zoom in</vt:lpstr>
      <vt:lpstr>SNVs and Structural variations</vt:lpstr>
      <vt:lpstr>Viewing SNPs and SNVs</vt:lpstr>
      <vt:lpstr>Viewing SNPs and SNVs</vt:lpstr>
      <vt:lpstr>Viewing Structural Events</vt:lpstr>
      <vt:lpstr>Paired-end sequencing</vt:lpstr>
      <vt:lpstr>Paired-end sequencing</vt:lpstr>
      <vt:lpstr>Paired-end sequencing</vt:lpstr>
      <vt:lpstr>Interpreting inferred insert size</vt:lpstr>
      <vt:lpstr>Deletion</vt:lpstr>
      <vt:lpstr>Deletion</vt:lpstr>
      <vt:lpstr>Deletion</vt:lpstr>
      <vt:lpstr>Deletion</vt:lpstr>
      <vt:lpstr>Deletion</vt:lpstr>
      <vt:lpstr>Color by insert size</vt:lpstr>
      <vt:lpstr>Deletion</vt:lpstr>
      <vt:lpstr>Insert size color scheme</vt:lpstr>
      <vt:lpstr>Rearrangement</vt:lpstr>
      <vt:lpstr>Rearrangement</vt:lpstr>
      <vt:lpstr>Interpreting Read-Pair Orientations</vt:lpstr>
      <vt:lpstr>Inversion</vt:lpstr>
      <vt:lpstr>Inversion</vt:lpstr>
      <vt:lpstr>Inversion</vt:lpstr>
      <vt:lpstr>Inversion</vt:lpstr>
      <vt:lpstr>Inversion</vt:lpstr>
      <vt:lpstr>Inversion</vt:lpstr>
      <vt:lpstr>Inversion</vt:lpstr>
      <vt:lpstr>Inversion</vt:lpstr>
      <vt:lpstr>Inversion</vt:lpstr>
      <vt:lpstr>Inversion</vt:lpstr>
      <vt:lpstr>Inversion</vt:lpstr>
      <vt:lpstr>Inversion</vt:lpstr>
      <vt:lpstr>Inversion</vt:lpstr>
      <vt:lpstr>Color by pair orientation</vt:lpstr>
      <vt:lpstr>Inversion</vt:lpstr>
      <vt:lpstr>PowerPoint Presentation</vt:lpstr>
      <vt:lpstr>PowerPoint Presentation</vt:lpstr>
      <vt:lpstr>PowerPoint Presentation</vt:lpstr>
      <vt:lpstr>PowerPoint Presentation</vt:lpstr>
      <vt:lpstr>PowerPoint Presentation</vt:lpstr>
      <vt:lpstr>PowerPoint Presentation</vt:lpstr>
      <vt:lpstr>Manual Review Standard Operating Procedure (SOP) paper</vt:lpstr>
      <vt:lpstr>We are on a Coffee Break &amp; Networking Session</vt:lpstr>
    </vt:vector>
  </TitlesOfParts>
  <Company>Boston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Stromberg</dc:creator>
  <cp:lastModifiedBy>Xia, Huiming</cp:lastModifiedBy>
  <cp:revision>674</cp:revision>
  <dcterms:created xsi:type="dcterms:W3CDTF">2011-11-14T19:50:16Z</dcterms:created>
  <dcterms:modified xsi:type="dcterms:W3CDTF">2021-09-07T15:21:16Z</dcterms:modified>
</cp:coreProperties>
</file>