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257" r:id="rId3"/>
    <p:sldId id="258" r:id="rId4"/>
    <p:sldId id="314" r:id="rId5"/>
    <p:sldId id="262" r:id="rId6"/>
    <p:sldId id="316" r:id="rId7"/>
    <p:sldId id="313" r:id="rId8"/>
    <p:sldId id="317" r:id="rId9"/>
    <p:sldId id="318" r:id="rId10"/>
    <p:sldId id="31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/>
    <p:restoredTop sz="84286"/>
  </p:normalViewPr>
  <p:slideViewPr>
    <p:cSldViewPr snapToGrid="0" snapToObjects="1">
      <p:cViewPr varScale="1">
        <p:scale>
          <a:sx n="107" d="100"/>
          <a:sy n="107" d="100"/>
        </p:scale>
        <p:origin x="12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BD9F9-8452-A342-BB1B-28ECF19E2CC5}" type="datetimeFigureOut">
              <a:rPr lang="en-US" smtClean="0"/>
              <a:t>9/8/21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65747-E6F5-D94A-981D-658B04DED6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3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991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0359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9097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www.somewhereville.com</a:t>
            </a:r>
            <a:r>
              <a:rPr lang="en-US" dirty="0"/>
              <a:t>/2011/12/16/sanger-and-illumina-1-3-and-solexa-phred-score-q-ascii-glyph-base-error-conversion-tables/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FASTQ_format#Quality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D50AF-F628-504F-B99D-05BB4C0BF7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7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en.wikipedia.org</a:t>
            </a:r>
            <a:r>
              <a:rPr lang="en-US" dirty="0"/>
              <a:t>/wiki/</a:t>
            </a:r>
            <a:r>
              <a:rPr lang="en-US" dirty="0" err="1"/>
              <a:t>General_feature_format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gene_id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"ENSG00000279973”;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gene_version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transcript_id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"ENST00000624155";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transcript_version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exon_number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gene_name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"BAGE5";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gene_source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gene_biotype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protein_coding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transcript_name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"BAGE5-201";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transcript_source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transcript_biotype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protein_coding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"; tag "basic";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transcript_support_level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"1";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65747-E6F5-D94A-981D-658B04DED6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9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369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615875-1AE6-CC48-9CDA-83B4DB9E01BD}"/>
              </a:ext>
            </a:extLst>
          </p:cNvPr>
          <p:cNvSpPr/>
          <p:nvPr userDrawn="1"/>
        </p:nvSpPr>
        <p:spPr>
          <a:xfrm>
            <a:off x="0" y="0"/>
            <a:ext cx="12192000" cy="251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Google Shape;21;p7" descr="bioinformatics.ca-logo-white-text.png">
            <a:extLst>
              <a:ext uri="{FF2B5EF4-FFF2-40B4-BE49-F238E27FC236}">
                <a16:creationId xmlns:a16="http://schemas.microsoft.com/office/drawing/2014/main" id="{0BB864BA-D4AB-8C41-8B6D-FFEE84C6E75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76200" y="1656599"/>
            <a:ext cx="1729740" cy="72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646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59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14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4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0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69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543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8FB569-0485-8045-BFD7-167815E77336}"/>
              </a:ext>
            </a:extLst>
          </p:cNvPr>
          <p:cNvSpPr txBox="1">
            <a:spLocks/>
          </p:cNvSpPr>
          <p:nvPr userDrawn="1"/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Segoe UI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8C1412E-69E1-864D-A0DF-94DDC7C8003B}" type="slidenum">
              <a:rPr lang="en-US" sz="900" smtClean="0"/>
              <a:pPr>
                <a:defRPr/>
              </a:pPr>
              <a:t>‹#›</a:t>
            </a:fld>
            <a:endParaRPr lang="en-US" sz="9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306AE-18A0-4C44-8452-FDAD4CEC049D}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9A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245822-ADFF-4540-9BD4-E4A28AC543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760" y="6447904"/>
            <a:ext cx="25213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RNA: Module 1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BC81E6-F19D-9E4F-A613-5717CEE394C4}"/>
              </a:ext>
            </a:extLst>
          </p:cNvPr>
          <p:cNvSpPr txBox="1"/>
          <p:nvPr userDrawn="1"/>
        </p:nvSpPr>
        <p:spPr>
          <a:xfrm>
            <a:off x="9721408" y="6447904"/>
            <a:ext cx="2362200" cy="36933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800" b="1" dirty="0" err="1">
                <a:solidFill>
                  <a:schemeClr val="bg1"/>
                </a:solidFill>
                <a:cs typeface="Arial" charset="0"/>
              </a:rPr>
              <a:t>bioinformatics.ca</a:t>
            </a:r>
            <a:endParaRPr lang="en-US" sz="18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F5D193-BF70-C04D-ACCD-2D3C430B970A}"/>
              </a:ext>
            </a:extLst>
          </p:cNvPr>
          <p:cNvSpPr txBox="1"/>
          <p:nvPr userDrawn="1"/>
        </p:nvSpPr>
        <p:spPr>
          <a:xfrm>
            <a:off x="5867412" y="6447904"/>
            <a:ext cx="45717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fld id="{0153C3B2-0654-1049-821D-A9450C27E9C9}" type="slidenum">
              <a:rPr lang="en-US" sz="1800" smtClean="0">
                <a:solidFill>
                  <a:schemeClr val="bg1"/>
                </a:solidFill>
              </a:rPr>
              <a:pPr algn="ctr"/>
              <a:t>‹#›</a:t>
            </a:fld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69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/>
        </p:nvSpPr>
        <p:spPr>
          <a:xfrm>
            <a:off x="931221" y="2489451"/>
            <a:ext cx="1029492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A3334"/>
              </a:buClr>
              <a:buSzPts val="4400"/>
              <a:buFont typeface="Verdana"/>
              <a:buNone/>
            </a:pPr>
            <a:r>
              <a:rPr lang="en-US" sz="4400" b="0" i="0" u="none" strike="noStrike" cap="none">
                <a:solidFill>
                  <a:srgbClr val="9A3334"/>
                </a:solidFill>
                <a:latin typeface="Verdana"/>
                <a:ea typeface="Verdana"/>
                <a:cs typeface="Verdana"/>
                <a:sym typeface="Verdana"/>
              </a:rPr>
              <a:t>Canadian Bioinformatics Workshops</a:t>
            </a:r>
            <a:endParaRPr/>
          </a:p>
        </p:txBody>
      </p:sp>
      <p:sp>
        <p:nvSpPr>
          <p:cNvPr id="70" name="Google Shape;70;p1"/>
          <p:cNvSpPr txBox="1"/>
          <p:nvPr/>
        </p:nvSpPr>
        <p:spPr>
          <a:xfrm>
            <a:off x="2058889" y="3719450"/>
            <a:ext cx="8039584" cy="192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www.bioinformatics.ca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bioinformaticsdotca.github.io</a:t>
            </a:r>
            <a:endParaRPr sz="2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6545" y="5616657"/>
            <a:ext cx="243182" cy="20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 descr="Funding and Entrance Fellowships 2020, Faculty Of Law, McGill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2645" y="5385065"/>
            <a:ext cx="1871856" cy="9827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10338298" y="5471296"/>
            <a:ext cx="1307939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Supported by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92660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89891-ECCF-F445-8317-47962E326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894" y="870943"/>
            <a:ext cx="8647509" cy="994172"/>
          </a:xfrm>
        </p:spPr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GTF example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A5B6-0F0F-2C46-93FD-262FC2456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892" y="2226471"/>
            <a:ext cx="8647508" cy="39886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22	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start_codon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    11066501        11066503        .       +       0      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gene_id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"ENSG00000279973”; … </a:t>
            </a:r>
          </a:p>
          <a:p>
            <a:pPr marL="0" indent="0" algn="ctr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789394-F52E-AB45-9614-59FFEDECD030}"/>
              </a:ext>
            </a:extLst>
          </p:cNvPr>
          <p:cNvCxnSpPr>
            <a:cxnSpLocks/>
          </p:cNvCxnSpPr>
          <p:nvPr/>
        </p:nvCxnSpPr>
        <p:spPr>
          <a:xfrm flipH="1">
            <a:off x="2013186" y="2633492"/>
            <a:ext cx="230807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E29FA5-C0FF-E143-B0EB-1684B97D56EB}"/>
              </a:ext>
            </a:extLst>
          </p:cNvPr>
          <p:cNvCxnSpPr>
            <a:cxnSpLocks/>
          </p:cNvCxnSpPr>
          <p:nvPr/>
        </p:nvCxnSpPr>
        <p:spPr>
          <a:xfrm flipV="1">
            <a:off x="2131051" y="2634537"/>
            <a:ext cx="1" cy="3857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2095A62-59CF-5945-AAFA-46715DAEEC53}"/>
              </a:ext>
            </a:extLst>
          </p:cNvPr>
          <p:cNvSpPr txBox="1"/>
          <p:nvPr/>
        </p:nvSpPr>
        <p:spPr>
          <a:xfrm>
            <a:off x="1683200" y="3042098"/>
            <a:ext cx="8999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Sequence Name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48A505-9283-1242-A7C6-7CDC16C374B6}"/>
              </a:ext>
            </a:extLst>
          </p:cNvPr>
          <p:cNvCxnSpPr>
            <a:cxnSpLocks/>
          </p:cNvCxnSpPr>
          <p:nvPr/>
        </p:nvCxnSpPr>
        <p:spPr>
          <a:xfrm flipH="1" flipV="1">
            <a:off x="5060627" y="2620877"/>
            <a:ext cx="12209" cy="7720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AD9228-8A71-8F40-ADFE-A446B3D86ACB}"/>
              </a:ext>
            </a:extLst>
          </p:cNvPr>
          <p:cNvCxnSpPr>
            <a:cxnSpLocks/>
          </p:cNvCxnSpPr>
          <p:nvPr/>
        </p:nvCxnSpPr>
        <p:spPr>
          <a:xfrm flipH="1">
            <a:off x="4760724" y="2620877"/>
            <a:ext cx="54924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1AA2082-DBB4-1E4F-85B2-9F6080EB2938}"/>
              </a:ext>
            </a:extLst>
          </p:cNvPr>
          <p:cNvSpPr txBox="1"/>
          <p:nvPr/>
        </p:nvSpPr>
        <p:spPr>
          <a:xfrm>
            <a:off x="4811668" y="3405517"/>
            <a:ext cx="5223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05792A-4839-BC4E-A5DB-C1D7245BA4E5}"/>
              </a:ext>
            </a:extLst>
          </p:cNvPr>
          <p:cNvCxnSpPr>
            <a:cxnSpLocks/>
          </p:cNvCxnSpPr>
          <p:nvPr/>
        </p:nvCxnSpPr>
        <p:spPr>
          <a:xfrm flipH="1" flipV="1">
            <a:off x="6056651" y="2621633"/>
            <a:ext cx="1" cy="39856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8C256F-0D12-0546-9B46-24A351D04225}"/>
              </a:ext>
            </a:extLst>
          </p:cNvPr>
          <p:cNvCxnSpPr>
            <a:cxnSpLocks/>
          </p:cNvCxnSpPr>
          <p:nvPr/>
        </p:nvCxnSpPr>
        <p:spPr>
          <a:xfrm flipH="1">
            <a:off x="5771750" y="2621630"/>
            <a:ext cx="64560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6929899-D70C-EE40-8C80-20DF865217D3}"/>
              </a:ext>
            </a:extLst>
          </p:cNvPr>
          <p:cNvSpPr txBox="1"/>
          <p:nvPr/>
        </p:nvSpPr>
        <p:spPr>
          <a:xfrm>
            <a:off x="5829676" y="3019752"/>
            <a:ext cx="45236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1E3251E-76A6-8345-9E71-C74DCD35CBE0}"/>
              </a:ext>
            </a:extLst>
          </p:cNvPr>
          <p:cNvCxnSpPr>
            <a:cxnSpLocks/>
          </p:cNvCxnSpPr>
          <p:nvPr/>
        </p:nvCxnSpPr>
        <p:spPr>
          <a:xfrm flipH="1" flipV="1">
            <a:off x="6785173" y="2645557"/>
            <a:ext cx="3599" cy="7463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D85AD5-691B-124E-A613-C4F95546F9F5}"/>
              </a:ext>
            </a:extLst>
          </p:cNvPr>
          <p:cNvCxnSpPr>
            <a:cxnSpLocks/>
          </p:cNvCxnSpPr>
          <p:nvPr/>
        </p:nvCxnSpPr>
        <p:spPr>
          <a:xfrm flipH="1">
            <a:off x="6686328" y="2622392"/>
            <a:ext cx="18216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651A2FA-C1E0-4B48-8871-430C465C3D3B}"/>
              </a:ext>
            </a:extLst>
          </p:cNvPr>
          <p:cNvSpPr txBox="1"/>
          <p:nvPr/>
        </p:nvSpPr>
        <p:spPr>
          <a:xfrm>
            <a:off x="6505450" y="3402631"/>
            <a:ext cx="57368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990FA4A-DEB9-DE40-9F45-DB0351A66A23}"/>
              </a:ext>
            </a:extLst>
          </p:cNvPr>
          <p:cNvCxnSpPr>
            <a:cxnSpLocks/>
          </p:cNvCxnSpPr>
          <p:nvPr/>
        </p:nvCxnSpPr>
        <p:spPr>
          <a:xfrm flipV="1">
            <a:off x="7513530" y="2637463"/>
            <a:ext cx="0" cy="765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32BFC9B-5A46-6540-B66A-249973A07A8D}"/>
              </a:ext>
            </a:extLst>
          </p:cNvPr>
          <p:cNvCxnSpPr>
            <a:cxnSpLocks/>
          </p:cNvCxnSpPr>
          <p:nvPr/>
        </p:nvCxnSpPr>
        <p:spPr>
          <a:xfrm flipH="1">
            <a:off x="7401462" y="2634904"/>
            <a:ext cx="21960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049F456-75A8-244C-A82C-8A4C2997B584}"/>
              </a:ext>
            </a:extLst>
          </p:cNvPr>
          <p:cNvSpPr txBox="1"/>
          <p:nvPr/>
        </p:nvSpPr>
        <p:spPr>
          <a:xfrm>
            <a:off x="7184048" y="3408521"/>
            <a:ext cx="73679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Phase/Frame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9FC021-7994-6D4F-8566-797CA8BFB917}"/>
              </a:ext>
            </a:extLst>
          </p:cNvPr>
          <p:cNvCxnSpPr>
            <a:cxnSpLocks/>
          </p:cNvCxnSpPr>
          <p:nvPr/>
        </p:nvCxnSpPr>
        <p:spPr>
          <a:xfrm flipH="1">
            <a:off x="3108470" y="2626789"/>
            <a:ext cx="28992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708C91-68AE-194D-A6D6-5A9BF7FE525A}"/>
              </a:ext>
            </a:extLst>
          </p:cNvPr>
          <p:cNvCxnSpPr>
            <a:cxnSpLocks/>
          </p:cNvCxnSpPr>
          <p:nvPr/>
        </p:nvCxnSpPr>
        <p:spPr>
          <a:xfrm flipH="1" flipV="1">
            <a:off x="3260328" y="2630781"/>
            <a:ext cx="5705" cy="7777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0B4C6E8-EDAD-EF41-AF49-EAE51E7596F6}"/>
              </a:ext>
            </a:extLst>
          </p:cNvPr>
          <p:cNvSpPr txBox="1"/>
          <p:nvPr/>
        </p:nvSpPr>
        <p:spPr>
          <a:xfrm>
            <a:off x="2885431" y="3408520"/>
            <a:ext cx="7611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460EA50-714F-6245-BB1C-1EE8E8119260}"/>
              </a:ext>
            </a:extLst>
          </p:cNvPr>
          <p:cNvCxnSpPr>
            <a:cxnSpLocks/>
          </p:cNvCxnSpPr>
          <p:nvPr/>
        </p:nvCxnSpPr>
        <p:spPr>
          <a:xfrm flipH="1">
            <a:off x="3677002" y="2622799"/>
            <a:ext cx="61740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25F888-210F-9C47-B5F4-A66ACBEDEF33}"/>
              </a:ext>
            </a:extLst>
          </p:cNvPr>
          <p:cNvCxnSpPr>
            <a:cxnSpLocks/>
          </p:cNvCxnSpPr>
          <p:nvPr/>
        </p:nvCxnSpPr>
        <p:spPr>
          <a:xfrm flipV="1">
            <a:off x="3987033" y="2626792"/>
            <a:ext cx="0" cy="3900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03BA7B-EB8F-974F-AA05-B86CF2D48B98}"/>
              </a:ext>
            </a:extLst>
          </p:cNvPr>
          <p:cNvSpPr txBox="1"/>
          <p:nvPr/>
        </p:nvSpPr>
        <p:spPr>
          <a:xfrm>
            <a:off x="3601254" y="3042097"/>
            <a:ext cx="786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Feature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20DE3D5-5F23-0A42-A4A0-28F2D65F8AC2}"/>
              </a:ext>
            </a:extLst>
          </p:cNvPr>
          <p:cNvCxnSpPr>
            <a:cxnSpLocks/>
          </p:cNvCxnSpPr>
          <p:nvPr/>
        </p:nvCxnSpPr>
        <p:spPr>
          <a:xfrm flipH="1" flipV="1">
            <a:off x="7132787" y="2622801"/>
            <a:ext cx="2" cy="39350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3160C7B-3630-4348-BCFA-CD4986CD65C6}"/>
              </a:ext>
            </a:extLst>
          </p:cNvPr>
          <p:cNvCxnSpPr>
            <a:cxnSpLocks/>
          </p:cNvCxnSpPr>
          <p:nvPr/>
        </p:nvCxnSpPr>
        <p:spPr>
          <a:xfrm flipH="1">
            <a:off x="7055054" y="2629600"/>
            <a:ext cx="17777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FA5E76AE-013C-5D42-ADF2-09CD5AE37E6C}"/>
              </a:ext>
            </a:extLst>
          </p:cNvPr>
          <p:cNvSpPr txBox="1"/>
          <p:nvPr/>
        </p:nvSpPr>
        <p:spPr>
          <a:xfrm>
            <a:off x="6785561" y="3015861"/>
            <a:ext cx="69589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Strand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057B6F-372C-1B49-8393-B917399B378D}"/>
              </a:ext>
            </a:extLst>
          </p:cNvPr>
          <p:cNvCxnSpPr>
            <a:cxnSpLocks/>
          </p:cNvCxnSpPr>
          <p:nvPr/>
        </p:nvCxnSpPr>
        <p:spPr>
          <a:xfrm flipH="1" flipV="1">
            <a:off x="8930080" y="2629602"/>
            <a:ext cx="1" cy="3947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3153F29-4436-E344-85C3-A1EC3C83E699}"/>
              </a:ext>
            </a:extLst>
          </p:cNvPr>
          <p:cNvCxnSpPr>
            <a:cxnSpLocks/>
          </p:cNvCxnSpPr>
          <p:nvPr/>
        </p:nvCxnSpPr>
        <p:spPr>
          <a:xfrm flipH="1">
            <a:off x="7936389" y="2629600"/>
            <a:ext cx="206367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C875271-319C-034C-AFCA-6420FB71423C}"/>
              </a:ext>
            </a:extLst>
          </p:cNvPr>
          <p:cNvSpPr txBox="1"/>
          <p:nvPr/>
        </p:nvSpPr>
        <p:spPr>
          <a:xfrm>
            <a:off x="8369623" y="3037940"/>
            <a:ext cx="1105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Attributes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2C5E331-28BD-974A-A560-D76C6C45FA9F}"/>
              </a:ext>
            </a:extLst>
          </p:cNvPr>
          <p:cNvSpPr/>
          <p:nvPr/>
        </p:nvSpPr>
        <p:spPr>
          <a:xfrm>
            <a:off x="1732948" y="4317614"/>
            <a:ext cx="86475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gene_id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"ENSG00000279973”;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gene_version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transcript_id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"ENST00000624155";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transcript_version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exon_number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"1";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gene_name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"BAGE5";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gene_source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gene_biotype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protein_coding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transcript_name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"BAGE5-201";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transcript_source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ensembl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transcript_biotype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protein_coding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"; tag "basic";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transcript_support_level</a:t>
            </a: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 "1";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8D0AEE9-BAAA-5A4D-938F-65F8A95E783A}"/>
              </a:ext>
            </a:extLst>
          </p:cNvPr>
          <p:cNvSpPr txBox="1"/>
          <p:nvPr/>
        </p:nvSpPr>
        <p:spPr>
          <a:xfrm>
            <a:off x="1683206" y="4060788"/>
            <a:ext cx="2253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latin typeface="Calibri" panose="020F0502020204030204" pitchFamily="34" charset="0"/>
                <a:cs typeface="Calibri" panose="020F0502020204030204" pitchFamily="34" charset="0"/>
              </a:rPr>
              <a:t>Example of attributes string: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25938-1340-9345-8570-8A5997645A3A}"/>
              </a:ext>
            </a:extLst>
          </p:cNvPr>
          <p:cNvSpPr txBox="1"/>
          <p:nvPr/>
        </p:nvSpPr>
        <p:spPr>
          <a:xfrm>
            <a:off x="1760970" y="5357812"/>
            <a:ext cx="7073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Note: there will be many GTF records/rows per transcript per gene (UTRs, </a:t>
            </a:r>
            <a:r>
              <a:rPr lang="en-US" sz="1350" dirty="0" err="1"/>
              <a:t>start_codon</a:t>
            </a:r>
            <a:r>
              <a:rPr lang="en-US" sz="1350" dirty="0"/>
              <a:t>, exons, </a:t>
            </a:r>
            <a:r>
              <a:rPr lang="en-US" sz="1350" dirty="0" err="1"/>
              <a:t>etc</a:t>
            </a:r>
            <a:r>
              <a:rPr lang="en-US" sz="135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3482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nsolas"/>
              <a:buNone/>
            </a:pPr>
            <a:r>
              <a:rPr lang="en-US"/>
              <a:t>We are on a Coffee Break &amp; Networking Session</a:t>
            </a:r>
            <a:endParaRPr/>
          </a:p>
        </p:txBody>
      </p:sp>
      <p:sp>
        <p:nvSpPr>
          <p:cNvPr id="8" name="Google Shape;100;p5">
            <a:extLst>
              <a:ext uri="{FF2B5EF4-FFF2-40B4-BE49-F238E27FC236}">
                <a16:creationId xmlns:a16="http://schemas.microsoft.com/office/drawing/2014/main" id="{AF145793-F4D4-724F-A12B-3054C50CE031}"/>
              </a:ext>
            </a:extLst>
          </p:cNvPr>
          <p:cNvSpPr txBox="1"/>
          <p:nvPr/>
        </p:nvSpPr>
        <p:spPr>
          <a:xfrm>
            <a:off x="794951" y="3448906"/>
            <a:ext cx="106020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Workshop Sponsors:</a:t>
            </a:r>
            <a:endParaRPr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B063561-8B99-944C-9BE3-DA2A0FE7A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95" y="4199772"/>
            <a:ext cx="1719035" cy="1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2A21584-1A04-774A-9E12-CDD72E1B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506" y="4234674"/>
            <a:ext cx="189595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B9E277B-B7BB-5649-A5C8-7EB56D6E0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003" y="3501184"/>
            <a:ext cx="3764337" cy="1375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5F6BBA4B-87AA-3E44-B228-4DB2131F6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96" y="4057148"/>
            <a:ext cx="2275780" cy="6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F99EBFCE-53A2-C64E-B8AA-89CB783CF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308" y="4644230"/>
            <a:ext cx="2420492" cy="161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91CC54E9-2E52-354B-9BC0-D9F394593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03" y="4898276"/>
            <a:ext cx="1475294" cy="14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1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 descr="Picture 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22576" y="0"/>
            <a:ext cx="6518495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07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ctrTitle"/>
          </p:nvPr>
        </p:nvSpPr>
        <p:spPr>
          <a:xfrm>
            <a:off x="3048000" y="-130020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Calibri" charset="0"/>
                <a:cs typeface="Segoe UI" charset="0"/>
              </a:rPr>
              <a:t>FASTA/FASTQ/GTF</a:t>
            </a:r>
            <a:endParaRPr lang="en-US" sz="5400" b="1" dirty="0">
              <a:solidFill>
                <a:schemeClr val="bg1"/>
              </a:solidFill>
              <a:latin typeface="Calibri" charset="0"/>
              <a:cs typeface="Segoe UI" charset="0"/>
            </a:endParaRPr>
          </a:p>
        </p:txBody>
      </p:sp>
      <p:sp>
        <p:nvSpPr>
          <p:cNvPr id="84" name="Google Shape;84;p3"/>
          <p:cNvSpPr txBox="1">
            <a:spLocks noGrp="1"/>
          </p:cNvSpPr>
          <p:nvPr>
            <p:ph type="subTitle" idx="1"/>
          </p:nvPr>
        </p:nvSpPr>
        <p:spPr>
          <a:xfrm>
            <a:off x="3048000" y="1087397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r">
              <a:spcBef>
                <a:spcPts val="0"/>
              </a:spcBef>
              <a:buClr>
                <a:schemeClr val="lt1"/>
              </a:buClr>
            </a:pPr>
            <a:r>
              <a:rPr lang="en-US" sz="2000" dirty="0">
                <a:solidFill>
                  <a:schemeClr val="lt1"/>
                </a:solidFill>
              </a:rPr>
              <a:t>Emma Bell, Felicia Gomez, Obi Griffith, Malachi Griffith, Huiming Xia </a:t>
            </a:r>
          </a:p>
          <a:p>
            <a:pPr lvl="0" algn="r"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</a:rPr>
              <a:t>RNA-Seq Analysis</a:t>
            </a:r>
            <a:endParaRPr lang="en-US" sz="2000" dirty="0"/>
          </a:p>
          <a:p>
            <a:pPr lvl="0" algn="r">
              <a:buClr>
                <a:schemeClr val="lt1"/>
              </a:buClr>
              <a:buSzPts val="2400"/>
            </a:pPr>
            <a:r>
              <a:rPr lang="en-US" sz="2000" dirty="0">
                <a:solidFill>
                  <a:schemeClr val="lt1"/>
                </a:solidFill>
              </a:rPr>
              <a:t>Sep 8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-10</a:t>
            </a:r>
            <a:r>
              <a:rPr lang="en-US" sz="2000" baseline="30000" dirty="0">
                <a:solidFill>
                  <a:schemeClr val="lt1"/>
                </a:solidFill>
              </a:rPr>
              <a:t>th</a:t>
            </a:r>
            <a:r>
              <a:rPr lang="en-US" sz="2000" dirty="0">
                <a:solidFill>
                  <a:schemeClr val="lt1"/>
                </a:solidFill>
              </a:rPr>
              <a:t>, 2021</a:t>
            </a:r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DF737-1D15-BA47-B6D3-CBF8CD2526B5}"/>
              </a:ext>
            </a:extLst>
          </p:cNvPr>
          <p:cNvSpPr/>
          <p:nvPr/>
        </p:nvSpPr>
        <p:spPr>
          <a:xfrm>
            <a:off x="0" y="2522835"/>
            <a:ext cx="12192000" cy="3889541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Calibri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623160-CBEC-614C-B3EE-93CE90CC4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16" y="2890275"/>
            <a:ext cx="3128830" cy="3128830"/>
          </a:xfrm>
          <a:prstGeom prst="rect">
            <a:avLst/>
          </a:prstGeom>
        </p:spPr>
      </p:pic>
      <p:pic>
        <p:nvPicPr>
          <p:cNvPr id="6" name="Picture 1" descr="RNA-Seq-alignment.png">
            <a:extLst>
              <a:ext uri="{FF2B5EF4-FFF2-40B4-BE49-F238E27FC236}">
                <a16:creationId xmlns:a16="http://schemas.microsoft.com/office/drawing/2014/main" id="{C972351F-E5B8-654E-90B6-EFCAB1BDB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51" y="2888092"/>
            <a:ext cx="3271336" cy="31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C25AB-7A44-E04D-9475-951DE549D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851" y="3731538"/>
            <a:ext cx="5263149" cy="163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887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F11C-02B0-E048-AC0A-A234EFF9D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719" y="870945"/>
            <a:ext cx="8812923" cy="877061"/>
          </a:xfrm>
        </p:spPr>
        <p:txBody>
          <a:bodyPr>
            <a:normAutofit/>
          </a:bodyPr>
          <a:lstStyle/>
          <a:p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Fasta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– format for representing nucleic acid or amino acid sequences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34C72-5D74-D949-9DB5-32190B97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7615" y="1889982"/>
            <a:ext cx="5378012" cy="37250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&gt;AY274119.3 Severe acute respiratory syndrome-related coronavirus isolate Tor2, complete genome</a:t>
            </a:r>
          </a:p>
          <a:p>
            <a:pPr marL="0" indent="0">
              <a:buNone/>
            </a:pPr>
            <a:endParaRPr lang="en-US" sz="105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ATATTAGGTTTTTACCTACCCAGGAAAAGCCAACCAACCTCGATCTCTTGTAGATCTGTTCTCTAAACGA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ACTTTAAAATCTGTGTAGCTGTCGCTCGGCTGCATGCCTAGTGCACCTACGCAGTATAAACAATAATAAA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TTTTACTGTCGTTGACAAGAAACGAGTAACTCGTCCCTCTTCTGCAGACTGCTTACGGTTTCGTCCGTGT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TGCAGTCGATCATCAGCATACCTAGGTTTCGTCCGGGTGTGACCGAAAGGTAAGATGGAGAGCCTTGTTC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TTGGTGTCAACGAGAAAACACACGTCCAACTCAGTTTGCCTGTCCTTCAGGTTAGAGACGTGCTAGTGCG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TGGCTTCGGGGACTCTGTGGAAGAGGCCCTATCGGAGGCACGTGAACACCTCAAAAATGGCACTTGTGGT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…</a:t>
            </a:r>
          </a:p>
          <a:p>
            <a:pPr marL="0" indent="0">
              <a:buNone/>
            </a:pPr>
            <a:endParaRPr lang="en-US" sz="105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&gt;FJ882960.1 SARS coronavirus ExoN1 isolate P3pp34, complete genome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CGATCTCTTGTAGATCTGTTCTCTAAACGAACTTTAAAATCTGTGTAGCTGTCGCTCGGCTGCATGCCTA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GTGCACCTACGCAGTATAAACAATAATAAATTTTACTGTCGTTGACAAGAAACGAGTAACTCGTCCCTCT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TCTGCAGACTGCTTACGGTTTCGTCCGTGTTGCAGTCGATCATCAGCATACCTAGGTTTCGTCCGGGTGT</a:t>
            </a:r>
          </a:p>
          <a:p>
            <a:pPr marL="0" indent="0">
              <a:buNone/>
            </a:pPr>
            <a:r>
              <a:rPr lang="en-US" sz="1050" dirty="0">
                <a:latin typeface="Courier" pitchFamily="2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6B2D58-E33B-3F49-8887-F790D29E79A6}"/>
              </a:ext>
            </a:extLst>
          </p:cNvPr>
          <p:cNvSpPr txBox="1"/>
          <p:nvPr/>
        </p:nvSpPr>
        <p:spPr>
          <a:xfrm>
            <a:off x="7584246" y="1557795"/>
            <a:ext cx="28614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First line starts with “&gt;” header or ”Comment”; used as a summary/description, often starting with unique accession/identifier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9AF0E9-54F8-734B-963A-E3CE46BD4DFA}"/>
              </a:ext>
            </a:extLst>
          </p:cNvPr>
          <p:cNvCxnSpPr/>
          <p:nvPr/>
        </p:nvCxnSpPr>
        <p:spPr>
          <a:xfrm>
            <a:off x="7474501" y="1865137"/>
            <a:ext cx="0" cy="2758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CF239F-F843-744A-AB66-83AE2EE0799F}"/>
              </a:ext>
            </a:extLst>
          </p:cNvPr>
          <p:cNvCxnSpPr>
            <a:cxnSpLocks/>
          </p:cNvCxnSpPr>
          <p:nvPr/>
        </p:nvCxnSpPr>
        <p:spPr>
          <a:xfrm>
            <a:off x="7474501" y="2528892"/>
            <a:ext cx="0" cy="14680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C585702-0D1B-834A-8781-6EFB02C7F419}"/>
              </a:ext>
            </a:extLst>
          </p:cNvPr>
          <p:cNvSpPr txBox="1"/>
          <p:nvPr/>
        </p:nvSpPr>
        <p:spPr>
          <a:xfrm>
            <a:off x="7584245" y="2612480"/>
            <a:ext cx="2861441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Subsequent lines contain sequence</a:t>
            </a:r>
          </a:p>
          <a:p>
            <a:pPr marL="214303" indent="-214303">
              <a:buFontTx/>
              <a:buChar char="-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Interleaved: sequence broken into multiple lines of characters</a:t>
            </a:r>
          </a:p>
          <a:p>
            <a:pPr marL="214303" indent="-214303">
              <a:buFontTx/>
              <a:buChar char="-"/>
            </a:pPr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Sequential: entire sequence on a single line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33CE3-0238-7D4A-9DEE-ECC6E3457FB3}"/>
              </a:ext>
            </a:extLst>
          </p:cNvPr>
          <p:cNvCxnSpPr>
            <a:cxnSpLocks/>
          </p:cNvCxnSpPr>
          <p:nvPr/>
        </p:nvCxnSpPr>
        <p:spPr>
          <a:xfrm flipH="1">
            <a:off x="7474260" y="4521996"/>
            <a:ext cx="243" cy="76081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2D6C74-88A2-D54B-9A91-D730A6B9FC93}"/>
              </a:ext>
            </a:extLst>
          </p:cNvPr>
          <p:cNvSpPr txBox="1"/>
          <p:nvPr/>
        </p:nvSpPr>
        <p:spPr>
          <a:xfrm>
            <a:off x="7584244" y="4544570"/>
            <a:ext cx="28614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Multiple sequence FASTA obtained by simply concatenating multiple FASTA records together</a:t>
            </a:r>
          </a:p>
        </p:txBody>
      </p:sp>
    </p:spTree>
    <p:extLst>
      <p:ext uri="{BB962C8B-B14F-4D97-AF65-F5344CB8AC3E}">
        <p14:creationId xmlns:p14="http://schemas.microsoft.com/office/powerpoint/2010/main" val="4219258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41141"/>
            <a:ext cx="8763000" cy="712271"/>
          </a:xfrm>
        </p:spPr>
        <p:txBody>
          <a:bodyPr>
            <a:noAutofit/>
          </a:bodyPr>
          <a:lstStyle/>
          <a:p>
            <a:r>
              <a:rPr lang="en-US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Fastq</a:t>
            </a:r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 – format for representing raw sequence – base calls and quality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873253"/>
            <a:ext cx="6019800" cy="361315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@HWUSI-EAS100R:6:73:941:1973#0/1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CTTTTTTATTTTTGTCTGACTGGGTTGATTCAAAA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CCCFFFFFHHHHGJHIIJHIHIIIFHIJJJJIJJGIBBFGE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650" dirty="0">
              <a:latin typeface="Courier" pitchFamily="2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@HWUSI-EAS100R:6:2303:11793:37095#0/1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ATGAATTATAGGGCTGTATTTTAATTTTGCATTTTAA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+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50" dirty="0">
                <a:latin typeface="Courier" pitchFamily="2" charset="0"/>
                <a:cs typeface="Calibri" panose="020F0502020204030204" pitchFamily="34" charset="0"/>
              </a:rPr>
              <a:t>@@??BDDFFF&lt;FHEGFFGGIEBGHIIIIIBEHIIGIH&lt;FHE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BBC957-3CDA-C642-82A9-C6B485DF2732}"/>
              </a:ext>
            </a:extLst>
          </p:cNvPr>
          <p:cNvSpPr txBox="1"/>
          <p:nvPr/>
        </p:nvSpPr>
        <p:spPr>
          <a:xfrm>
            <a:off x="7584250" y="1472068"/>
            <a:ext cx="286144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First line starts with “@” header or ”Comment”; followed by sequence identifier and optional description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04837A-3716-1243-801B-EB947C4190F8}"/>
              </a:ext>
            </a:extLst>
          </p:cNvPr>
          <p:cNvCxnSpPr/>
          <p:nvPr/>
        </p:nvCxnSpPr>
        <p:spPr>
          <a:xfrm>
            <a:off x="7120886" y="1865137"/>
            <a:ext cx="0" cy="2758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FDCBB5-5E95-484C-B809-DDA09776CFAB}"/>
              </a:ext>
            </a:extLst>
          </p:cNvPr>
          <p:cNvCxnSpPr/>
          <p:nvPr/>
        </p:nvCxnSpPr>
        <p:spPr>
          <a:xfrm>
            <a:off x="7120886" y="2261010"/>
            <a:ext cx="0" cy="2758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24E734-D6F2-5245-8F11-FAAE402C16CC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7120891" y="1829858"/>
            <a:ext cx="463358" cy="18468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D2357-69F7-3C4F-B715-BB004FB11B64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7120891" y="2398963"/>
            <a:ext cx="463358" cy="5629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900BF09-2E18-AB46-9663-89B3F830FD0E}"/>
              </a:ext>
            </a:extLst>
          </p:cNvPr>
          <p:cNvSpPr txBox="1"/>
          <p:nvPr/>
        </p:nvSpPr>
        <p:spPr>
          <a:xfrm>
            <a:off x="7584250" y="2305214"/>
            <a:ext cx="2861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Sequence line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AF38E6-1521-9741-935C-B7CAAEF80F74}"/>
              </a:ext>
            </a:extLst>
          </p:cNvPr>
          <p:cNvCxnSpPr/>
          <p:nvPr/>
        </p:nvCxnSpPr>
        <p:spPr>
          <a:xfrm>
            <a:off x="7120886" y="2621767"/>
            <a:ext cx="0" cy="2758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380B5A4-97A8-EC43-8DA3-D931DD2C5926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7117315" y="2749006"/>
            <a:ext cx="463358" cy="5629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6E7E04F-2C57-704F-B88D-0695E12B16C7}"/>
              </a:ext>
            </a:extLst>
          </p:cNvPr>
          <p:cNvSpPr txBox="1"/>
          <p:nvPr/>
        </p:nvSpPr>
        <p:spPr>
          <a:xfrm>
            <a:off x="7580674" y="2655259"/>
            <a:ext cx="2861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Spacer 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087723-70B6-B54F-B082-8EB4D925BAED}"/>
              </a:ext>
            </a:extLst>
          </p:cNvPr>
          <p:cNvCxnSpPr/>
          <p:nvPr/>
        </p:nvCxnSpPr>
        <p:spPr>
          <a:xfrm>
            <a:off x="7120886" y="2997349"/>
            <a:ext cx="0" cy="27589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C63083-18EA-1D4C-B542-2B1CAD1C18BC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117315" y="3124585"/>
            <a:ext cx="463358" cy="5629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90BD163-9923-254E-8053-5465D2392965}"/>
              </a:ext>
            </a:extLst>
          </p:cNvPr>
          <p:cNvSpPr txBox="1"/>
          <p:nvPr/>
        </p:nvSpPr>
        <p:spPr>
          <a:xfrm>
            <a:off x="7580674" y="3030840"/>
            <a:ext cx="2861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Quality values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16DFC2-CD44-B042-9261-755B7388AFEB}"/>
              </a:ext>
            </a:extLst>
          </p:cNvPr>
          <p:cNvCxnSpPr>
            <a:cxnSpLocks/>
          </p:cNvCxnSpPr>
          <p:nvPr/>
        </p:nvCxnSpPr>
        <p:spPr>
          <a:xfrm>
            <a:off x="7117310" y="3765301"/>
            <a:ext cx="0" cy="13567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EDF96B4-F1BE-7943-88A6-3958F8C705B1}"/>
              </a:ext>
            </a:extLst>
          </p:cNvPr>
          <p:cNvSpPr txBox="1"/>
          <p:nvPr/>
        </p:nvSpPr>
        <p:spPr>
          <a:xfrm>
            <a:off x="7584250" y="4309279"/>
            <a:ext cx="28614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Next sequence record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E6F201-BFE5-8A41-A220-49581FAD893D}"/>
              </a:ext>
            </a:extLst>
          </p:cNvPr>
          <p:cNvCxnSpPr>
            <a:cxnSpLocks/>
          </p:cNvCxnSpPr>
          <p:nvPr/>
        </p:nvCxnSpPr>
        <p:spPr>
          <a:xfrm flipH="1">
            <a:off x="7113001" y="4442555"/>
            <a:ext cx="46767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896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41141"/>
            <a:ext cx="8763000" cy="712271"/>
          </a:xfrm>
        </p:spPr>
        <p:txBody>
          <a:bodyPr>
            <a:noAutofit/>
          </a:bodyPr>
          <a:lstStyle/>
          <a:p>
            <a:r>
              <a:rPr lang="en-US" sz="2700" b="1" dirty="0">
                <a:latin typeface="Calibri" panose="020F0502020204030204" pitchFamily="34" charset="0"/>
                <a:cs typeface="Calibri" panose="020F0502020204030204" pitchFamily="34" charset="0"/>
              </a:rPr>
              <a:t>Read naming conventions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1860" y="1873253"/>
            <a:ext cx="4479024" cy="6611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@HWUSI-EAS100R:6:73:941:1973#0/1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8DB3472-C3BB-B24F-A6BC-E12CF5FF5A9B}"/>
              </a:ext>
            </a:extLst>
          </p:cNvPr>
          <p:cNvSpPr txBox="1">
            <a:spLocks/>
          </p:cNvSpPr>
          <p:nvPr/>
        </p:nvSpPr>
        <p:spPr>
          <a:xfrm>
            <a:off x="1624008" y="4119967"/>
            <a:ext cx="8763000" cy="66119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@EAS139:136:FC706VJ:2:2104:15343:197393:GATTACT+GTCTTAAC 1:Y:0:ATCACG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58A60D-EF89-0246-9D55-747BDF4690FA}"/>
              </a:ext>
            </a:extLst>
          </p:cNvPr>
          <p:cNvCxnSpPr>
            <a:cxnSpLocks/>
          </p:cNvCxnSpPr>
          <p:nvPr/>
        </p:nvCxnSpPr>
        <p:spPr>
          <a:xfrm flipH="1">
            <a:off x="1899049" y="2259953"/>
            <a:ext cx="1843088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E24B9E6-279E-6B43-BEA6-87928588941A}"/>
              </a:ext>
            </a:extLst>
          </p:cNvPr>
          <p:cNvCxnSpPr>
            <a:cxnSpLocks/>
          </p:cNvCxnSpPr>
          <p:nvPr/>
        </p:nvCxnSpPr>
        <p:spPr>
          <a:xfrm flipV="1">
            <a:off x="2799163" y="2260998"/>
            <a:ext cx="1" cy="3857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2809CF8-2D01-C24D-9409-9264058D429A}"/>
              </a:ext>
            </a:extLst>
          </p:cNvPr>
          <p:cNvSpPr txBox="1"/>
          <p:nvPr/>
        </p:nvSpPr>
        <p:spPr>
          <a:xfrm>
            <a:off x="2222081" y="2668557"/>
            <a:ext cx="1154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Instrument ID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B9182FC-7B29-6041-94ED-FDDF0C41C58A}"/>
              </a:ext>
            </a:extLst>
          </p:cNvPr>
          <p:cNvCxnSpPr>
            <a:cxnSpLocks/>
          </p:cNvCxnSpPr>
          <p:nvPr/>
        </p:nvCxnSpPr>
        <p:spPr>
          <a:xfrm flipH="1" flipV="1">
            <a:off x="3911661" y="2259571"/>
            <a:ext cx="15" cy="76952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3C686A-61DE-2D4D-81C6-899CAED81CB0}"/>
              </a:ext>
            </a:extLst>
          </p:cNvPr>
          <p:cNvCxnSpPr>
            <a:cxnSpLocks/>
          </p:cNvCxnSpPr>
          <p:nvPr/>
        </p:nvCxnSpPr>
        <p:spPr>
          <a:xfrm flipH="1">
            <a:off x="3834757" y="2259953"/>
            <a:ext cx="1538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D0123E1E-48BE-F548-9B4F-B8EC442DF6FE}"/>
              </a:ext>
            </a:extLst>
          </p:cNvPr>
          <p:cNvSpPr txBox="1"/>
          <p:nvPr/>
        </p:nvSpPr>
        <p:spPr>
          <a:xfrm>
            <a:off x="3658260" y="3033068"/>
            <a:ext cx="5180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Lane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F08F8A9-1C0B-C346-AE6C-65783C3FB23C}"/>
              </a:ext>
            </a:extLst>
          </p:cNvPr>
          <p:cNvCxnSpPr>
            <a:cxnSpLocks/>
          </p:cNvCxnSpPr>
          <p:nvPr/>
        </p:nvCxnSpPr>
        <p:spPr>
          <a:xfrm flipV="1">
            <a:off x="4144317" y="2263927"/>
            <a:ext cx="3003" cy="3827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403368-AD83-FB44-AC5C-A8755C2FE74A}"/>
              </a:ext>
            </a:extLst>
          </p:cNvPr>
          <p:cNvCxnSpPr>
            <a:cxnSpLocks/>
          </p:cNvCxnSpPr>
          <p:nvPr/>
        </p:nvCxnSpPr>
        <p:spPr>
          <a:xfrm flipH="1">
            <a:off x="4070221" y="2259953"/>
            <a:ext cx="1538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2E9017D-6938-DE4F-BA67-60A5517CA9DD}"/>
              </a:ext>
            </a:extLst>
          </p:cNvPr>
          <p:cNvSpPr txBox="1"/>
          <p:nvPr/>
        </p:nvSpPr>
        <p:spPr>
          <a:xfrm>
            <a:off x="3944932" y="2646213"/>
            <a:ext cx="43633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Tile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5EFFEEB-D829-0345-AA77-C4F9B3D29319}"/>
              </a:ext>
            </a:extLst>
          </p:cNvPr>
          <p:cNvCxnSpPr>
            <a:cxnSpLocks/>
          </p:cNvCxnSpPr>
          <p:nvPr/>
        </p:nvCxnSpPr>
        <p:spPr>
          <a:xfrm flipV="1">
            <a:off x="4782590" y="2254450"/>
            <a:ext cx="0" cy="77464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D0D98C-E70C-9B45-B44D-89120083683A}"/>
              </a:ext>
            </a:extLst>
          </p:cNvPr>
          <p:cNvCxnSpPr>
            <a:cxnSpLocks/>
          </p:cNvCxnSpPr>
          <p:nvPr/>
        </p:nvCxnSpPr>
        <p:spPr>
          <a:xfrm flipH="1">
            <a:off x="4438651" y="2257008"/>
            <a:ext cx="78209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C2E421F-5BD8-F64F-A42A-43EDF5855F84}"/>
              </a:ext>
            </a:extLst>
          </p:cNvPr>
          <p:cNvSpPr txBox="1"/>
          <p:nvPr/>
        </p:nvSpPr>
        <p:spPr>
          <a:xfrm>
            <a:off x="4328183" y="3029092"/>
            <a:ext cx="9375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X/Y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coords</a:t>
            </a: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F89BD3-6382-3D47-8DA3-73A4EC44F9FC}"/>
              </a:ext>
            </a:extLst>
          </p:cNvPr>
          <p:cNvCxnSpPr>
            <a:cxnSpLocks/>
          </p:cNvCxnSpPr>
          <p:nvPr/>
        </p:nvCxnSpPr>
        <p:spPr>
          <a:xfrm flipH="1" flipV="1">
            <a:off x="5524926" y="2254452"/>
            <a:ext cx="921" cy="38887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FF942CF-E33E-C640-9070-D28E5279C564}"/>
              </a:ext>
            </a:extLst>
          </p:cNvPr>
          <p:cNvCxnSpPr>
            <a:cxnSpLocks/>
          </p:cNvCxnSpPr>
          <p:nvPr/>
        </p:nvCxnSpPr>
        <p:spPr>
          <a:xfrm flipH="1" flipV="1">
            <a:off x="5413776" y="2257008"/>
            <a:ext cx="190739" cy="256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A2D284DB-B08D-8147-8916-62B8D23526BE}"/>
              </a:ext>
            </a:extLst>
          </p:cNvPr>
          <p:cNvSpPr txBox="1"/>
          <p:nvPr/>
        </p:nvSpPr>
        <p:spPr>
          <a:xfrm>
            <a:off x="5142017" y="2646215"/>
            <a:ext cx="6451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6B322E8-9E1F-C84E-B3CD-7DEBE3831AA3}"/>
              </a:ext>
            </a:extLst>
          </p:cNvPr>
          <p:cNvCxnSpPr>
            <a:cxnSpLocks/>
          </p:cNvCxnSpPr>
          <p:nvPr/>
        </p:nvCxnSpPr>
        <p:spPr>
          <a:xfrm flipV="1">
            <a:off x="5756111" y="2263924"/>
            <a:ext cx="0" cy="765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9305F2F-B712-804A-B7EC-3A64109CD0A2}"/>
              </a:ext>
            </a:extLst>
          </p:cNvPr>
          <p:cNvCxnSpPr>
            <a:cxnSpLocks/>
          </p:cNvCxnSpPr>
          <p:nvPr/>
        </p:nvCxnSpPr>
        <p:spPr>
          <a:xfrm flipH="1">
            <a:off x="5660742" y="2254452"/>
            <a:ext cx="202804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060E848-7E8A-4546-8EFA-B6B06FBA6A14}"/>
              </a:ext>
            </a:extLst>
          </p:cNvPr>
          <p:cNvSpPr txBox="1"/>
          <p:nvPr/>
        </p:nvSpPr>
        <p:spPr>
          <a:xfrm>
            <a:off x="5541438" y="3034982"/>
            <a:ext cx="50310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6EABDA1-7E64-964B-9720-7F7F9398AE62}"/>
              </a:ext>
            </a:extLst>
          </p:cNvPr>
          <p:cNvCxnSpPr>
            <a:cxnSpLocks/>
          </p:cNvCxnSpPr>
          <p:nvPr/>
        </p:nvCxnSpPr>
        <p:spPr>
          <a:xfrm flipH="1">
            <a:off x="1914705" y="4505790"/>
            <a:ext cx="884457" cy="294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51F80D3-C1C7-2446-9E9B-69E79FF6BCF8}"/>
              </a:ext>
            </a:extLst>
          </p:cNvPr>
          <p:cNvCxnSpPr>
            <a:cxnSpLocks/>
          </p:cNvCxnSpPr>
          <p:nvPr/>
        </p:nvCxnSpPr>
        <p:spPr>
          <a:xfrm flipV="1">
            <a:off x="2364759" y="4509777"/>
            <a:ext cx="1" cy="38576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4E686D7A-F71B-844E-B231-14440355B6C6}"/>
              </a:ext>
            </a:extLst>
          </p:cNvPr>
          <p:cNvSpPr txBox="1"/>
          <p:nvPr/>
        </p:nvSpPr>
        <p:spPr>
          <a:xfrm>
            <a:off x="1787677" y="4917336"/>
            <a:ext cx="1154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Instrument ID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5B51002-2CB7-5340-8BFA-F41CE766FED4}"/>
              </a:ext>
            </a:extLst>
          </p:cNvPr>
          <p:cNvCxnSpPr>
            <a:cxnSpLocks/>
          </p:cNvCxnSpPr>
          <p:nvPr/>
        </p:nvCxnSpPr>
        <p:spPr>
          <a:xfrm flipH="1" flipV="1">
            <a:off x="4331358" y="4496117"/>
            <a:ext cx="12209" cy="7720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9612ACE-871B-D44D-B5F4-12A3832A6E69}"/>
              </a:ext>
            </a:extLst>
          </p:cNvPr>
          <p:cNvCxnSpPr>
            <a:cxnSpLocks/>
          </p:cNvCxnSpPr>
          <p:nvPr/>
        </p:nvCxnSpPr>
        <p:spPr>
          <a:xfrm flipH="1">
            <a:off x="4257589" y="4496117"/>
            <a:ext cx="15383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EA899F80-B9ED-D14A-8D1C-A2757FCBEB79}"/>
              </a:ext>
            </a:extLst>
          </p:cNvPr>
          <p:cNvSpPr txBox="1"/>
          <p:nvPr/>
        </p:nvSpPr>
        <p:spPr>
          <a:xfrm>
            <a:off x="4100574" y="5280757"/>
            <a:ext cx="486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lane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95804D6-F4EE-6F4D-BB27-9A5273B99F6B}"/>
              </a:ext>
            </a:extLst>
          </p:cNvPr>
          <p:cNvCxnSpPr>
            <a:cxnSpLocks/>
          </p:cNvCxnSpPr>
          <p:nvPr/>
        </p:nvCxnSpPr>
        <p:spPr>
          <a:xfrm flipH="1" flipV="1">
            <a:off x="4744980" y="4496873"/>
            <a:ext cx="1" cy="39856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60D3991-322A-3A44-9546-B0204020708F}"/>
              </a:ext>
            </a:extLst>
          </p:cNvPr>
          <p:cNvCxnSpPr>
            <a:cxnSpLocks/>
          </p:cNvCxnSpPr>
          <p:nvPr/>
        </p:nvCxnSpPr>
        <p:spPr>
          <a:xfrm flipH="1">
            <a:off x="4563121" y="4496870"/>
            <a:ext cx="434268" cy="117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D7A20B43-AD9E-E548-A376-6FF5326D3AF2}"/>
              </a:ext>
            </a:extLst>
          </p:cNvPr>
          <p:cNvSpPr txBox="1"/>
          <p:nvPr/>
        </p:nvSpPr>
        <p:spPr>
          <a:xfrm>
            <a:off x="4539643" y="4894992"/>
            <a:ext cx="40908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tile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7A1025F-9F4F-F044-B416-01A047C64349}"/>
              </a:ext>
            </a:extLst>
          </p:cNvPr>
          <p:cNvCxnSpPr>
            <a:cxnSpLocks/>
          </p:cNvCxnSpPr>
          <p:nvPr/>
        </p:nvCxnSpPr>
        <p:spPr>
          <a:xfrm flipH="1" flipV="1">
            <a:off x="5716208" y="4531513"/>
            <a:ext cx="3599" cy="7463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6B7AC85-8782-924F-A86E-D657BF0A7BCA}"/>
              </a:ext>
            </a:extLst>
          </p:cNvPr>
          <p:cNvCxnSpPr>
            <a:cxnSpLocks/>
          </p:cNvCxnSpPr>
          <p:nvPr/>
        </p:nvCxnSpPr>
        <p:spPr>
          <a:xfrm flipH="1">
            <a:off x="5105685" y="4508348"/>
            <a:ext cx="132607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9062DD63-2E7B-E94C-9750-A7EA3F608780}"/>
              </a:ext>
            </a:extLst>
          </p:cNvPr>
          <p:cNvSpPr txBox="1"/>
          <p:nvPr/>
        </p:nvSpPr>
        <p:spPr>
          <a:xfrm>
            <a:off x="5264993" y="5277871"/>
            <a:ext cx="9166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x/y </a:t>
            </a:r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coords</a:t>
            </a: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A07EE91-4E86-A845-8F6D-D11DA336F1D9}"/>
              </a:ext>
            </a:extLst>
          </p:cNvPr>
          <p:cNvCxnSpPr>
            <a:cxnSpLocks/>
            <a:stCxn id="79" idx="0"/>
          </p:cNvCxnSpPr>
          <p:nvPr/>
        </p:nvCxnSpPr>
        <p:spPr>
          <a:xfrm flipH="1" flipV="1">
            <a:off x="9848064" y="4498045"/>
            <a:ext cx="8456" cy="78571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592C603-D336-6545-A9EB-2DAD782A07C0}"/>
              </a:ext>
            </a:extLst>
          </p:cNvPr>
          <p:cNvCxnSpPr>
            <a:cxnSpLocks/>
          </p:cNvCxnSpPr>
          <p:nvPr/>
        </p:nvCxnSpPr>
        <p:spPr>
          <a:xfrm flipH="1">
            <a:off x="9407113" y="4508348"/>
            <a:ext cx="715091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9E573B45-2978-E346-A981-4F7EF3E982AF}"/>
              </a:ext>
            </a:extLst>
          </p:cNvPr>
          <p:cNvSpPr txBox="1"/>
          <p:nvPr/>
        </p:nvSpPr>
        <p:spPr>
          <a:xfrm>
            <a:off x="9524010" y="5283761"/>
            <a:ext cx="6650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Index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F06357D-386B-CE46-B666-3411F22330F4}"/>
              </a:ext>
            </a:extLst>
          </p:cNvPr>
          <p:cNvCxnSpPr>
            <a:cxnSpLocks/>
          </p:cNvCxnSpPr>
          <p:nvPr/>
        </p:nvCxnSpPr>
        <p:spPr>
          <a:xfrm flipV="1">
            <a:off x="8836468" y="4512703"/>
            <a:ext cx="0" cy="7651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ECE1987-A361-6C48-B9D5-EA438701A059}"/>
              </a:ext>
            </a:extLst>
          </p:cNvPr>
          <p:cNvCxnSpPr>
            <a:cxnSpLocks/>
          </p:cNvCxnSpPr>
          <p:nvPr/>
        </p:nvCxnSpPr>
        <p:spPr>
          <a:xfrm flipH="1">
            <a:off x="8724400" y="4510144"/>
            <a:ext cx="21960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7DFC762-1356-D341-9050-53EB3466591B}"/>
              </a:ext>
            </a:extLst>
          </p:cNvPr>
          <p:cNvSpPr txBox="1"/>
          <p:nvPr/>
        </p:nvSpPr>
        <p:spPr>
          <a:xfrm>
            <a:off x="8573983" y="5283761"/>
            <a:ext cx="5343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Pair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013909F-898B-E049-8EAD-F6F20B543C41}"/>
              </a:ext>
            </a:extLst>
          </p:cNvPr>
          <p:cNvCxnSpPr>
            <a:cxnSpLocks/>
          </p:cNvCxnSpPr>
          <p:nvPr/>
        </p:nvCxnSpPr>
        <p:spPr>
          <a:xfrm flipH="1">
            <a:off x="2959294" y="4502029"/>
            <a:ext cx="28992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94F35B7-30A6-C240-88DE-5431EC581DE1}"/>
              </a:ext>
            </a:extLst>
          </p:cNvPr>
          <p:cNvCxnSpPr>
            <a:cxnSpLocks/>
            <a:stCxn id="86" idx="0"/>
          </p:cNvCxnSpPr>
          <p:nvPr/>
        </p:nvCxnSpPr>
        <p:spPr>
          <a:xfrm flipH="1" flipV="1">
            <a:off x="3111152" y="4506025"/>
            <a:ext cx="6122" cy="77773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D43CEA9-25F5-BA48-A89A-55FA5C483140}"/>
              </a:ext>
            </a:extLst>
          </p:cNvPr>
          <p:cNvSpPr txBox="1"/>
          <p:nvPr/>
        </p:nvSpPr>
        <p:spPr>
          <a:xfrm>
            <a:off x="2850079" y="5283761"/>
            <a:ext cx="5343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Run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3668AA36-EDFD-5B4F-8D27-EF0C90F83073}"/>
              </a:ext>
            </a:extLst>
          </p:cNvPr>
          <p:cNvCxnSpPr>
            <a:cxnSpLocks/>
          </p:cNvCxnSpPr>
          <p:nvPr/>
        </p:nvCxnSpPr>
        <p:spPr>
          <a:xfrm flipH="1">
            <a:off x="3452813" y="4498039"/>
            <a:ext cx="61740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6E6FD979-7298-7341-9BE8-A55E1605E15D}"/>
              </a:ext>
            </a:extLst>
          </p:cNvPr>
          <p:cNvCxnSpPr>
            <a:cxnSpLocks/>
          </p:cNvCxnSpPr>
          <p:nvPr/>
        </p:nvCxnSpPr>
        <p:spPr>
          <a:xfrm flipV="1">
            <a:off x="3762844" y="4502032"/>
            <a:ext cx="0" cy="39007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150021F7-8DFE-784C-BBB3-60F35F5270E6}"/>
              </a:ext>
            </a:extLst>
          </p:cNvPr>
          <p:cNvSpPr txBox="1"/>
          <p:nvPr/>
        </p:nvSpPr>
        <p:spPr>
          <a:xfrm>
            <a:off x="3377065" y="4917337"/>
            <a:ext cx="786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err="1">
                <a:latin typeface="Calibri" panose="020F0502020204030204" pitchFamily="34" charset="0"/>
                <a:cs typeface="Calibri" panose="020F0502020204030204" pitchFamily="34" charset="0"/>
              </a:rPr>
              <a:t>Flowcell</a:t>
            </a:r>
            <a:endParaRPr lang="en-US" sz="13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8A416B6-85E2-6A42-BA15-7D172DDA57AC}"/>
              </a:ext>
            </a:extLst>
          </p:cNvPr>
          <p:cNvCxnSpPr>
            <a:cxnSpLocks/>
          </p:cNvCxnSpPr>
          <p:nvPr/>
        </p:nvCxnSpPr>
        <p:spPr>
          <a:xfrm flipH="1" flipV="1">
            <a:off x="7585456" y="4498039"/>
            <a:ext cx="1" cy="3935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291B6F05-2C30-EC4F-976D-EA5E88F8B77D}"/>
              </a:ext>
            </a:extLst>
          </p:cNvPr>
          <p:cNvCxnSpPr>
            <a:cxnSpLocks/>
          </p:cNvCxnSpPr>
          <p:nvPr/>
        </p:nvCxnSpPr>
        <p:spPr>
          <a:xfrm flipH="1">
            <a:off x="6710365" y="4504840"/>
            <a:ext cx="182165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6729C2C7-F2EE-724D-92F9-8D3EBA879729}"/>
              </a:ext>
            </a:extLst>
          </p:cNvPr>
          <p:cNvSpPr txBox="1"/>
          <p:nvPr/>
        </p:nvSpPr>
        <p:spPr>
          <a:xfrm>
            <a:off x="7337855" y="4891100"/>
            <a:ext cx="486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UMI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D9291A9-8C5E-9543-9D93-1C286927337D}"/>
              </a:ext>
            </a:extLst>
          </p:cNvPr>
          <p:cNvCxnSpPr>
            <a:cxnSpLocks/>
          </p:cNvCxnSpPr>
          <p:nvPr/>
        </p:nvCxnSpPr>
        <p:spPr>
          <a:xfrm flipH="1">
            <a:off x="8916958" y="4061543"/>
            <a:ext cx="219605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DB2E855D-D42F-BA43-AA89-5DF789AB1BD4}"/>
              </a:ext>
            </a:extLst>
          </p:cNvPr>
          <p:cNvSpPr txBox="1"/>
          <p:nvPr/>
        </p:nvSpPr>
        <p:spPr>
          <a:xfrm>
            <a:off x="8532019" y="3154422"/>
            <a:ext cx="9858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Filter status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1120594-863B-A24C-90C0-D528BEB9A95C}"/>
              </a:ext>
            </a:extLst>
          </p:cNvPr>
          <p:cNvCxnSpPr>
            <a:cxnSpLocks/>
          </p:cNvCxnSpPr>
          <p:nvPr/>
        </p:nvCxnSpPr>
        <p:spPr>
          <a:xfrm flipV="1">
            <a:off x="9028710" y="3703514"/>
            <a:ext cx="0" cy="358033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5CC42217-3795-944E-AE86-4AB7EFA17CFD}"/>
              </a:ext>
            </a:extLst>
          </p:cNvPr>
          <p:cNvCxnSpPr>
            <a:cxnSpLocks/>
          </p:cNvCxnSpPr>
          <p:nvPr/>
        </p:nvCxnSpPr>
        <p:spPr>
          <a:xfrm flipH="1" flipV="1">
            <a:off x="9197970" y="4504842"/>
            <a:ext cx="1" cy="39476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97BC96FE-E2C5-D944-BFBC-2F2FDDD2181D}"/>
              </a:ext>
            </a:extLst>
          </p:cNvPr>
          <p:cNvCxnSpPr>
            <a:cxnSpLocks/>
          </p:cNvCxnSpPr>
          <p:nvPr/>
        </p:nvCxnSpPr>
        <p:spPr>
          <a:xfrm flipH="1">
            <a:off x="9113575" y="4504843"/>
            <a:ext cx="185240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FE466135-0E9F-134F-AC24-9A7C263FB571}"/>
              </a:ext>
            </a:extLst>
          </p:cNvPr>
          <p:cNvSpPr txBox="1"/>
          <p:nvPr/>
        </p:nvSpPr>
        <p:spPr>
          <a:xfrm>
            <a:off x="8868878" y="4913180"/>
            <a:ext cx="8309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latin typeface="Calibri" panose="020F0502020204030204" pitchFamily="34" charset="0"/>
                <a:cs typeface="Calibri" panose="020F0502020204030204" pitchFamily="34" charset="0"/>
              </a:rPr>
              <a:t>Control #</a:t>
            </a:r>
          </a:p>
        </p:txBody>
      </p:sp>
    </p:spTree>
    <p:extLst>
      <p:ext uri="{BB962C8B-B14F-4D97-AF65-F5344CB8AC3E}">
        <p14:creationId xmlns:p14="http://schemas.microsoft.com/office/powerpoint/2010/main" val="2536073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857254"/>
            <a:ext cx="8590236" cy="61485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Quality values - </a:t>
            </a:r>
            <a:r>
              <a:rPr lang="en-US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Phred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 scores and ASCII glyphs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753713" y="3965029"/>
            <a:ext cx="6041570" cy="17526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Encoding History: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Sanger Format (shown above): Q of 0 to 93 using ASCII 33 to 126</a:t>
            </a:r>
          </a:p>
          <a:p>
            <a:pPr lvl="1"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Sanger data, SAM format,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Illumina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1.8+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Solexa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/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Illumina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1.0: Q of -5 to 62 using ASCII 59 to 126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Illumina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1.3 to 1.8: Q of 0 to 62 using ASCII 64 to 126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Illumina 1.5 to 1.7: </a:t>
            </a: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Phred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scores 0 to 2 have a slightly different meaning</a:t>
            </a: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Illumina 1.8+ -&gt; Sanger Format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136791"/>
              </p:ext>
            </p:extLst>
          </p:nvPr>
        </p:nvGraphicFramePr>
        <p:xfrm>
          <a:off x="2753713" y="1394785"/>
          <a:ext cx="6041570" cy="242882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5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421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Phred</a:t>
                      </a:r>
                      <a:r>
                        <a:rPr lang="en-US" sz="1400" u="none" strike="noStrike" dirty="0">
                          <a:effectLst/>
                        </a:rPr>
                        <a:t> Q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Probability (P) of Wrong Base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Base</a:t>
                      </a:r>
                      <a:r>
                        <a:rPr lang="en-US" sz="1400" u="none" strike="noStrike" baseline="0" dirty="0">
                          <a:effectLst/>
                        </a:rPr>
                        <a:t> Call Accuracy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Sanger “Q + 33” Shift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Sanger “Q + 33” Shift ASCII glyph</a:t>
                      </a:r>
                      <a:endParaRPr lang="en-US" sz="1400" b="1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!</a:t>
                      </a:r>
                      <a:endParaRPr lang="ru-RU" sz="14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0.794</a:t>
                      </a:r>
                      <a:endParaRPr lang="is-I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0.206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>
                          <a:effectLst/>
                        </a:rPr>
                        <a:t>“</a:t>
                      </a:r>
                      <a:endParaRPr lang="de-DE" sz="1400" b="0" i="0" u="none" strike="noStrike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2</a:t>
                      </a:r>
                      <a:endParaRPr lang="is-I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0.631</a:t>
                      </a:r>
                      <a:endParaRPr lang="is-I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0.369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u="none" strike="noStrike" dirty="0">
                          <a:effectLst/>
                        </a:rPr>
                        <a:t>#</a:t>
                      </a:r>
                      <a:endParaRPr lang="uk-UA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0.1</a:t>
                      </a:r>
                      <a:endParaRPr lang="nb-NO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+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20</a:t>
                      </a:r>
                      <a:endParaRPr lang="is-I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0.01</a:t>
                      </a:r>
                      <a:endParaRPr lang="nb-NO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53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4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u="none" strike="noStrike" dirty="0">
                          <a:effectLst/>
                        </a:rPr>
                        <a:t>0.001</a:t>
                      </a:r>
                      <a:endParaRPr lang="nb-NO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0.999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u="none" strike="noStrike" dirty="0">
                          <a:effectLst/>
                        </a:rPr>
                        <a:t>63</a:t>
                      </a:r>
                      <a:endParaRPr lang="is-IS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?</a:t>
                      </a:r>
                      <a:endParaRPr lang="ru-RU" sz="1400" b="0" i="0" u="none" strike="noStrike" dirty="0">
                        <a:solidFill>
                          <a:srgbClr val="333333"/>
                        </a:solidFill>
                        <a:effectLst/>
                        <a:latin typeface="+mn-lt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395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F025-9974-EB48-9CDF-6321AFB75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517072"/>
            <a:ext cx="7886700" cy="857251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GFF/GTF - representing sequence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14984-05AB-4243-98AB-625773E24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581917"/>
            <a:ext cx="7886700" cy="36941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GFF – General/Generic Feature Format; Gene Finding Format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Two versions in wide use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GFF2 (see also GTF)</a:t>
            </a:r>
          </a:p>
          <a:p>
            <a:pPr lvl="2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GFF3</a:t>
            </a:r>
          </a:p>
          <a:p>
            <a:pPr lvl="3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Added formal support for multiple levels (and direction) of hierarchy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(e.g., gene -&gt; transcript -&gt; exon)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GTF – Gene Transfer Format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 extension of GFF2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GFF2, GFF3 and GTF are all tab-separate files with 9 fields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Differing content in 9</a:t>
            </a:r>
            <a:r>
              <a:rPr lang="en-US" sz="20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column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958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2281-4418-C74B-9F69-281E463D6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38212"/>
            <a:ext cx="7886700" cy="59412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GFF/GTF – general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440EE7-67A5-8548-80B4-BB6A4E23C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8012" y="1978483"/>
            <a:ext cx="9013518" cy="326431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1A94F1-34F5-C84C-9370-9D39AEB21EE4}"/>
              </a:ext>
            </a:extLst>
          </p:cNvPr>
          <p:cNvSpPr txBox="1"/>
          <p:nvPr/>
        </p:nvSpPr>
        <p:spPr>
          <a:xfrm>
            <a:off x="7321163" y="5417336"/>
            <a:ext cx="276229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https://</a:t>
            </a:r>
            <a:r>
              <a:rPr lang="en-US" sz="900" dirty="0" err="1"/>
              <a:t>en.wikipedia.org</a:t>
            </a:r>
            <a:r>
              <a:rPr lang="en-US" sz="900" dirty="0"/>
              <a:t>/wiki/</a:t>
            </a:r>
            <a:r>
              <a:rPr lang="en-US" sz="900" dirty="0" err="1"/>
              <a:t>General_feature_format</a:t>
            </a:r>
            <a:endParaRPr lang="en-US" sz="900" dirty="0"/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96588765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1591</TotalTime>
  <Words>783</Words>
  <Application>Microsoft Macintosh PowerPoint</Application>
  <PresentationFormat>Widescreen</PresentationFormat>
  <Paragraphs>144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Courier</vt:lpstr>
      <vt:lpstr>Segoe UI</vt:lpstr>
      <vt:lpstr>Verdana</vt:lpstr>
      <vt:lpstr>1_Office Theme</vt:lpstr>
      <vt:lpstr>PowerPoint Presentation</vt:lpstr>
      <vt:lpstr>PowerPoint Presentation</vt:lpstr>
      <vt:lpstr>FASTA/FASTQ/GTF</vt:lpstr>
      <vt:lpstr>Fasta – format for representing nucleic acid or amino acid sequences</vt:lpstr>
      <vt:lpstr>Fastq – format for representing raw sequence – base calls and quality values</vt:lpstr>
      <vt:lpstr>Read naming conventions</vt:lpstr>
      <vt:lpstr>Quality values - Phred scores and ASCII glyphs</vt:lpstr>
      <vt:lpstr>GFF/GTF - representing sequence features</vt:lpstr>
      <vt:lpstr>GFF/GTF – general structure</vt:lpstr>
      <vt:lpstr>Ensembl GTF example record</vt:lpstr>
      <vt:lpstr>We are on a Coffee Break &amp; Networking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Cotto, Kelsy</dc:creator>
  <cp:lastModifiedBy>Griffith, Obi</cp:lastModifiedBy>
  <cp:revision>45</cp:revision>
  <dcterms:created xsi:type="dcterms:W3CDTF">2019-02-25T20:09:25Z</dcterms:created>
  <dcterms:modified xsi:type="dcterms:W3CDTF">2021-09-08T14:40:18Z</dcterms:modified>
</cp:coreProperties>
</file>