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62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3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D9F9-8452-A342-BB1B-28ECF19E2CC5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5747-E6F5-D94A-981D-658B04DED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96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628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8003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79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Google Shape;21;p7" descr="bioinformatics.ca-logo-white-text.png">
            <a:extLst>
              <a:ext uri="{FF2B5EF4-FFF2-40B4-BE49-F238E27FC236}">
                <a16:creationId xmlns:a16="http://schemas.microsoft.com/office/drawing/2014/main" id="{0C457CA1-A731-B44D-9E6B-D1226B5B4DC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1656599"/>
            <a:ext cx="1729740" cy="727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30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382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564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37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220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87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479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02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495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67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38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99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89C7C-2F51-784E-95C7-7AB468DF956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60" y="6447904"/>
            <a:ext cx="2521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RNA: Module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6A3143-3B53-3F4E-8DC8-FBB291202B3D}"/>
              </a:ext>
            </a:extLst>
          </p:cNvPr>
          <p:cNvSpPr txBox="1"/>
          <p:nvPr userDrawn="1"/>
        </p:nvSpPr>
        <p:spPr>
          <a:xfrm>
            <a:off x="9721408" y="6447904"/>
            <a:ext cx="2362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dirty="0" err="1">
                <a:solidFill>
                  <a:schemeClr val="bg1"/>
                </a:solidFill>
                <a:cs typeface="Arial" charset="0"/>
              </a:rPr>
              <a:t>bioinformatics.ca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2ED313-DD8C-3E48-A57D-E049EB49CA03}"/>
              </a:ext>
            </a:extLst>
          </p:cNvPr>
          <p:cNvSpPr txBox="1"/>
          <p:nvPr userDrawn="1"/>
        </p:nvSpPr>
        <p:spPr>
          <a:xfrm>
            <a:off x="5867412" y="6447904"/>
            <a:ext cx="45717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0153C3B2-0654-1049-821D-A9450C27E9C9}" type="slidenum">
              <a:rPr lang="en-US" sz="180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931221" y="2489451"/>
            <a:ext cx="1029492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3334"/>
              </a:buClr>
              <a:buSzPts val="4400"/>
              <a:buFont typeface="Verdana"/>
              <a:buNone/>
            </a:pPr>
            <a:r>
              <a:rPr lang="en-US" sz="4400" b="0" i="0" u="none" strike="noStrike" cap="none" dirty="0">
                <a:solidFill>
                  <a:srgbClr val="9A3334"/>
                </a:solidFill>
                <a:latin typeface="Verdana"/>
                <a:ea typeface="Verdana"/>
                <a:cs typeface="Verdana"/>
                <a:sym typeface="Verdana"/>
              </a:rPr>
              <a:t>Canadian Bioinformatics Workshops</a:t>
            </a:r>
            <a:endParaRPr dirty="0"/>
          </a:p>
        </p:txBody>
      </p:sp>
      <p:sp>
        <p:nvSpPr>
          <p:cNvPr id="70" name="Google Shape;70;p1"/>
          <p:cNvSpPr txBox="1"/>
          <p:nvPr/>
        </p:nvSpPr>
        <p:spPr>
          <a:xfrm>
            <a:off x="2058889" y="3719450"/>
            <a:ext cx="8039584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www.bioinformatics.ca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bioinformaticsdotca.github.io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6545" y="5616657"/>
            <a:ext cx="243182" cy="2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 descr="Funding and Entrance Fellowships 2020, Faculty Of Law, McGill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2645" y="5385065"/>
            <a:ext cx="1871856" cy="9827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10338298" y="5471296"/>
            <a:ext cx="13079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Supported by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35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" descr="Pictur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576" y="0"/>
            <a:ext cx="6518495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45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ctrTitle"/>
          </p:nvPr>
        </p:nvSpPr>
        <p:spPr>
          <a:xfrm>
            <a:off x="3048000" y="-13002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Calibri" charset="0"/>
                <a:cs typeface="Segoe UI" charset="0"/>
              </a:rPr>
              <a:t>Alignment vs Assembly vs Pseudoalignment</a:t>
            </a:r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3048000" y="108739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spcBef>
                <a:spcPts val="0"/>
              </a:spcBef>
              <a:buClr>
                <a:schemeClr val="lt1"/>
              </a:buClr>
            </a:pPr>
            <a:r>
              <a:rPr lang="en-US" sz="1800" dirty="0">
                <a:solidFill>
                  <a:schemeClr val="lt1"/>
                </a:solidFill>
              </a:rPr>
              <a:t>Emma Bell, Felicia Gomez, Obi Griffith, Malachi Griffith, Huiming Xia </a:t>
            </a:r>
          </a:p>
          <a:p>
            <a:pPr lvl="0" algn="r">
              <a:buClr>
                <a:schemeClr val="lt1"/>
              </a:buClr>
              <a:buSzPts val="2400"/>
            </a:pPr>
            <a:r>
              <a:rPr lang="en-US" sz="1800" dirty="0">
                <a:solidFill>
                  <a:schemeClr val="lt1"/>
                </a:solidFill>
              </a:rPr>
              <a:t>RNA-Seq Analysis</a:t>
            </a:r>
            <a:endParaRPr lang="en-US" sz="1800" dirty="0"/>
          </a:p>
          <a:p>
            <a:pPr lvl="0" algn="r">
              <a:buClr>
                <a:schemeClr val="lt1"/>
              </a:buClr>
              <a:buSzPts val="2400"/>
            </a:pPr>
            <a:r>
              <a:rPr lang="en-US" sz="1800" dirty="0">
                <a:solidFill>
                  <a:schemeClr val="lt1"/>
                </a:solidFill>
              </a:rPr>
              <a:t>Sep 8</a:t>
            </a:r>
            <a:r>
              <a:rPr lang="en-US" sz="1800" baseline="30000" dirty="0">
                <a:solidFill>
                  <a:schemeClr val="lt1"/>
                </a:solidFill>
              </a:rPr>
              <a:t>th</a:t>
            </a:r>
            <a:r>
              <a:rPr lang="en-US" sz="1800" dirty="0">
                <a:solidFill>
                  <a:schemeClr val="lt1"/>
                </a:solidFill>
              </a:rPr>
              <a:t>-10</a:t>
            </a:r>
            <a:r>
              <a:rPr lang="en-US" sz="1800" baseline="30000" dirty="0">
                <a:solidFill>
                  <a:schemeClr val="lt1"/>
                </a:solidFill>
              </a:rPr>
              <a:t>th</a:t>
            </a:r>
            <a:r>
              <a:rPr lang="en-US" sz="1800" dirty="0">
                <a:solidFill>
                  <a:schemeClr val="lt1"/>
                </a:solidFill>
              </a:rPr>
              <a:t>, 2021</a:t>
            </a: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ADF737-1D15-BA47-B6D3-CBF8CD2526B5}"/>
              </a:ext>
            </a:extLst>
          </p:cNvPr>
          <p:cNvSpPr/>
          <p:nvPr/>
        </p:nvSpPr>
        <p:spPr>
          <a:xfrm>
            <a:off x="0" y="2522835"/>
            <a:ext cx="12192000" cy="3889541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23160-CBEC-614C-B3EE-93CE90CC4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" y="2890275"/>
            <a:ext cx="3128830" cy="3128830"/>
          </a:xfrm>
          <a:prstGeom prst="rect">
            <a:avLst/>
          </a:prstGeom>
        </p:spPr>
      </p:pic>
      <p:pic>
        <p:nvPicPr>
          <p:cNvPr id="6" name="Picture 1" descr="RNA-Seq-alignment.png">
            <a:extLst>
              <a:ext uri="{FF2B5EF4-FFF2-40B4-BE49-F238E27FC236}">
                <a16:creationId xmlns:a16="http://schemas.microsoft.com/office/drawing/2014/main" id="{C972351F-E5B8-654E-90B6-EFCAB1BDB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51" y="2888092"/>
            <a:ext cx="3271336" cy="31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C25AB-7A44-E04D-9475-951DE549D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51" y="3731538"/>
            <a:ext cx="5263149" cy="16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0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1850"/>
            <a:ext cx="11684000" cy="94969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Assembly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98E2D7-EC46-2A45-9812-69336E1E3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315" y="294730"/>
            <a:ext cx="4575329" cy="5763244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5D69118-F980-4445-A15D-D1AD23AC1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68" y="1111721"/>
            <a:ext cx="5123688" cy="4949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Infer transcript structure directly from the data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Useful when you do not have a reference sequence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Other uses – highly rearranged genomes (some cancers)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Computationally expensive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Tools: Trinity, Velvet, </a:t>
            </a:r>
            <a:r>
              <a:rPr lang="en-US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SPAdes</a:t>
            </a: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128747-9506-4749-94BB-23A91E79761A}"/>
              </a:ext>
            </a:extLst>
          </p:cNvPr>
          <p:cNvSpPr txBox="1"/>
          <p:nvPr/>
        </p:nvSpPr>
        <p:spPr>
          <a:xfrm>
            <a:off x="7243062" y="6057974"/>
            <a:ext cx="4552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" sz="1400" dirty="0"/>
              <a:t>Haas, et al (2013) doi: 10.1038/nprot.2013.084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929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1850"/>
            <a:ext cx="11684000" cy="94969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Alignment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5D69118-F980-4445-A15D-D1AD23AC1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68" y="1111721"/>
            <a:ext cx="9902952" cy="4949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Uses a reference genome/transcriptome to map reads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Capable of some novel transcript inference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Relatively fast runtime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Tools: HISAT2, STAR, GSNAP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B346A8B-CAEA-554D-B217-85CB5F902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9" b="76561"/>
          <a:stretch/>
        </p:blipFill>
        <p:spPr>
          <a:xfrm>
            <a:off x="5109464" y="3636242"/>
            <a:ext cx="6879336" cy="2312461"/>
          </a:xfrm>
          <a:prstGeom prst="rect">
            <a:avLst/>
          </a:prstGeom>
        </p:spPr>
      </p:pic>
      <p:sp>
        <p:nvSpPr>
          <p:cNvPr id="28" name="TextBox 4">
            <a:extLst>
              <a:ext uri="{FF2B5EF4-FFF2-40B4-BE49-F238E27FC236}">
                <a16:creationId xmlns:a16="http://schemas.microsoft.com/office/drawing/2014/main" id="{5AFEB9DE-982C-574C-87C9-AE0E2A683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296" y="6061546"/>
            <a:ext cx="41764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Kim et al. 2015. Nat Methods 12:357–360 </a:t>
            </a:r>
          </a:p>
        </p:txBody>
      </p:sp>
    </p:spTree>
    <p:extLst>
      <p:ext uri="{BB962C8B-B14F-4D97-AF65-F5344CB8AC3E}">
        <p14:creationId xmlns:p14="http://schemas.microsoft.com/office/powerpoint/2010/main" val="16542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1850"/>
            <a:ext cx="11684000" cy="94969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Pseudoalignment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5D69118-F980-4445-A15D-D1AD23AC1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68" y="1111721"/>
            <a:ext cx="5123688" cy="4949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Does not determine where in the genome a read lies, only which transcripts it is compatible with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Very fast!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Does not produce a bam by default (though pseudo-</a:t>
            </a:r>
            <a:r>
              <a:rPr lang="en-US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bams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can be created), not useful for variant detection.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Tools: </a:t>
            </a:r>
            <a:r>
              <a:rPr lang="en-US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Kallisto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, Sailfish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AD46F-D1C4-FE45-A50B-7BF109E34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78" y="958850"/>
            <a:ext cx="5975322" cy="27475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0C8D58-673E-6E47-89D7-061E9EB57ECC}"/>
              </a:ext>
            </a:extLst>
          </p:cNvPr>
          <p:cNvSpPr/>
          <p:nvPr/>
        </p:nvSpPr>
        <p:spPr>
          <a:xfrm>
            <a:off x="5152898" y="5529818"/>
            <a:ext cx="6868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Bray, 2016  doi:10.1038/nbt.3519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https://</a:t>
            </a:r>
            <a:r>
              <a:rPr lang="en-US" sz="1400" dirty="0" err="1"/>
              <a:t>tinyheero.github.io</a:t>
            </a:r>
            <a:r>
              <a:rPr lang="en-US" sz="1400" dirty="0"/>
              <a:t>/2015/09/02/pseudoalignments-</a:t>
            </a:r>
            <a:r>
              <a:rPr lang="en-US" sz="1400" dirty="0" err="1"/>
              <a:t>kallisto.html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599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/>
              <a:t>We are on a Coffee Break &amp; Networking Session</a:t>
            </a:r>
            <a:endParaRPr/>
          </a:p>
        </p:txBody>
      </p:sp>
      <p:sp>
        <p:nvSpPr>
          <p:cNvPr id="8" name="Google Shape;100;p5">
            <a:extLst>
              <a:ext uri="{FF2B5EF4-FFF2-40B4-BE49-F238E27FC236}">
                <a16:creationId xmlns:a16="http://schemas.microsoft.com/office/drawing/2014/main" id="{D0E6FB16-B4C9-DA47-92BF-5E43BB0CB29A}"/>
              </a:ext>
            </a:extLst>
          </p:cNvPr>
          <p:cNvSpPr txBox="1"/>
          <p:nvPr/>
        </p:nvSpPr>
        <p:spPr>
          <a:xfrm>
            <a:off x="794951" y="3448906"/>
            <a:ext cx="10602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Workshop Sponsors:</a:t>
            </a:r>
            <a:endParaRPr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3455AC5-B703-4C41-AE3B-B1BA044DF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95" y="4199772"/>
            <a:ext cx="1719035" cy="16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E3DE5D5-0A7D-5C47-8103-03017CF82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506" y="4234674"/>
            <a:ext cx="1895957" cy="13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61CC7C17-2573-0348-A8D6-A75FC97B2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003" y="3501184"/>
            <a:ext cx="3764337" cy="13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4643F435-E8BE-ED43-AFC5-0537F4DE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6" y="4057148"/>
            <a:ext cx="2275780" cy="6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B3704568-8667-F24B-A577-B8121B668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308" y="4644230"/>
            <a:ext cx="2420492" cy="161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11CD00C6-6A7F-8D40-8C3E-95750B28B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03" y="4898276"/>
            <a:ext cx="1475294" cy="14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0560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211</Words>
  <Application>Microsoft Macintosh PowerPoint</Application>
  <PresentationFormat>Widescreen</PresentationFormat>
  <Paragraphs>30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Segoe UI</vt:lpstr>
      <vt:lpstr>Arial</vt:lpstr>
      <vt:lpstr>Calibri</vt:lpstr>
      <vt:lpstr>Consolas</vt:lpstr>
      <vt:lpstr>Verdana</vt:lpstr>
      <vt:lpstr>1_Office Theme</vt:lpstr>
      <vt:lpstr>PowerPoint Presentation</vt:lpstr>
      <vt:lpstr>PowerPoint Presentation</vt:lpstr>
      <vt:lpstr>Alignment vs Assembly vs Pseudoalignment</vt:lpstr>
      <vt:lpstr>Assembly</vt:lpstr>
      <vt:lpstr>Alignment</vt:lpstr>
      <vt:lpstr>Pseudoalignment</vt:lpstr>
      <vt:lpstr>We are on a Coffee Break &amp; Networking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Xia, Huiming</cp:lastModifiedBy>
  <cp:revision>23</cp:revision>
  <dcterms:created xsi:type="dcterms:W3CDTF">2019-02-25T20:09:25Z</dcterms:created>
  <dcterms:modified xsi:type="dcterms:W3CDTF">2021-09-07T15:40:37Z</dcterms:modified>
</cp:coreProperties>
</file>