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526" r:id="rId5"/>
    <p:sldId id="527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19"/>
    <p:restoredTop sz="92041"/>
  </p:normalViewPr>
  <p:slideViewPr>
    <p:cSldViewPr snapToGrid="0" snapToObjects="1">
      <p:cViewPr varScale="1">
        <p:scale>
          <a:sx n="117" d="100"/>
          <a:sy n="117" d="100"/>
        </p:scale>
        <p:origin x="12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BD9F9-8452-A342-BB1B-28ECF19E2CC5}" type="datetimeFigureOut">
              <a:rPr lang="en-US" smtClean="0"/>
              <a:t>9/7/21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65747-E6F5-D94A-981D-658B04DED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3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9839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2737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4970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recommend </a:t>
            </a:r>
            <a:r>
              <a:rPr lang="en-US" dirty="0" err="1"/>
              <a:t>intersection_strict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33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771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848-7DFC-6C40-B1F8-16CDFB28A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C4B80-37CE-B14F-B889-FE8A6C8F2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5D8FD2-7081-5447-BFEF-BD64EF32B157}"/>
              </a:ext>
            </a:extLst>
          </p:cNvPr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Google Shape;21;p7" descr="bioinformatics.ca-logo-white-text.png">
            <a:extLst>
              <a:ext uri="{FF2B5EF4-FFF2-40B4-BE49-F238E27FC236}">
                <a16:creationId xmlns:a16="http://schemas.microsoft.com/office/drawing/2014/main" id="{56851236-F5F4-274F-B57E-1EA29741265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76200" y="1656599"/>
            <a:ext cx="1729740" cy="7278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630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2A315-2FF6-0449-93D6-96342D98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E6CFA-28AB-B748-AE92-1FF1FB3DE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382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29849-B648-BF40-BC0C-E39A8FDA9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1A42D-2964-F94E-ABD6-AF0DA39EE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564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52400"/>
            <a:ext cx="117856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93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04983-FF57-3A4F-A50C-F9933F0E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65CB-057E-5147-B720-C8DDCC86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220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A621-739C-C746-8F29-9D6CFEEA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04B73-4058-7C40-98C2-4104D918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487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A464-1AAB-3D41-837C-83C93818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2349E-5B0C-DE44-8CE1-77C14FC70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FBEBA-F2A8-E642-B0D7-3148F7AC1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479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3B7B-D3EB-1942-9C5D-C2DBE70D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82C37-8144-2B40-B057-52B9B677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B8C75-2C38-424A-9A7A-65CB327C2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C54413-8A58-C54E-9133-45A1F00C5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112E1-1E2D-724A-8EAC-CF4C8204D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0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7EC2-76AA-FC42-982F-77406246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495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67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ECD1F-576B-CE49-B87E-5BC99EC0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276B3-FB76-F847-A4BA-C9B293389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103DB-251E-7F47-A645-0FDAFF6E6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338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D490-1952-7643-90D4-C4F4ABC9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2CD42-FD12-614D-A8C6-FBB652E2B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E1892-E1D1-5447-8C1E-BFD3993A1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49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9B2312-714B-3946-B9BF-1C7B2035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A4718-D341-5E48-B2F9-56FD8E3EE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B045D2-645B-C646-BB72-F8DE27472BD5}"/>
              </a:ext>
            </a:extLst>
          </p:cNvPr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98989"/>
                </a:solidFill>
                <a:latin typeface="Segoe UI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8C1412E-69E1-864D-A0DF-94DDC7C800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5CF350-BF31-8549-8FA5-338ED87D9F31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9A3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BE8660-9ECC-6D44-957A-341C6A3BD19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760" y="6447904"/>
            <a:ext cx="25213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latin typeface="Calibri" charset="0"/>
                <a:cs typeface="Calibri" charset="0"/>
              </a:rPr>
              <a:t>RNA: Module 3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160CBC-1F69-334E-B6C1-FF5A318B0A03}"/>
              </a:ext>
            </a:extLst>
          </p:cNvPr>
          <p:cNvSpPr txBox="1"/>
          <p:nvPr userDrawn="1"/>
        </p:nvSpPr>
        <p:spPr>
          <a:xfrm>
            <a:off x="9721408" y="6447904"/>
            <a:ext cx="2362200" cy="36933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dirty="0" err="1">
                <a:solidFill>
                  <a:schemeClr val="bg1"/>
                </a:solidFill>
                <a:cs typeface="Arial" charset="0"/>
              </a:rPr>
              <a:t>bioinformatics.ca</a:t>
            </a:r>
            <a:endParaRPr lang="en-US" sz="18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33878D-D47A-DE4C-8424-F964E720E75F}"/>
              </a:ext>
            </a:extLst>
          </p:cNvPr>
          <p:cNvSpPr txBox="1"/>
          <p:nvPr userDrawn="1"/>
        </p:nvSpPr>
        <p:spPr>
          <a:xfrm>
            <a:off x="5867412" y="6447904"/>
            <a:ext cx="45717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0153C3B2-0654-1049-821D-A9450C27E9C9}" type="slidenum">
              <a:rPr lang="en-US" sz="1800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24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eqanswers.com/forums/showthread.php?t=18068" TargetMode="External"/><Relationship Id="rId2" Type="http://schemas.openxmlformats.org/officeDocument/2006/relationships/hyperlink" Target="http://www-huber.embl.de/users/anders/HTSeq/doc/coun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/>
          <p:cNvSpPr txBox="1"/>
          <p:nvPr/>
        </p:nvSpPr>
        <p:spPr>
          <a:xfrm>
            <a:off x="931221" y="2489451"/>
            <a:ext cx="10294920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A3334"/>
              </a:buClr>
              <a:buSzPts val="4400"/>
              <a:buFont typeface="Verdana"/>
              <a:buNone/>
            </a:pPr>
            <a:r>
              <a:rPr lang="en-US" sz="4400" b="0" i="0" u="none" strike="noStrike" cap="none" dirty="0">
                <a:solidFill>
                  <a:srgbClr val="9A3334"/>
                </a:solidFill>
                <a:latin typeface="Verdana"/>
                <a:ea typeface="Verdana"/>
                <a:cs typeface="Verdana"/>
                <a:sym typeface="Verdana"/>
              </a:rPr>
              <a:t>Canadian Bioinformatics Workshops</a:t>
            </a:r>
            <a:endParaRPr dirty="0"/>
          </a:p>
        </p:txBody>
      </p:sp>
      <p:sp>
        <p:nvSpPr>
          <p:cNvPr id="70" name="Google Shape;70;p1"/>
          <p:cNvSpPr txBox="1"/>
          <p:nvPr/>
        </p:nvSpPr>
        <p:spPr>
          <a:xfrm>
            <a:off x="2058889" y="3719450"/>
            <a:ext cx="8039584" cy="19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www.bioinformatics.ca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bioinformaticsdotca.github.io</a:t>
            </a:r>
            <a:endParaRPr sz="2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1" name="Google Shape;7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06545" y="5616657"/>
            <a:ext cx="243182" cy="201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" descr="Funding and Entrance Fellowships 2020, Faculty Of Law, McGill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02645" y="5385065"/>
            <a:ext cx="1871856" cy="982724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"/>
          <p:cNvSpPr txBox="1"/>
          <p:nvPr/>
        </p:nvSpPr>
        <p:spPr>
          <a:xfrm>
            <a:off x="10338298" y="5471296"/>
            <a:ext cx="1307939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Supported by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181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2" descr="Picture 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2576" y="0"/>
            <a:ext cx="6518495" cy="640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794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>
            <a:spLocks noGrp="1"/>
          </p:cNvSpPr>
          <p:nvPr>
            <p:ph type="ctrTitle"/>
          </p:nvPr>
        </p:nvSpPr>
        <p:spPr>
          <a:xfrm>
            <a:off x="3048000" y="-130020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  <a:latin typeface="Calibri" charset="0"/>
                <a:cs typeface="Segoe UI" charset="0"/>
              </a:rPr>
              <a:t>HT-</a:t>
            </a:r>
            <a:r>
              <a:rPr lang="en-US" sz="4800" b="1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Seq</a:t>
            </a:r>
            <a:endParaRPr lang="en-US" sz="48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84" name="Google Shape;84;p3"/>
          <p:cNvSpPr txBox="1">
            <a:spLocks noGrp="1"/>
          </p:cNvSpPr>
          <p:nvPr>
            <p:ph type="subTitle" idx="1"/>
          </p:nvPr>
        </p:nvSpPr>
        <p:spPr>
          <a:xfrm>
            <a:off x="3048000" y="108739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spcBef>
                <a:spcPts val="0"/>
              </a:spcBef>
              <a:buClr>
                <a:schemeClr val="lt1"/>
              </a:buClr>
            </a:pPr>
            <a:r>
              <a:rPr lang="en-US" sz="1800" dirty="0">
                <a:solidFill>
                  <a:schemeClr val="lt1"/>
                </a:solidFill>
              </a:rPr>
              <a:t>Emma Bell, Felicia Gomez, Obi Griffith, Malachi Griffith, Huiming Xia </a:t>
            </a:r>
          </a:p>
          <a:p>
            <a:pPr lvl="0" algn="r">
              <a:buClr>
                <a:schemeClr val="lt1"/>
              </a:buClr>
              <a:buSzPts val="2400"/>
            </a:pPr>
            <a:r>
              <a:rPr lang="en-US" sz="1800" dirty="0">
                <a:solidFill>
                  <a:schemeClr val="lt1"/>
                </a:solidFill>
              </a:rPr>
              <a:t>RNA-Seq Analysis</a:t>
            </a:r>
            <a:endParaRPr lang="en-US" sz="1800" dirty="0"/>
          </a:p>
          <a:p>
            <a:pPr lvl="0" algn="r">
              <a:buClr>
                <a:schemeClr val="lt1"/>
              </a:buClr>
              <a:buSzPts val="2400"/>
            </a:pPr>
            <a:r>
              <a:rPr lang="en-US" sz="1800" dirty="0">
                <a:solidFill>
                  <a:schemeClr val="lt1"/>
                </a:solidFill>
              </a:rPr>
              <a:t>Sep 8</a:t>
            </a:r>
            <a:r>
              <a:rPr lang="en-US" sz="1800" baseline="30000" dirty="0">
                <a:solidFill>
                  <a:schemeClr val="lt1"/>
                </a:solidFill>
              </a:rPr>
              <a:t>th</a:t>
            </a:r>
            <a:r>
              <a:rPr lang="en-US" sz="1800" dirty="0">
                <a:solidFill>
                  <a:schemeClr val="lt1"/>
                </a:solidFill>
              </a:rPr>
              <a:t>-10</a:t>
            </a:r>
            <a:r>
              <a:rPr lang="en-US" sz="1800" baseline="30000" dirty="0">
                <a:solidFill>
                  <a:schemeClr val="lt1"/>
                </a:solidFill>
              </a:rPr>
              <a:t>th</a:t>
            </a:r>
            <a:r>
              <a:rPr lang="en-US" sz="1800" dirty="0">
                <a:solidFill>
                  <a:schemeClr val="lt1"/>
                </a:solidFill>
              </a:rPr>
              <a:t>, 2021</a:t>
            </a:r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ADF737-1D15-BA47-B6D3-CBF8CD2526B5}"/>
              </a:ext>
            </a:extLst>
          </p:cNvPr>
          <p:cNvSpPr/>
          <p:nvPr/>
        </p:nvSpPr>
        <p:spPr>
          <a:xfrm>
            <a:off x="0" y="2522835"/>
            <a:ext cx="12192000" cy="3889541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623160-CBEC-614C-B3EE-93CE90CC4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216" y="2890275"/>
            <a:ext cx="3128830" cy="3128830"/>
          </a:xfrm>
          <a:prstGeom prst="rect">
            <a:avLst/>
          </a:prstGeom>
        </p:spPr>
      </p:pic>
      <p:pic>
        <p:nvPicPr>
          <p:cNvPr id="6" name="Picture 1" descr="RNA-Seq-alignment.png">
            <a:extLst>
              <a:ext uri="{FF2B5EF4-FFF2-40B4-BE49-F238E27FC236}">
                <a16:creationId xmlns:a16="http://schemas.microsoft.com/office/drawing/2014/main" id="{C972351F-E5B8-654E-90B6-EFCAB1BDB6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151" y="2888092"/>
            <a:ext cx="3271336" cy="313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4C25AB-7A44-E04D-9475-951DE549D8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851" y="3731538"/>
            <a:ext cx="5263149" cy="163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5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76400" y="-27384"/>
            <a:ext cx="8839200" cy="1143000"/>
          </a:xfrm>
        </p:spPr>
        <p:txBody>
          <a:bodyPr/>
          <a:lstStyle/>
          <a:p>
            <a:pPr algn="ctr"/>
            <a:r>
              <a:rPr lang="en-US" b="1" dirty="0">
                <a:latin typeface="Calibri" charset="0"/>
                <a:ea typeface="ＭＳ Ｐゴシック" charset="0"/>
              </a:rPr>
              <a:t>Alternatives to FPKM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045029" y="1124744"/>
            <a:ext cx="10474036" cy="498383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ＭＳ Ｐゴシック" charset="0"/>
              </a:rPr>
              <a:t>Raw read counts for differential expression analysis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Assign reads/fragments to defined genes/transcripts, get “raw counts”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Transcript structures could still be defined by something like cufflinks </a:t>
            </a:r>
            <a:br>
              <a:rPr lang="en-US" dirty="0">
                <a:latin typeface="Calibri" charset="0"/>
                <a:ea typeface="ＭＳ Ｐゴシック" charset="0"/>
              </a:rPr>
            </a:b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 (</a:t>
            </a:r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-count)</a:t>
            </a:r>
          </a:p>
          <a:p>
            <a:pPr lvl="1"/>
            <a:r>
              <a:rPr lang="en-US" sz="2200" dirty="0">
                <a:latin typeface="Calibri" charset="0"/>
                <a:ea typeface="ＭＳ Ｐゴシック" charset="0"/>
                <a:hlinkClick r:id="rId2"/>
              </a:rPr>
              <a:t>http://www-huber.embl.de/users/anders/HTSeq/doc/count.html</a:t>
            </a:r>
            <a:br>
              <a:rPr lang="en-US" sz="2200" dirty="0">
                <a:latin typeface="Calibri" charset="0"/>
                <a:ea typeface="ＭＳ Ｐゴシック" charset="0"/>
              </a:rPr>
            </a:br>
            <a:endParaRPr lang="en-US" sz="2200" dirty="0">
              <a:latin typeface="Calibri" charset="0"/>
              <a:ea typeface="ＭＳ Ｐゴシック" charset="0"/>
            </a:endParaRPr>
          </a:p>
          <a:p>
            <a:pPr marL="457200" lvl="1" indent="0">
              <a:buNone/>
            </a:pPr>
            <a:br>
              <a:rPr lang="en-US" sz="1600" dirty="0">
                <a:latin typeface="+mj-lt"/>
                <a:ea typeface="ＭＳ Ｐゴシック" charset="0"/>
              </a:rPr>
            </a:br>
            <a:br>
              <a:rPr lang="en-US" sz="2200" dirty="0">
                <a:latin typeface="Calibri" charset="0"/>
                <a:ea typeface="ＭＳ Ｐゴシック" charset="0"/>
              </a:rPr>
            </a:br>
            <a:endParaRPr lang="en-US" sz="2200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Caveats of ‘transcript’ analysis by </a:t>
            </a:r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-count: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Designed for genes - ambiguous reads from overlapping transcripts may not be handled!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http://seqanswers.com/forums/showthread.php?t=18068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marL="914400" lvl="2" indent="0">
              <a:buNone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6F5DC6-5771-2F44-9C89-5147A5B3C655}"/>
              </a:ext>
            </a:extLst>
          </p:cNvPr>
          <p:cNvSpPr txBox="1"/>
          <p:nvPr/>
        </p:nvSpPr>
        <p:spPr>
          <a:xfrm>
            <a:off x="1567898" y="3616660"/>
            <a:ext cx="8538002" cy="830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+mj-lt"/>
                <a:ea typeface="ＭＳ Ｐゴシック" charset="0"/>
              </a:rPr>
              <a:t>htseq</a:t>
            </a:r>
            <a:r>
              <a:rPr lang="en-US" sz="1600" dirty="0">
                <a:latin typeface="+mj-lt"/>
                <a:ea typeface="ＭＳ Ｐゴシック" charset="0"/>
              </a:rPr>
              <a:t>-count --mode intersection-strict --stranded no --</a:t>
            </a:r>
            <a:r>
              <a:rPr lang="en-US" sz="1600" dirty="0" err="1">
                <a:latin typeface="+mj-lt"/>
                <a:ea typeface="ＭＳ Ｐゴシック" charset="0"/>
              </a:rPr>
              <a:t>minaqual</a:t>
            </a:r>
            <a:r>
              <a:rPr lang="en-US" sz="1600" dirty="0">
                <a:latin typeface="+mj-lt"/>
                <a:ea typeface="ＭＳ Ｐゴシック" charset="0"/>
              </a:rPr>
              <a:t> 1 --type exon --</a:t>
            </a:r>
            <a:r>
              <a:rPr lang="en-US" sz="1600" dirty="0" err="1">
                <a:latin typeface="+mj-lt"/>
                <a:ea typeface="ＭＳ Ｐゴシック" charset="0"/>
              </a:rPr>
              <a:t>idattr</a:t>
            </a:r>
            <a:r>
              <a:rPr lang="en-US" sz="1600" dirty="0">
                <a:latin typeface="+mj-lt"/>
                <a:ea typeface="ＭＳ Ｐゴシック" charset="0"/>
              </a:rPr>
              <a:t> </a:t>
            </a:r>
            <a:r>
              <a:rPr lang="en-US" sz="1600" dirty="0" err="1">
                <a:latin typeface="+mj-lt"/>
                <a:ea typeface="ＭＳ Ｐゴシック" charset="0"/>
              </a:rPr>
              <a:t>transcript_id</a:t>
            </a:r>
            <a:r>
              <a:rPr lang="en-US" sz="1600" dirty="0">
                <a:latin typeface="+mj-lt"/>
                <a:ea typeface="ＭＳ Ｐゴシック" charset="0"/>
              </a:rPr>
              <a:t> </a:t>
            </a:r>
            <a:r>
              <a:rPr lang="en-US" sz="1600" dirty="0" err="1">
                <a:latin typeface="+mj-lt"/>
                <a:ea typeface="ＭＳ Ｐゴシック" charset="0"/>
              </a:rPr>
              <a:t>accepted_hits.sam</a:t>
            </a:r>
            <a:r>
              <a:rPr lang="en-US" sz="1600" dirty="0">
                <a:latin typeface="+mj-lt"/>
                <a:ea typeface="ＭＳ Ｐゴシック" charset="0"/>
              </a:rPr>
              <a:t> chr22.gff &gt; </a:t>
            </a:r>
            <a:r>
              <a:rPr lang="en-US" sz="1600" dirty="0" err="1">
                <a:latin typeface="+mj-lt"/>
                <a:ea typeface="ＭＳ Ｐゴシック" charset="0"/>
              </a:rPr>
              <a:t>transcript_read_counts_table.tsv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9161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44624"/>
            <a:ext cx="8839200" cy="93610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HTSeq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-count basically counts reads supporting a feature (exon, gene) by assessing overlapping coordinates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3280" y="1124744"/>
            <a:ext cx="5290992" cy="47525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4405" y="5939989"/>
            <a:ext cx="9987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Whether a read is counted depends on the nature of overlap and “mode” selected</a:t>
            </a:r>
          </a:p>
        </p:txBody>
      </p:sp>
    </p:spTree>
    <p:extLst>
      <p:ext uri="{BB962C8B-B14F-4D97-AF65-F5344CB8AC3E}">
        <p14:creationId xmlns:p14="http://schemas.microsoft.com/office/powerpoint/2010/main" val="40364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34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nsolas"/>
              <a:buNone/>
            </a:pPr>
            <a:r>
              <a:rPr lang="en-US"/>
              <a:t>We are on a Coffee Break &amp; Networking Session</a:t>
            </a:r>
            <a:endParaRPr/>
          </a:p>
        </p:txBody>
      </p:sp>
      <p:sp>
        <p:nvSpPr>
          <p:cNvPr id="8" name="Google Shape;100;p5">
            <a:extLst>
              <a:ext uri="{FF2B5EF4-FFF2-40B4-BE49-F238E27FC236}">
                <a16:creationId xmlns:a16="http://schemas.microsoft.com/office/drawing/2014/main" id="{D25BC173-6DD0-134D-978C-7C93E72974BC}"/>
              </a:ext>
            </a:extLst>
          </p:cNvPr>
          <p:cNvSpPr txBox="1"/>
          <p:nvPr/>
        </p:nvSpPr>
        <p:spPr>
          <a:xfrm>
            <a:off x="794951" y="3448906"/>
            <a:ext cx="1060209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Workshop Sponsors:</a:t>
            </a:r>
            <a:endParaRPr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A16B4D7-732E-3C40-A2FC-6697DDF24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395" y="4199772"/>
            <a:ext cx="1719035" cy="162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0BE7B16A-78C2-634E-8DC2-B1CB46739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506" y="4234674"/>
            <a:ext cx="1895957" cy="137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44426F4B-B8CB-C54C-A81A-3262EC549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003" y="3501184"/>
            <a:ext cx="3764337" cy="137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01E2C0D2-9F8B-DC45-8B6D-A2B871635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96" y="4057148"/>
            <a:ext cx="2275780" cy="6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5E8F7877-70A3-D640-B17C-DA5FA516E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3308" y="4644230"/>
            <a:ext cx="2420492" cy="161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C9B42DA9-35A9-B648-9992-1F5A5A3FE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03" y="4898276"/>
            <a:ext cx="1475294" cy="142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3159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223</Words>
  <Application>Microsoft Macintosh PowerPoint</Application>
  <PresentationFormat>Widescreen</PresentationFormat>
  <Paragraphs>26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Segoe UI</vt:lpstr>
      <vt:lpstr>Arial</vt:lpstr>
      <vt:lpstr>Calibri</vt:lpstr>
      <vt:lpstr>Consolas</vt:lpstr>
      <vt:lpstr>Verdana</vt:lpstr>
      <vt:lpstr>1_Office Theme</vt:lpstr>
      <vt:lpstr>PowerPoint Presentation</vt:lpstr>
      <vt:lpstr>PowerPoint Presentation</vt:lpstr>
      <vt:lpstr>HT-Seq</vt:lpstr>
      <vt:lpstr>Alternatives to FPKM</vt:lpstr>
      <vt:lpstr>HTSeq-count basically counts reads supporting a feature (exon, gene) by assessing overlapping coordinates</vt:lpstr>
      <vt:lpstr>We are on a Coffee Break &amp; Networking Session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Cotto, Kelsy</dc:creator>
  <cp:lastModifiedBy>Xia, Huiming</cp:lastModifiedBy>
  <cp:revision>38</cp:revision>
  <cp:lastPrinted>2019-03-13T02:52:17Z</cp:lastPrinted>
  <dcterms:created xsi:type="dcterms:W3CDTF">2019-02-25T20:09:25Z</dcterms:created>
  <dcterms:modified xsi:type="dcterms:W3CDTF">2021-09-07T15:33:19Z</dcterms:modified>
</cp:coreProperties>
</file>