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57" r:id="rId3"/>
    <p:sldId id="576" r:id="rId4"/>
    <p:sldId id="514" r:id="rId5"/>
    <p:sldId id="515" r:id="rId6"/>
    <p:sldId id="516" r:id="rId7"/>
    <p:sldId id="517" r:id="rId8"/>
    <p:sldId id="518" r:id="rId9"/>
    <p:sldId id="519" r:id="rId10"/>
    <p:sldId id="520" r:id="rId11"/>
    <p:sldId id="521" r:id="rId12"/>
    <p:sldId id="559" r:id="rId13"/>
    <p:sldId id="563" r:id="rId14"/>
    <p:sldId id="569" r:id="rId15"/>
    <p:sldId id="570" r:id="rId16"/>
    <p:sldId id="571" r:id="rId17"/>
    <p:sldId id="567" r:id="rId18"/>
    <p:sldId id="568" r:id="rId19"/>
    <p:sldId id="560" r:id="rId20"/>
    <p:sldId id="522" r:id="rId21"/>
    <p:sldId id="523" r:id="rId22"/>
    <p:sldId id="525" r:id="rId23"/>
    <p:sldId id="562" r:id="rId24"/>
    <p:sldId id="540" r:id="rId25"/>
    <p:sldId id="541" r:id="rId26"/>
    <p:sldId id="542" r:id="rId27"/>
    <p:sldId id="579" r:id="rId28"/>
    <p:sldId id="543" r:id="rId29"/>
    <p:sldId id="544" r:id="rId30"/>
    <p:sldId id="577" r:id="rId31"/>
    <p:sldId id="548" r:id="rId32"/>
    <p:sldId id="546" r:id="rId33"/>
    <p:sldId id="545" r:id="rId34"/>
    <p:sldId id="580" r:id="rId35"/>
    <p:sldId id="553" r:id="rId36"/>
    <p:sldId id="551" r:id="rId37"/>
    <p:sldId id="552" r:id="rId38"/>
    <p:sldId id="313" r:id="rId39"/>
    <p:sldId id="314" r:id="rId40"/>
    <p:sldId id="316" r:id="rId41"/>
    <p:sldId id="526" r:id="rId42"/>
    <p:sldId id="534" r:id="rId43"/>
    <p:sldId id="527" r:id="rId44"/>
    <p:sldId id="311" r:id="rId45"/>
    <p:sldId id="529" r:id="rId46"/>
    <p:sldId id="530" r:id="rId47"/>
    <p:sldId id="533" r:id="rId48"/>
    <p:sldId id="535" r:id="rId49"/>
    <p:sldId id="558" r:id="rId50"/>
    <p:sldId id="554" r:id="rId51"/>
    <p:sldId id="555" r:id="rId52"/>
    <p:sldId id="581" r:id="rId53"/>
    <p:sldId id="537" r:id="rId54"/>
    <p:sldId id="260" r:id="rId55"/>
    <p:sldId id="564" r:id="rId56"/>
    <p:sldId id="565" r:id="rId57"/>
    <p:sldId id="566" r:id="rId5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000"/>
    <a:srgbClr val="FF0000"/>
    <a:srgbClr val="FFFFFF"/>
    <a:srgbClr val="E1DB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4"/>
    <p:restoredTop sz="94845"/>
  </p:normalViewPr>
  <p:slideViewPr>
    <p:cSldViewPr>
      <p:cViewPr varScale="1">
        <p:scale>
          <a:sx n="135" d="100"/>
          <a:sy n="135" d="100"/>
        </p:scale>
        <p:origin x="176" y="400"/>
      </p:cViewPr>
      <p:guideLst>
        <p:guide orient="horz" pos="2160"/>
        <p:guide pos="3840"/>
      </p:guideLst>
    </p:cSldViewPr>
  </p:slideViewPr>
  <p:outlineViewPr>
    <p:cViewPr>
      <p:scale>
        <a:sx n="33" d="100"/>
        <a:sy n="33" d="100"/>
      </p:scale>
      <p:origin x="0" y="2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DE9121C1-E2BF-E745-B860-78422DD9843C}" type="datetime1">
              <a:rPr lang="en-US"/>
              <a:pPr>
                <a:defRPr/>
              </a:pPr>
              <a:t>7/16/23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78E0C042-AF95-A94D-832D-10E1E8C542D1}" type="slidenum">
              <a:rPr lang="en-US"/>
              <a:pPr>
                <a:defRPr/>
              </a:pPr>
              <a:t>‹#›</a:t>
            </a:fld>
            <a:endParaRPr lang="en-US"/>
          </a:p>
        </p:txBody>
      </p:sp>
    </p:spTree>
    <p:extLst>
      <p:ext uri="{BB962C8B-B14F-4D97-AF65-F5344CB8AC3E}">
        <p14:creationId xmlns:p14="http://schemas.microsoft.com/office/powerpoint/2010/main" val="3520265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35287995-21E9-BA49-A2F5-7D67D447DBDA}" type="datetime1">
              <a:rPr lang="en-US"/>
              <a:pPr>
                <a:defRPr/>
              </a:pPr>
              <a:t>7/16/23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58FBEE90-0CDA-3447-B595-4F8759630F3A}" type="slidenum">
              <a:rPr lang="en-US"/>
              <a:pPr>
                <a:defRPr/>
              </a:pPr>
              <a:t>‹#›</a:t>
            </a:fld>
            <a:endParaRPr lang="en-US"/>
          </a:p>
        </p:txBody>
      </p:sp>
    </p:spTree>
    <p:extLst>
      <p:ext uri="{BB962C8B-B14F-4D97-AF65-F5344CB8AC3E}">
        <p14:creationId xmlns:p14="http://schemas.microsoft.com/office/powerpoint/2010/main" val="2390151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07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124336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420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65747-E6F5-D94A-981D-658B04DED679}" type="slidenum">
              <a:rPr lang="en-US" smtClean="0"/>
              <a:t>3</a:t>
            </a:fld>
            <a:endParaRPr lang="en-US"/>
          </a:p>
        </p:txBody>
      </p:sp>
    </p:spTree>
    <p:extLst>
      <p:ext uri="{BB962C8B-B14F-4D97-AF65-F5344CB8AC3E}">
        <p14:creationId xmlns:p14="http://schemas.microsoft.com/office/powerpoint/2010/main" val="123666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22</a:t>
            </a:fld>
            <a:endParaRPr lang="en-US"/>
          </a:p>
        </p:txBody>
      </p:sp>
    </p:spTree>
    <p:extLst>
      <p:ext uri="{BB962C8B-B14F-4D97-AF65-F5344CB8AC3E}">
        <p14:creationId xmlns:p14="http://schemas.microsoft.com/office/powerpoint/2010/main" val="81243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23</a:t>
            </a:fld>
            <a:endParaRPr lang="en-US"/>
          </a:p>
        </p:txBody>
      </p:sp>
    </p:spTree>
    <p:extLst>
      <p:ext uri="{BB962C8B-B14F-4D97-AF65-F5344CB8AC3E}">
        <p14:creationId xmlns:p14="http://schemas.microsoft.com/office/powerpoint/2010/main" val="22371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41</a:t>
            </a:fld>
            <a:endParaRPr lang="en-US"/>
          </a:p>
        </p:txBody>
      </p:sp>
    </p:spTree>
    <p:extLst>
      <p:ext uri="{BB962C8B-B14F-4D97-AF65-F5344CB8AC3E}">
        <p14:creationId xmlns:p14="http://schemas.microsoft.com/office/powerpoint/2010/main" val="281513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43</a:t>
            </a:fld>
            <a:endParaRPr lang="en-US"/>
          </a:p>
        </p:txBody>
      </p:sp>
    </p:spTree>
    <p:extLst>
      <p:ext uri="{BB962C8B-B14F-4D97-AF65-F5344CB8AC3E}">
        <p14:creationId xmlns:p14="http://schemas.microsoft.com/office/powerpoint/2010/main" val="41735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45</a:t>
            </a:fld>
            <a:endParaRPr lang="en-US"/>
          </a:p>
        </p:txBody>
      </p:sp>
    </p:spTree>
    <p:extLst>
      <p:ext uri="{BB962C8B-B14F-4D97-AF65-F5344CB8AC3E}">
        <p14:creationId xmlns:p14="http://schemas.microsoft.com/office/powerpoint/2010/main" val="114598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46</a:t>
            </a:fld>
            <a:endParaRPr lang="en-US"/>
          </a:p>
        </p:txBody>
      </p:sp>
    </p:spTree>
    <p:extLst>
      <p:ext uri="{BB962C8B-B14F-4D97-AF65-F5344CB8AC3E}">
        <p14:creationId xmlns:p14="http://schemas.microsoft.com/office/powerpoint/2010/main" val="84599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Rectangle 1"/>
          <p:cNvSpPr/>
          <p:nvPr userDrawn="1"/>
        </p:nvSpPr>
        <p:spPr>
          <a:xfrm>
            <a:off x="0" y="0"/>
            <a:ext cx="12192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Segoe UI" charset="0"/>
              <a:ea typeface="ＭＳ Ｐゴシック" charset="0"/>
              <a:cs typeface="ＭＳ Ｐゴシック" charset="0"/>
            </a:endParaRPr>
          </a:p>
        </p:txBody>
      </p:sp>
    </p:spTree>
    <p:extLst>
      <p:ext uri="{BB962C8B-B14F-4D97-AF65-F5344CB8AC3E}">
        <p14:creationId xmlns:p14="http://schemas.microsoft.com/office/powerpoint/2010/main" val="216911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203200" y="1600200"/>
            <a:ext cx="11785600" cy="47244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80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229645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203200" y="1600200"/>
            <a:ext cx="57912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197600" y="1600200"/>
            <a:ext cx="57912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279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785600" cy="61722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962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7"/>
          <p:cNvSpPr txBox="1">
            <a:spLocks noGrp="1"/>
          </p:cNvSpPr>
          <p:nvPr>
            <p:ph type="ctrTitle"/>
          </p:nvPr>
        </p:nvSpPr>
        <p:spPr>
          <a:xfrm>
            <a:off x="1524000" y="205962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
          <p:cNvSpPr txBox="1">
            <a:spLocks noGrp="1"/>
          </p:cNvSpPr>
          <p:nvPr>
            <p:ph type="subTitle" idx="1"/>
          </p:nvPr>
        </p:nvSpPr>
        <p:spPr>
          <a:xfrm>
            <a:off x="1524000" y="453929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7"/>
          <p:cNvSpPr/>
          <p:nvPr/>
        </p:nvSpPr>
        <p:spPr>
          <a:xfrm>
            <a:off x="0" y="0"/>
            <a:ext cx="12192000" cy="251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20" name="Google Shape;20;p7" descr="bioinformatics.ca-logo-white-text.png"/>
          <p:cNvPicPr preferRelativeResize="0"/>
          <p:nvPr/>
        </p:nvPicPr>
        <p:blipFill rotWithShape="1">
          <a:blip r:embed="rId2">
            <a:alphaModFix/>
          </a:blip>
          <a:srcRect/>
          <a:stretch/>
        </p:blipFill>
        <p:spPr>
          <a:xfrm>
            <a:off x="350520" y="1649673"/>
            <a:ext cx="1620520" cy="727826"/>
          </a:xfrm>
          <a:prstGeom prst="rect">
            <a:avLst/>
          </a:prstGeom>
          <a:noFill/>
          <a:ln>
            <a:noFill/>
          </a:ln>
        </p:spPr>
      </p:pic>
    </p:spTree>
    <p:extLst>
      <p:ext uri="{BB962C8B-B14F-4D97-AF65-F5344CB8AC3E}">
        <p14:creationId xmlns:p14="http://schemas.microsoft.com/office/powerpoint/2010/main" val="35527789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3873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195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CAF11F4-164A-1046-9BA3-69E3EC6F6651}"/>
              </a:ext>
            </a:extLst>
          </p:cNvPr>
          <p:cNvSpPr/>
          <p:nvPr userDrawn="1"/>
        </p:nvSpPr>
        <p:spPr>
          <a:xfrm>
            <a:off x="0" y="6400800"/>
            <a:ext cx="12192000" cy="457200"/>
          </a:xfrm>
          <a:prstGeom prst="rect">
            <a:avLst/>
          </a:prstGeom>
          <a:solidFill>
            <a:srgbClr val="9A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8" name="TextBox 7">
            <a:extLst>
              <a:ext uri="{FF2B5EF4-FFF2-40B4-BE49-F238E27FC236}">
                <a16:creationId xmlns:a16="http://schemas.microsoft.com/office/drawing/2014/main" id="{6024D935-8AA5-AD4A-97DB-2C98D46C4C33}"/>
              </a:ext>
            </a:extLst>
          </p:cNvPr>
          <p:cNvSpPr txBox="1">
            <a:spLocks noChangeArrowheads="1"/>
          </p:cNvSpPr>
          <p:nvPr userDrawn="1"/>
        </p:nvSpPr>
        <p:spPr bwMode="auto">
          <a:xfrm>
            <a:off x="227541" y="6461449"/>
            <a:ext cx="442829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0" b="1" dirty="0">
                <a:solidFill>
                  <a:schemeClr val="bg1"/>
                </a:solidFill>
                <a:latin typeface="Calibri" charset="0"/>
                <a:cs typeface="Calibri" charset="0"/>
              </a:rPr>
              <a:t>Module 0</a:t>
            </a:r>
          </a:p>
        </p:txBody>
      </p:sp>
      <p:sp>
        <p:nvSpPr>
          <p:cNvPr id="9" name="TextBox 8">
            <a:extLst>
              <a:ext uri="{FF2B5EF4-FFF2-40B4-BE49-F238E27FC236}">
                <a16:creationId xmlns:a16="http://schemas.microsoft.com/office/drawing/2014/main" id="{65BE47AC-F418-8F43-80B5-6915916B72B4}"/>
              </a:ext>
            </a:extLst>
          </p:cNvPr>
          <p:cNvSpPr txBox="1"/>
          <p:nvPr userDrawn="1"/>
        </p:nvSpPr>
        <p:spPr>
          <a:xfrm>
            <a:off x="8803051" y="6451602"/>
            <a:ext cx="3149600" cy="36933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1800" b="1" dirty="0">
                <a:solidFill>
                  <a:schemeClr val="bg1"/>
                </a:solidFill>
                <a:cs typeface="Arial" charset="0"/>
              </a:rPr>
              <a:t>rnabio.org</a:t>
            </a:r>
            <a:endParaRPr lang="en-US" sz="1800" dirty="0">
              <a:solidFill>
                <a:schemeClr val="bg1"/>
              </a:solidFill>
              <a:cs typeface="Arial" charset="0"/>
            </a:endParaRPr>
          </a:p>
        </p:txBody>
      </p:sp>
      <p:sp>
        <p:nvSpPr>
          <p:cNvPr id="2" name="TextBox 1">
            <a:extLst>
              <a:ext uri="{FF2B5EF4-FFF2-40B4-BE49-F238E27FC236}">
                <a16:creationId xmlns:a16="http://schemas.microsoft.com/office/drawing/2014/main" id="{08720A5B-B2A6-C449-9DA8-9A8EFC0DBA6B}"/>
              </a:ext>
            </a:extLst>
          </p:cNvPr>
          <p:cNvSpPr txBox="1"/>
          <p:nvPr userDrawn="1"/>
        </p:nvSpPr>
        <p:spPr>
          <a:xfrm>
            <a:off x="5885848" y="6471293"/>
            <a:ext cx="420307" cy="323165"/>
          </a:xfrm>
          <a:prstGeom prst="rect">
            <a:avLst/>
          </a:prstGeom>
          <a:noFill/>
        </p:spPr>
        <p:txBody>
          <a:bodyPr wrap="none" rtlCol="0" anchor="ctr">
            <a:spAutoFit/>
          </a:bodyPr>
          <a:lstStyle/>
          <a:p>
            <a:pPr algn="ctr"/>
            <a:fld id="{0153C3B2-0654-1049-821D-A9450C27E9C9}" type="slidenum">
              <a:rPr lang="en-US" sz="1500" smtClean="0">
                <a:solidFill>
                  <a:schemeClr val="bg1"/>
                </a:solidFill>
              </a:rPr>
              <a:pPr algn="ctr"/>
              <a:t>‹#›</a:t>
            </a:fld>
            <a:endParaRPr lang="en-US" sz="15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p:txStyles>
    <p:titleStyle>
      <a:lvl1pPr algn="ctr" rtl="0" eaLnBrk="0" fontAlgn="base" hangingPunct="0">
        <a:spcBef>
          <a:spcPct val="0"/>
        </a:spcBef>
        <a:spcAft>
          <a:spcPct val="0"/>
        </a:spcAft>
        <a:defRPr sz="4000" b="1" kern="1200">
          <a:solidFill>
            <a:schemeClr val="tx1"/>
          </a:solidFill>
          <a:latin typeface="Calibri"/>
          <a:ea typeface="ＭＳ Ｐゴシック" pitchFamily="-28" charset="-128"/>
          <a:cs typeface="Calibri"/>
        </a:defRPr>
      </a:lvl1pPr>
      <a:lvl2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2pPr>
      <a:lvl3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3pPr>
      <a:lvl4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4pPr>
      <a:lvl5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6pPr>
      <a:lvl7pPr marL="9144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7pPr>
      <a:lvl8pPr marL="13716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8pPr>
      <a:lvl9pPr marL="18288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Calibri"/>
          <a:ea typeface="ＭＳ Ｐゴシック" pitchFamily="-28" charset="-128"/>
          <a:cs typeface="Calibri"/>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Calibri"/>
          <a:ea typeface="ＭＳ Ｐゴシック" pitchFamily="-28" charset="-128"/>
          <a:cs typeface="Calibri"/>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bri"/>
          <a:ea typeface="ＭＳ Ｐゴシック" pitchFamily="-28" charset="-128"/>
          <a:cs typeface="Calibri"/>
        </a:defRPr>
      </a:lvl3pPr>
      <a:lvl4pPr marL="16002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4pPr>
      <a:lvl5pPr marL="20574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www.biostars.org/p/7020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ws.amazon.com/console/" TargetMode="External"/><Relationship Id="rId2" Type="http://schemas.openxmlformats.org/officeDocument/2006/relationships/hyperlink" Target="https://rnabio.org/module-00-setup/0000/06/01/Intro_to_AW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rnabio.org/module-00-setup/0000/07/01/Log_into_AW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shlworkshops.signin.aws.amazon.com/consol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aws.amazon.com/premiumsupport/knowledge-center/convert-pem-file-into-pp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loud.google.com/" TargetMode="External"/><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hyperlink" Target="https://azure.microsoft.com/en-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p:nvPr/>
        </p:nvSpPr>
        <p:spPr>
          <a:xfrm>
            <a:off x="2222416" y="2724338"/>
            <a:ext cx="7721190" cy="1085850"/>
          </a:xfrm>
          <a:prstGeom prst="rect">
            <a:avLst/>
          </a:prstGeom>
          <a:noFill/>
          <a:ln>
            <a:noFill/>
          </a:ln>
        </p:spPr>
        <p:txBody>
          <a:bodyPr spcFirstLastPara="1" wrap="square" lIns="68575" tIns="34275" rIns="68575" bIns="34275" anchor="ctr" anchorCtr="0">
            <a:normAutofit/>
          </a:bodyPr>
          <a:lstStyle/>
          <a:p>
            <a:pPr>
              <a:lnSpc>
                <a:spcPct val="90000"/>
              </a:lnSpc>
              <a:buClr>
                <a:srgbClr val="9A3334"/>
              </a:buClr>
              <a:buSzPts val="3300"/>
            </a:pPr>
            <a:r>
              <a:rPr lang="en-US" sz="3300">
                <a:solidFill>
                  <a:srgbClr val="9A3334"/>
                </a:solidFill>
                <a:latin typeface="Verdana"/>
                <a:ea typeface="Verdana"/>
                <a:cs typeface="Verdana"/>
                <a:sym typeface="Verdana"/>
              </a:rPr>
              <a:t>Canadian Bioinformatics Workshops</a:t>
            </a:r>
            <a:endParaRPr/>
          </a:p>
        </p:txBody>
      </p:sp>
      <p:sp>
        <p:nvSpPr>
          <p:cNvPr id="69" name="Google Shape;69;p1"/>
          <p:cNvSpPr txBox="1"/>
          <p:nvPr/>
        </p:nvSpPr>
        <p:spPr>
          <a:xfrm>
            <a:off x="3068167" y="3646841"/>
            <a:ext cx="6029688" cy="1445419"/>
          </a:xfrm>
          <a:prstGeom prst="rect">
            <a:avLst/>
          </a:prstGeom>
          <a:noFill/>
          <a:ln>
            <a:noFill/>
          </a:ln>
        </p:spPr>
        <p:txBody>
          <a:bodyPr spcFirstLastPara="1" wrap="square" lIns="68575" tIns="34275" rIns="68575" bIns="34275" anchor="t" anchorCtr="0">
            <a:normAutofit/>
          </a:bodyPr>
          <a:lstStyle/>
          <a:p>
            <a:pPr algn="ctr">
              <a:lnSpc>
                <a:spcPct val="90000"/>
              </a:lnSpc>
              <a:buClr>
                <a:schemeClr val="dk1"/>
              </a:buClr>
              <a:buSzPts val="2100"/>
            </a:pPr>
            <a:r>
              <a:rPr lang="en-US" sz="2100">
                <a:solidFill>
                  <a:schemeClr val="dk1"/>
                </a:solidFill>
                <a:latin typeface="Verdana"/>
                <a:ea typeface="Verdana"/>
                <a:cs typeface="Verdana"/>
                <a:sym typeface="Verdana"/>
              </a:rPr>
              <a:t>www.bioinformatics.ca</a:t>
            </a:r>
            <a:endParaRPr sz="2100">
              <a:solidFill>
                <a:schemeClr val="dk1"/>
              </a:solidFill>
              <a:latin typeface="Verdana"/>
              <a:ea typeface="Verdana"/>
              <a:cs typeface="Verdana"/>
              <a:sym typeface="Verdana"/>
            </a:endParaRPr>
          </a:p>
          <a:p>
            <a:pPr algn="ctr">
              <a:lnSpc>
                <a:spcPct val="90000"/>
              </a:lnSpc>
              <a:spcBef>
                <a:spcPts val="1000"/>
              </a:spcBef>
              <a:buClr>
                <a:schemeClr val="dk1"/>
              </a:buClr>
              <a:buSzPts val="2100"/>
            </a:pPr>
            <a:r>
              <a:rPr lang="en-US" sz="2100">
                <a:solidFill>
                  <a:schemeClr val="dk1"/>
                </a:solidFill>
                <a:latin typeface="Verdana"/>
                <a:ea typeface="Verdana"/>
                <a:cs typeface="Verdana"/>
                <a:sym typeface="Verdana"/>
              </a:rPr>
              <a:t>bioinformaticsdotca.github.io</a:t>
            </a:r>
            <a:endParaRPr sz="210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58957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143001"/>
          </a:xfrm>
        </p:spPr>
        <p:txBody>
          <a:bodyPr/>
          <a:lstStyle/>
          <a:p>
            <a:r>
              <a:rPr lang="en-US" sz="3600" dirty="0">
                <a:ea typeface="ＭＳ Ｐゴシック" charset="0"/>
              </a:rPr>
              <a:t>Some of the challenges of cloud computing:</a:t>
            </a:r>
          </a:p>
        </p:txBody>
      </p:sp>
      <p:sp>
        <p:nvSpPr>
          <p:cNvPr id="5" name="Content Placeholder 2"/>
          <p:cNvSpPr>
            <a:spLocks noGrp="1"/>
          </p:cNvSpPr>
          <p:nvPr>
            <p:ph idx="1"/>
          </p:nvPr>
        </p:nvSpPr>
        <p:spPr>
          <a:xfrm>
            <a:off x="695400" y="1116013"/>
            <a:ext cx="9820200" cy="4976812"/>
          </a:xfrm>
        </p:spPr>
        <p:txBody>
          <a:bodyPr/>
          <a:lstStyle/>
          <a:p>
            <a:r>
              <a:rPr lang="en-US" dirty="0">
                <a:ea typeface="ＭＳ Ｐゴシック" charset="0"/>
              </a:rPr>
              <a:t>Not cheap</a:t>
            </a:r>
          </a:p>
          <a:p>
            <a:r>
              <a:rPr lang="en-US" dirty="0">
                <a:ea typeface="ＭＳ Ｐゴシック" charset="0"/>
              </a:rPr>
              <a:t>Getting files to and from there</a:t>
            </a:r>
          </a:p>
          <a:p>
            <a:r>
              <a:rPr lang="en-US" dirty="0">
                <a:ea typeface="ＭＳ Ｐゴシック" charset="0"/>
              </a:rPr>
              <a:t>Standardization can be a challenge if you don’t control hardware</a:t>
            </a:r>
          </a:p>
          <a:p>
            <a:r>
              <a:rPr lang="en-US" dirty="0">
                <a:ea typeface="ＭＳ Ｐゴシック" charset="0"/>
              </a:rPr>
              <a:t>PHI: personal health information &amp; security concerns</a:t>
            </a:r>
          </a:p>
          <a:p>
            <a:pPr lvl="1"/>
            <a:r>
              <a:rPr lang="en-US" dirty="0">
                <a:ea typeface="ＭＳ Ｐゴシック" charset="0"/>
              </a:rPr>
              <a:t>In the USA: HIPAA act, PSQIA act, HITECH act, Patriot act, CLIA and CAP programs, etc.</a:t>
            </a:r>
          </a:p>
          <a:p>
            <a:pPr lvl="1"/>
            <a:r>
              <a:rPr lang="en-US" dirty="0">
                <a:ea typeface="ＭＳ Ｐゴシック" charset="0"/>
                <a:hlinkClick r:id="rId2"/>
              </a:rPr>
              <a:t>http://www.biostars.org/p/70204/</a:t>
            </a:r>
            <a:endParaRPr lang="en-US" dirty="0">
              <a:ea typeface="ＭＳ Ｐゴシック" charset="0"/>
            </a:endParaRPr>
          </a:p>
          <a:p>
            <a:endParaRPr lang="en-US" dirty="0">
              <a:ea typeface="ＭＳ Ｐゴシック" charset="0"/>
            </a:endParaRPr>
          </a:p>
        </p:txBody>
      </p:sp>
    </p:spTree>
    <p:extLst>
      <p:ext uri="{BB962C8B-B14F-4D97-AF65-F5344CB8AC3E}">
        <p14:creationId xmlns:p14="http://schemas.microsoft.com/office/powerpoint/2010/main" val="258116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143001"/>
          </a:xfrm>
        </p:spPr>
        <p:txBody>
          <a:bodyPr/>
          <a:lstStyle/>
          <a:p>
            <a:r>
              <a:rPr lang="en-US" sz="3600" dirty="0">
                <a:ea typeface="ＭＳ Ｐゴシック" charset="0"/>
              </a:rPr>
              <a:t>Some of the advantages of cloud computing:</a:t>
            </a:r>
          </a:p>
        </p:txBody>
      </p:sp>
      <p:sp>
        <p:nvSpPr>
          <p:cNvPr id="5" name="Content Placeholder 2"/>
          <p:cNvSpPr>
            <a:spLocks noGrp="1"/>
          </p:cNvSpPr>
          <p:nvPr>
            <p:ph idx="1"/>
          </p:nvPr>
        </p:nvSpPr>
        <p:spPr>
          <a:xfrm>
            <a:off x="767408" y="1116013"/>
            <a:ext cx="9748192" cy="4760912"/>
          </a:xfrm>
        </p:spPr>
        <p:txBody>
          <a:bodyPr/>
          <a:lstStyle/>
          <a:p>
            <a:r>
              <a:rPr lang="en-US" dirty="0">
                <a:ea typeface="ＭＳ Ｐゴシック" charset="0"/>
              </a:rPr>
              <a:t>There are better ways of transferring large files, and now AWS makes it free to upload files.</a:t>
            </a:r>
          </a:p>
          <a:p>
            <a:r>
              <a:rPr lang="en-US" dirty="0">
                <a:ea typeface="ＭＳ Ｐゴシック" charset="0"/>
              </a:rPr>
              <a:t>A number of datasets exist on AWS (e.g. 1000 genome data, TCGA).</a:t>
            </a:r>
          </a:p>
          <a:p>
            <a:r>
              <a:rPr lang="en-US" dirty="0">
                <a:ea typeface="ＭＳ Ｐゴシック" charset="0"/>
              </a:rPr>
              <a:t>Many useful bioinformatics AMI’s (Amazon Machine Images) exist on AWS: e.g. </a:t>
            </a:r>
            <a:r>
              <a:rPr lang="en-US" dirty="0" err="1">
                <a:ea typeface="ＭＳ Ｐゴシック" charset="0"/>
              </a:rPr>
              <a:t>cloudbiolinux</a:t>
            </a:r>
            <a:r>
              <a:rPr lang="en-US" dirty="0">
                <a:ea typeface="ＭＳ Ｐゴシック" charset="0"/>
              </a:rPr>
              <a:t> &amp; </a:t>
            </a:r>
            <a:r>
              <a:rPr lang="en-US" dirty="0" err="1">
                <a:ea typeface="ＭＳ Ｐゴシック" charset="0"/>
              </a:rPr>
              <a:t>CloudMan</a:t>
            </a:r>
            <a:r>
              <a:rPr lang="en-US" dirty="0">
                <a:ea typeface="ＭＳ Ｐゴシック" charset="0"/>
              </a:rPr>
              <a:t> (Galaxy) – now one for this course!</a:t>
            </a:r>
          </a:p>
          <a:p>
            <a:r>
              <a:rPr lang="en-US" dirty="0">
                <a:ea typeface="ＭＳ Ｐゴシック" charset="0"/>
              </a:rPr>
              <a:t>Many flavors of cloud available, not just AWS </a:t>
            </a:r>
          </a:p>
        </p:txBody>
      </p:sp>
    </p:spTree>
    <p:extLst>
      <p:ext uri="{BB962C8B-B14F-4D97-AF65-F5344CB8AC3E}">
        <p14:creationId xmlns:p14="http://schemas.microsoft.com/office/powerpoint/2010/main" val="34576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16632"/>
            <a:ext cx="8839200" cy="778098"/>
          </a:xfrm>
        </p:spPr>
        <p:txBody>
          <a:bodyPr/>
          <a:lstStyle/>
          <a:p>
            <a:r>
              <a:rPr lang="en-US" dirty="0"/>
              <a:t>Key AWS concepts and terminology</a:t>
            </a:r>
          </a:p>
        </p:txBody>
      </p:sp>
      <p:sp>
        <p:nvSpPr>
          <p:cNvPr id="3" name="Content Placeholder 2"/>
          <p:cNvSpPr>
            <a:spLocks noGrp="1"/>
          </p:cNvSpPr>
          <p:nvPr>
            <p:ph idx="1"/>
          </p:nvPr>
        </p:nvSpPr>
        <p:spPr>
          <a:xfrm>
            <a:off x="623392" y="980728"/>
            <a:ext cx="10873208" cy="5472608"/>
          </a:xfrm>
        </p:spPr>
        <p:txBody>
          <a:bodyPr/>
          <a:lstStyle/>
          <a:p>
            <a:r>
              <a:rPr lang="en-US" b="1" dirty="0"/>
              <a:t>AWS</a:t>
            </a:r>
            <a:r>
              <a:rPr lang="en-US" dirty="0"/>
              <a:t> - Amazon Web Services. A collection of cloud computing services provided by Amazon.</a:t>
            </a:r>
          </a:p>
          <a:p>
            <a:r>
              <a:rPr lang="en-US" b="1" dirty="0"/>
              <a:t>EC2</a:t>
            </a:r>
            <a:r>
              <a:rPr lang="en-US" dirty="0"/>
              <a:t> - Elastic Compute. An AWS service that allows you to configure and rent computers to meet your compute needs on an as needed basis.</a:t>
            </a:r>
          </a:p>
          <a:p>
            <a:r>
              <a:rPr lang="en-US" b="1" dirty="0"/>
              <a:t>EBS</a:t>
            </a:r>
            <a:r>
              <a:rPr lang="en-US" dirty="0"/>
              <a:t> - Elastic Block Storage. A data storage solution that allows you to rent disk storage and associate that storage with your compute resources. EBS volumes are generally backed by SSD devices.</a:t>
            </a:r>
          </a:p>
        </p:txBody>
      </p:sp>
    </p:spTree>
    <p:extLst>
      <p:ext uri="{BB962C8B-B14F-4D97-AF65-F5344CB8AC3E}">
        <p14:creationId xmlns:p14="http://schemas.microsoft.com/office/powerpoint/2010/main" val="93879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080864"/>
            <a:ext cx="10945216" cy="5300464"/>
          </a:xfrm>
        </p:spPr>
        <p:txBody>
          <a:bodyPr/>
          <a:lstStyle/>
          <a:p>
            <a:r>
              <a:rPr lang="en-US" b="1" dirty="0"/>
              <a:t>S3</a:t>
            </a:r>
            <a:r>
              <a:rPr lang="en-US" dirty="0"/>
              <a:t> - Simple storage service. Cheaper than EBS and allows for storage of larger amounts of data with some drawbacks compared to EBS. S3 volumes store data as objects that are accessed by an API or command line interface or other application designed to work with S3. EBS volumes on the other hand can be mounted as if they were a local disk drive associated with the Instance.</a:t>
            </a:r>
          </a:p>
          <a:p>
            <a:r>
              <a:rPr lang="en-US" b="1" dirty="0"/>
              <a:t>SSD</a:t>
            </a:r>
            <a:r>
              <a:rPr lang="en-US" dirty="0"/>
              <a:t> - Solid state drive. A particular type of storage hardware that is generally faster and more expensive than traditional hard drives.</a:t>
            </a:r>
          </a:p>
          <a:p>
            <a:endParaRPr lang="en-US" dirty="0"/>
          </a:p>
        </p:txBody>
      </p:sp>
      <p:sp>
        <p:nvSpPr>
          <p:cNvPr id="4" name="Title 1"/>
          <p:cNvSpPr>
            <a:spLocks noGrp="1"/>
          </p:cNvSpPr>
          <p:nvPr>
            <p:ph type="title"/>
          </p:nvPr>
        </p:nvSpPr>
        <p:spPr>
          <a:xfrm>
            <a:off x="1676400" y="116632"/>
            <a:ext cx="8839200" cy="778098"/>
          </a:xfrm>
        </p:spPr>
        <p:txBody>
          <a:bodyPr/>
          <a:lstStyle/>
          <a:p>
            <a:r>
              <a:rPr lang="en-US" dirty="0"/>
              <a:t>Key AWS concepts and terminology</a:t>
            </a:r>
          </a:p>
        </p:txBody>
      </p:sp>
    </p:spTree>
    <p:extLst>
      <p:ext uri="{BB962C8B-B14F-4D97-AF65-F5344CB8AC3E}">
        <p14:creationId xmlns:p14="http://schemas.microsoft.com/office/powerpoint/2010/main" val="290766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difference between the 'Start', 'Stop', 'Reboot', and 'Terminate' (Instance States)?</a:t>
            </a:r>
          </a:p>
        </p:txBody>
      </p:sp>
      <p:sp>
        <p:nvSpPr>
          <p:cNvPr id="3" name="Content Placeholder 2"/>
          <p:cNvSpPr>
            <a:spLocks noGrp="1"/>
          </p:cNvSpPr>
          <p:nvPr>
            <p:ph idx="1"/>
          </p:nvPr>
        </p:nvSpPr>
        <p:spPr/>
        <p:txBody>
          <a:bodyPr/>
          <a:lstStyle/>
          <a:p>
            <a:r>
              <a:rPr lang="en-US" dirty="0"/>
              <a:t>Start – turn on an EC2 instance that you have previously created</a:t>
            </a:r>
          </a:p>
          <a:p>
            <a:r>
              <a:rPr lang="en-US" dirty="0"/>
              <a:t>Stop – turn off an EC2 instance that you have previously created</a:t>
            </a:r>
          </a:p>
          <a:p>
            <a:r>
              <a:rPr lang="en-US" dirty="0"/>
              <a:t>Reboot – restart an EC2 instance</a:t>
            </a:r>
          </a:p>
          <a:p>
            <a:r>
              <a:rPr lang="en-US" dirty="0"/>
              <a:t>Terminate – permanently stop and destroy an EC2 instance. Any associated EBS volumes may also be destroyed at this time depending on configuration</a:t>
            </a:r>
          </a:p>
        </p:txBody>
      </p:sp>
    </p:spTree>
    <p:extLst>
      <p:ext uri="{BB962C8B-B14F-4D97-AF65-F5344CB8AC3E}">
        <p14:creationId xmlns:p14="http://schemas.microsoft.com/office/powerpoint/2010/main" val="3969201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4624"/>
            <a:ext cx="8839200" cy="850106"/>
          </a:xfrm>
        </p:spPr>
        <p:txBody>
          <a:bodyPr/>
          <a:lstStyle/>
          <a:p>
            <a:r>
              <a:rPr lang="en-US" dirty="0"/>
              <a:t>What is an AMI/snapshot?</a:t>
            </a:r>
          </a:p>
        </p:txBody>
      </p:sp>
      <p:sp>
        <p:nvSpPr>
          <p:cNvPr id="3" name="Content Placeholder 2"/>
          <p:cNvSpPr>
            <a:spLocks noGrp="1"/>
          </p:cNvSpPr>
          <p:nvPr>
            <p:ph idx="1"/>
          </p:nvPr>
        </p:nvSpPr>
        <p:spPr>
          <a:xfrm>
            <a:off x="479376" y="836712"/>
            <a:ext cx="11377264" cy="5343872"/>
          </a:xfrm>
        </p:spPr>
        <p:txBody>
          <a:bodyPr/>
          <a:lstStyle/>
          <a:p>
            <a:r>
              <a:rPr lang="en-US" dirty="0"/>
              <a:t>AMI (Amazon Machine Image) – a template that specifies how to launch EC2 instances</a:t>
            </a:r>
          </a:p>
          <a:p>
            <a:pPr lvl="1"/>
            <a:r>
              <a:rPr lang="en-US" dirty="0"/>
              <a:t>Root volume with operating system (OS), pre-installed applications, </a:t>
            </a:r>
            <a:r>
              <a:rPr lang="en-US" dirty="0" err="1"/>
              <a:t>etc</a:t>
            </a:r>
            <a:endParaRPr lang="en-US" dirty="0"/>
          </a:p>
          <a:p>
            <a:pPr lvl="1"/>
            <a:r>
              <a:rPr lang="en-US" dirty="0"/>
              <a:t>Launch permissions the determine who can use the AMI</a:t>
            </a:r>
          </a:p>
          <a:p>
            <a:pPr lvl="1"/>
            <a:r>
              <a:rPr lang="en-US" dirty="0"/>
              <a:t>Specification of (data) volumes to attach when launched</a:t>
            </a:r>
          </a:p>
          <a:p>
            <a:r>
              <a:rPr lang="en-US" dirty="0"/>
              <a:t>You can create an AMI for any instance you have created/configured</a:t>
            </a:r>
          </a:p>
          <a:p>
            <a:r>
              <a:rPr lang="en-US" dirty="0"/>
              <a:t>AMI can be made public for sharing (region-specific)</a:t>
            </a:r>
          </a:p>
          <a:p>
            <a:r>
              <a:rPr lang="en-US" dirty="0"/>
              <a:t>Creating an AMI involves creating a snapshot of the root and any attached volumes. You will be charged to store this snapshot.</a:t>
            </a:r>
          </a:p>
        </p:txBody>
      </p:sp>
    </p:spTree>
    <p:extLst>
      <p:ext uri="{BB962C8B-B14F-4D97-AF65-F5344CB8AC3E}">
        <p14:creationId xmlns:p14="http://schemas.microsoft.com/office/powerpoint/2010/main" val="327141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3752"/>
            <a:ext cx="11449272" cy="1143000"/>
          </a:xfrm>
        </p:spPr>
        <p:txBody>
          <a:bodyPr/>
          <a:lstStyle/>
          <a:p>
            <a:r>
              <a:rPr lang="en-US" sz="3200" dirty="0"/>
              <a:t>I can not log into my EC2 instance, what might have gone wrong?</a:t>
            </a:r>
          </a:p>
        </p:txBody>
      </p:sp>
      <p:sp>
        <p:nvSpPr>
          <p:cNvPr id="3" name="Content Placeholder 2"/>
          <p:cNvSpPr>
            <a:spLocks noGrp="1"/>
          </p:cNvSpPr>
          <p:nvPr>
            <p:ph idx="1"/>
          </p:nvPr>
        </p:nvSpPr>
        <p:spPr>
          <a:xfrm>
            <a:off x="623392" y="1268760"/>
            <a:ext cx="10873208" cy="5055840"/>
          </a:xfrm>
        </p:spPr>
        <p:txBody>
          <a:bodyPr/>
          <a:lstStyle/>
          <a:p>
            <a:r>
              <a:rPr lang="en-US" dirty="0"/>
              <a:t>Is your instance running?</a:t>
            </a:r>
          </a:p>
          <a:p>
            <a:r>
              <a:rPr lang="en-US" dirty="0"/>
              <a:t>Are you providing the correct path to your key file?</a:t>
            </a:r>
          </a:p>
          <a:p>
            <a:r>
              <a:rPr lang="en-US" dirty="0"/>
              <a:t>Is it the correct key file? </a:t>
            </a:r>
          </a:p>
          <a:p>
            <a:r>
              <a:rPr lang="en-US" dirty="0"/>
              <a:t>Have you set the permissions for your key file correctly? </a:t>
            </a:r>
          </a:p>
          <a:p>
            <a:r>
              <a:rPr lang="en-US" dirty="0"/>
              <a:t>Did you specify a valid user for your AMI (e.g., </a:t>
            </a:r>
            <a:r>
              <a:rPr lang="en-US" dirty="0" err="1"/>
              <a:t>ubuntu</a:t>
            </a:r>
            <a:r>
              <a:rPr lang="en-US" dirty="0"/>
              <a:t>)?</a:t>
            </a:r>
          </a:p>
          <a:p>
            <a:r>
              <a:rPr lang="en-US" dirty="0"/>
              <a:t>Did you specify the correct IP address?</a:t>
            </a:r>
          </a:p>
          <a:p>
            <a:r>
              <a:rPr lang="en-US" dirty="0"/>
              <a:t>Does the Security Group for the instance allow access for your connection protocol (e.g., SSH) and location?</a:t>
            </a:r>
          </a:p>
        </p:txBody>
      </p:sp>
    </p:spTree>
    <p:extLst>
      <p:ext uri="{BB962C8B-B14F-4D97-AF65-F5344CB8AC3E}">
        <p14:creationId xmlns:p14="http://schemas.microsoft.com/office/powerpoint/2010/main" val="447214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384"/>
            <a:ext cx="8839200" cy="706090"/>
          </a:xfrm>
        </p:spPr>
        <p:txBody>
          <a:bodyPr/>
          <a:lstStyle/>
          <a:p>
            <a:r>
              <a:rPr lang="en-US" sz="3200" dirty="0"/>
              <a:t>How much does it cost to use AWS EC2 resources?</a:t>
            </a:r>
          </a:p>
        </p:txBody>
      </p:sp>
      <p:sp>
        <p:nvSpPr>
          <p:cNvPr id="5" name="TextBox 4"/>
          <p:cNvSpPr txBox="1"/>
          <p:nvPr/>
        </p:nvSpPr>
        <p:spPr>
          <a:xfrm>
            <a:off x="623392" y="5293657"/>
            <a:ext cx="10945216" cy="1015663"/>
          </a:xfrm>
          <a:prstGeom prst="rect">
            <a:avLst/>
          </a:prstGeom>
          <a:noFill/>
        </p:spPr>
        <p:txBody>
          <a:bodyPr wrap="square" rtlCol="0">
            <a:spAutoFit/>
          </a:bodyPr>
          <a:lstStyle/>
          <a:p>
            <a:pPr algn="ctr"/>
            <a:r>
              <a:rPr lang="en-US" sz="2000" dirty="0"/>
              <a:t>Data transfer (GB): In: free; Out: first 100 GB free, $0.05-0.09 per GB depending on amount</a:t>
            </a:r>
            <a:br>
              <a:rPr lang="en-US" sz="2000" dirty="0"/>
            </a:br>
            <a:r>
              <a:rPr lang="en-US" sz="2000" dirty="0"/>
              <a:t>EBS storage (GB/Month): $0.08</a:t>
            </a:r>
            <a:br>
              <a:rPr lang="en-US" sz="2000" dirty="0"/>
            </a:br>
            <a:r>
              <a:rPr lang="en-US" sz="2000" dirty="0"/>
              <a:t>S3 storage (GB/Month):  $0.023 standard, $0.0125 infrequent access, or $0.004 glacier</a:t>
            </a:r>
          </a:p>
        </p:txBody>
      </p:sp>
      <p:pic>
        <p:nvPicPr>
          <p:cNvPr id="6" name="Picture 5">
            <a:extLst>
              <a:ext uri="{FF2B5EF4-FFF2-40B4-BE49-F238E27FC236}">
                <a16:creationId xmlns:a16="http://schemas.microsoft.com/office/drawing/2014/main" id="{6FEAA1AE-46C1-1E7D-951B-5FA1DE8ECFAB}"/>
              </a:ext>
            </a:extLst>
          </p:cNvPr>
          <p:cNvPicPr>
            <a:picLocks noChangeAspect="1"/>
          </p:cNvPicPr>
          <p:nvPr/>
        </p:nvPicPr>
        <p:blipFill rotWithShape="1">
          <a:blip r:embed="rId2">
            <a:extLst>
              <a:ext uri="{28A0092B-C50C-407E-A947-70E740481C1C}">
                <a14:useLocalDpi xmlns:a14="http://schemas.microsoft.com/office/drawing/2010/main" val="0"/>
              </a:ext>
            </a:extLst>
          </a:blip>
          <a:srcRect b="5829"/>
          <a:stretch/>
        </p:blipFill>
        <p:spPr>
          <a:xfrm>
            <a:off x="3109966" y="593904"/>
            <a:ext cx="5972068" cy="4622502"/>
          </a:xfrm>
          <a:prstGeom prst="rect">
            <a:avLst/>
          </a:prstGeom>
        </p:spPr>
      </p:pic>
    </p:spTree>
    <p:extLst>
      <p:ext uri="{BB962C8B-B14F-4D97-AF65-F5344CB8AC3E}">
        <p14:creationId xmlns:p14="http://schemas.microsoft.com/office/powerpoint/2010/main" val="2452836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4624"/>
            <a:ext cx="8839200" cy="1143000"/>
          </a:xfrm>
        </p:spPr>
        <p:txBody>
          <a:bodyPr/>
          <a:lstStyle/>
          <a:p>
            <a:r>
              <a:rPr lang="en-US" sz="3200" dirty="0"/>
              <a:t>Why am I still getting a monthly bill?</a:t>
            </a:r>
          </a:p>
        </p:txBody>
      </p:sp>
      <p:sp>
        <p:nvSpPr>
          <p:cNvPr id="3" name="Content Placeholder 2"/>
          <p:cNvSpPr>
            <a:spLocks noGrp="1"/>
          </p:cNvSpPr>
          <p:nvPr>
            <p:ph idx="1"/>
          </p:nvPr>
        </p:nvSpPr>
        <p:spPr>
          <a:xfrm>
            <a:off x="479376" y="1052736"/>
            <a:ext cx="11377264" cy="5055840"/>
          </a:xfrm>
        </p:spPr>
        <p:txBody>
          <a:bodyPr/>
          <a:lstStyle/>
          <a:p>
            <a:r>
              <a:rPr lang="en-US" dirty="0"/>
              <a:t>Generally you get an accounting of usage and cost on a 30 day cycle</a:t>
            </a:r>
          </a:p>
          <a:p>
            <a:pPr lvl="1"/>
            <a:r>
              <a:rPr lang="en-US" dirty="0"/>
              <a:t>Pricing is per instance-</a:t>
            </a:r>
            <a:r>
              <a:rPr lang="en-US" dirty="0" err="1"/>
              <a:t>seond</a:t>
            </a:r>
            <a:r>
              <a:rPr lang="en-US" dirty="0"/>
              <a:t> consumed for each instance type.</a:t>
            </a:r>
          </a:p>
          <a:p>
            <a:pPr lvl="1"/>
            <a:r>
              <a:rPr lang="en-US" dirty="0"/>
              <a:t>Also charges for storage, transfers, </a:t>
            </a:r>
            <a:r>
              <a:rPr lang="en-US" dirty="0" err="1"/>
              <a:t>etc</a:t>
            </a:r>
            <a:endParaRPr lang="en-US" dirty="0"/>
          </a:p>
          <a:p>
            <a:r>
              <a:rPr lang="en-US" dirty="0"/>
              <a:t>Be aware of regions!</a:t>
            </a:r>
          </a:p>
          <a:p>
            <a:r>
              <a:rPr lang="en-US" dirty="0"/>
              <a:t>Even when an instance is stopped, storage for root or other EBS volumes persist</a:t>
            </a:r>
          </a:p>
          <a:p>
            <a:r>
              <a:rPr lang="en-US" dirty="0"/>
              <a:t>Creating AMIs/snapshots requires storage</a:t>
            </a:r>
          </a:p>
          <a:p>
            <a:r>
              <a:rPr lang="en-US" dirty="0"/>
              <a:t>Explore the billing and cost management tools of AWS to track your spending, set warnings, </a:t>
            </a:r>
            <a:r>
              <a:rPr lang="en-US" dirty="0" err="1"/>
              <a:t>etc</a:t>
            </a:r>
            <a:endParaRPr lang="en-US" dirty="0"/>
          </a:p>
        </p:txBody>
      </p:sp>
    </p:spTree>
    <p:extLst>
      <p:ext uri="{BB962C8B-B14F-4D97-AF65-F5344CB8AC3E}">
        <p14:creationId xmlns:p14="http://schemas.microsoft.com/office/powerpoint/2010/main" val="3108292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74638"/>
            <a:ext cx="8839200" cy="1143000"/>
          </a:xfrm>
        </p:spPr>
        <p:txBody>
          <a:bodyPr/>
          <a:lstStyle/>
          <a:p>
            <a:r>
              <a:rPr lang="en-US" dirty="0"/>
              <a:t>Amazon AWS documentation</a:t>
            </a:r>
          </a:p>
        </p:txBody>
      </p:sp>
      <p:sp>
        <p:nvSpPr>
          <p:cNvPr id="5" name="Content Placeholder 2"/>
          <p:cNvSpPr>
            <a:spLocks noGrp="1"/>
          </p:cNvSpPr>
          <p:nvPr>
            <p:ph idx="1"/>
          </p:nvPr>
        </p:nvSpPr>
        <p:spPr>
          <a:xfrm>
            <a:off x="695400" y="1600200"/>
            <a:ext cx="10945216" cy="4724400"/>
          </a:xfrm>
        </p:spPr>
        <p:txBody>
          <a:bodyPr/>
          <a:lstStyle/>
          <a:p>
            <a:pPr marL="0" indent="0" algn="ctr">
              <a:buNone/>
            </a:pPr>
            <a:r>
              <a:rPr lang="en-US" dirty="0">
                <a:hlinkClick r:id="rId2"/>
              </a:rPr>
              <a:t>https://rnabio.org/module-00-setup/0000/06/01/Intro_to_AWS/</a:t>
            </a:r>
            <a:endParaRPr lang="en-US" dirty="0"/>
          </a:p>
          <a:p>
            <a:pPr marL="0" indent="0" algn="ctr">
              <a:buNone/>
            </a:pPr>
            <a:endParaRPr lang="en-US" dirty="0">
              <a:hlinkClick r:id="rId3"/>
            </a:endParaRPr>
          </a:p>
          <a:p>
            <a:pPr marL="0" indent="0" algn="ctr">
              <a:buNone/>
            </a:pPr>
            <a:r>
              <a:rPr lang="en-US" dirty="0">
                <a:hlinkClick r:id="rId3"/>
              </a:rPr>
              <a:t>http://aws.amazon.com/console/</a:t>
            </a:r>
            <a:endParaRPr lang="en-US" dirty="0"/>
          </a:p>
        </p:txBody>
      </p:sp>
    </p:spTree>
    <p:extLst>
      <p:ext uri="{BB962C8B-B14F-4D97-AF65-F5344CB8AC3E}">
        <p14:creationId xmlns:p14="http://schemas.microsoft.com/office/powerpoint/2010/main" val="130616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2" descr="Picture 1.png"/>
          <p:cNvPicPr preferRelativeResize="0"/>
          <p:nvPr/>
        </p:nvPicPr>
        <p:blipFill rotWithShape="1">
          <a:blip r:embed="rId3">
            <a:alphaModFix/>
          </a:blip>
          <a:srcRect/>
          <a:stretch/>
        </p:blipFill>
        <p:spPr>
          <a:xfrm>
            <a:off x="3135984" y="290447"/>
            <a:ext cx="5920032" cy="5813143"/>
          </a:xfrm>
          <a:prstGeom prst="rect">
            <a:avLst/>
          </a:prstGeom>
          <a:noFill/>
          <a:ln>
            <a:noFill/>
          </a:ln>
        </p:spPr>
      </p:pic>
    </p:spTree>
    <p:extLst>
      <p:ext uri="{BB962C8B-B14F-4D97-AF65-F5344CB8AC3E}">
        <p14:creationId xmlns:p14="http://schemas.microsoft.com/office/powerpoint/2010/main" val="115724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008063"/>
          </a:xfrm>
        </p:spPr>
        <p:txBody>
          <a:bodyPr/>
          <a:lstStyle/>
          <a:p>
            <a:r>
              <a:rPr lang="en-US" dirty="0">
                <a:ea typeface="ＭＳ Ｐゴシック" charset="0"/>
              </a:rPr>
              <a:t>In this workshop:</a:t>
            </a:r>
          </a:p>
        </p:txBody>
      </p:sp>
      <p:sp>
        <p:nvSpPr>
          <p:cNvPr id="5" name="Content Placeholder 1"/>
          <p:cNvSpPr>
            <a:spLocks noGrp="1"/>
          </p:cNvSpPr>
          <p:nvPr>
            <p:ph idx="1"/>
          </p:nvPr>
        </p:nvSpPr>
        <p:spPr>
          <a:xfrm>
            <a:off x="695400" y="1052513"/>
            <a:ext cx="10945216" cy="4724400"/>
          </a:xfrm>
        </p:spPr>
        <p:txBody>
          <a:bodyPr/>
          <a:lstStyle/>
          <a:p>
            <a:pPr>
              <a:buFont typeface="Arial"/>
              <a:buChar char="•"/>
              <a:defRPr/>
            </a:pPr>
            <a:r>
              <a:rPr lang="pl-PL" dirty="0" err="1"/>
              <a:t>Some</a:t>
            </a:r>
            <a:r>
              <a:rPr lang="pl-PL" dirty="0"/>
              <a:t> </a:t>
            </a:r>
            <a:r>
              <a:rPr lang="pl-PL" dirty="0" err="1"/>
              <a:t>tools</a:t>
            </a:r>
            <a:r>
              <a:rPr lang="pl-PL" dirty="0"/>
              <a:t> (data) </a:t>
            </a:r>
            <a:r>
              <a:rPr lang="pl-PL" dirty="0" err="1"/>
              <a:t>are</a:t>
            </a:r>
            <a:r>
              <a:rPr lang="pl-PL" dirty="0"/>
              <a:t> </a:t>
            </a:r>
          </a:p>
          <a:p>
            <a:pPr marL="800100" lvl="1" indent="-342900">
              <a:buFont typeface="Arial"/>
              <a:buChar char="•"/>
              <a:defRPr/>
            </a:pPr>
            <a:r>
              <a:rPr lang="pl-PL" dirty="0"/>
              <a:t>on </a:t>
            </a:r>
            <a:r>
              <a:rPr lang="pl-PL" dirty="0" err="1"/>
              <a:t>your</a:t>
            </a:r>
            <a:r>
              <a:rPr lang="pl-PL" dirty="0"/>
              <a:t> </a:t>
            </a:r>
            <a:r>
              <a:rPr lang="pl-PL" dirty="0" err="1"/>
              <a:t>computer</a:t>
            </a:r>
            <a:endParaRPr lang="pl-PL" dirty="0"/>
          </a:p>
          <a:p>
            <a:pPr marL="800100" lvl="1" indent="-342900">
              <a:buFont typeface="Arial"/>
              <a:buChar char="•"/>
              <a:defRPr/>
            </a:pPr>
            <a:r>
              <a:rPr lang="pl-PL" dirty="0"/>
              <a:t>on the web</a:t>
            </a:r>
          </a:p>
          <a:p>
            <a:pPr marL="800100" lvl="1" indent="-342900">
              <a:buFont typeface="Arial"/>
              <a:buChar char="•"/>
              <a:defRPr/>
            </a:pPr>
            <a:r>
              <a:rPr lang="pl-PL" dirty="0"/>
              <a:t>on the </a:t>
            </a:r>
            <a:r>
              <a:rPr lang="pl-PL" dirty="0" err="1"/>
              <a:t>cloud</a:t>
            </a:r>
            <a:r>
              <a:rPr lang="pl-PL" dirty="0"/>
              <a:t>.</a:t>
            </a:r>
          </a:p>
          <a:p>
            <a:pPr>
              <a:buFont typeface="Arial"/>
              <a:buChar char="•"/>
              <a:defRPr/>
            </a:pPr>
            <a:r>
              <a:rPr lang="pl-PL" dirty="0" err="1"/>
              <a:t>You</a:t>
            </a:r>
            <a:r>
              <a:rPr lang="pl-PL" dirty="0"/>
              <a:t> </a:t>
            </a:r>
            <a:r>
              <a:rPr lang="pl-PL" dirty="0" err="1"/>
              <a:t>will</a:t>
            </a:r>
            <a:r>
              <a:rPr lang="pl-PL" dirty="0"/>
              <a:t> </a:t>
            </a:r>
            <a:r>
              <a:rPr lang="pl-PL" dirty="0" err="1"/>
              <a:t>become</a:t>
            </a:r>
            <a:r>
              <a:rPr lang="pl-PL" dirty="0"/>
              <a:t> </a:t>
            </a:r>
            <a:r>
              <a:rPr lang="pl-PL" dirty="0" err="1"/>
              <a:t>efficient</a:t>
            </a:r>
            <a:r>
              <a:rPr lang="pl-PL" dirty="0"/>
              <a:t> </a:t>
            </a:r>
            <a:r>
              <a:rPr lang="pl-PL" dirty="0" err="1"/>
              <a:t>at</a:t>
            </a:r>
            <a:r>
              <a:rPr lang="pl-PL" dirty="0"/>
              <a:t> </a:t>
            </a:r>
            <a:r>
              <a:rPr lang="pl-PL" dirty="0" err="1"/>
              <a:t>traversing</a:t>
            </a:r>
            <a:r>
              <a:rPr lang="pl-PL" dirty="0"/>
              <a:t> </a:t>
            </a:r>
            <a:r>
              <a:rPr lang="pl-PL" dirty="0" err="1"/>
              <a:t>these</a:t>
            </a:r>
            <a:r>
              <a:rPr lang="pl-PL" dirty="0"/>
              <a:t> </a:t>
            </a:r>
            <a:r>
              <a:rPr lang="pl-PL" dirty="0" err="1"/>
              <a:t>various</a:t>
            </a:r>
            <a:r>
              <a:rPr lang="pl-PL" dirty="0"/>
              <a:t> </a:t>
            </a:r>
            <a:r>
              <a:rPr lang="pl-PL" dirty="0" err="1"/>
              <a:t>spaces</a:t>
            </a:r>
            <a:r>
              <a:rPr lang="pl-PL" dirty="0"/>
              <a:t>, and </a:t>
            </a:r>
            <a:r>
              <a:rPr lang="pl-PL" dirty="0" err="1"/>
              <a:t>finding</a:t>
            </a:r>
            <a:r>
              <a:rPr lang="pl-PL" dirty="0"/>
              <a:t> </a:t>
            </a:r>
            <a:r>
              <a:rPr lang="pl-PL" dirty="0" err="1"/>
              <a:t>resources</a:t>
            </a:r>
            <a:r>
              <a:rPr lang="pl-PL" dirty="0"/>
              <a:t> </a:t>
            </a:r>
            <a:r>
              <a:rPr lang="pl-PL" dirty="0" err="1"/>
              <a:t>you</a:t>
            </a:r>
            <a:r>
              <a:rPr lang="pl-PL" dirty="0"/>
              <a:t> </a:t>
            </a:r>
            <a:r>
              <a:rPr lang="pl-PL" dirty="0" err="1"/>
              <a:t>need</a:t>
            </a:r>
            <a:r>
              <a:rPr lang="pl-PL" dirty="0"/>
              <a:t>, and </a:t>
            </a:r>
            <a:r>
              <a:rPr lang="pl-PL" dirty="0" err="1"/>
              <a:t>using</a:t>
            </a:r>
            <a:r>
              <a:rPr lang="pl-PL" dirty="0"/>
              <a:t> </a:t>
            </a:r>
            <a:r>
              <a:rPr lang="pl-PL" dirty="0" err="1"/>
              <a:t>what</a:t>
            </a:r>
            <a:r>
              <a:rPr lang="pl-PL" dirty="0"/>
              <a:t> </a:t>
            </a:r>
            <a:r>
              <a:rPr lang="pl-PL" dirty="0" err="1"/>
              <a:t>is</a:t>
            </a:r>
            <a:r>
              <a:rPr lang="pl-PL" dirty="0"/>
              <a:t> </a:t>
            </a:r>
            <a:r>
              <a:rPr lang="pl-PL" dirty="0" err="1"/>
              <a:t>best</a:t>
            </a:r>
            <a:r>
              <a:rPr lang="pl-PL" dirty="0"/>
              <a:t> for </a:t>
            </a:r>
            <a:r>
              <a:rPr lang="pl-PL" dirty="0" err="1"/>
              <a:t>you</a:t>
            </a:r>
            <a:r>
              <a:rPr lang="pl-PL" dirty="0"/>
              <a:t>.</a:t>
            </a:r>
          </a:p>
          <a:p>
            <a:pPr>
              <a:buFont typeface="Arial"/>
              <a:buChar char="•"/>
              <a:defRPr/>
            </a:pPr>
            <a:r>
              <a:rPr lang="pl-PL" dirty="0" err="1"/>
              <a:t>There</a:t>
            </a:r>
            <a:r>
              <a:rPr lang="pl-PL" dirty="0"/>
              <a:t> </a:t>
            </a:r>
            <a:r>
              <a:rPr lang="pl-PL" dirty="0" err="1"/>
              <a:t>are</a:t>
            </a:r>
            <a:r>
              <a:rPr lang="pl-PL" dirty="0"/>
              <a:t> </a:t>
            </a:r>
            <a:r>
              <a:rPr lang="pl-PL" dirty="0" err="1"/>
              <a:t>different</a:t>
            </a:r>
            <a:r>
              <a:rPr lang="pl-PL" dirty="0"/>
              <a:t> </a:t>
            </a:r>
            <a:r>
              <a:rPr lang="pl-PL" dirty="0" err="1"/>
              <a:t>ways</a:t>
            </a:r>
            <a:r>
              <a:rPr lang="pl-PL" dirty="0"/>
              <a:t> of </a:t>
            </a:r>
            <a:r>
              <a:rPr lang="pl-PL" dirty="0" err="1"/>
              <a:t>using</a:t>
            </a:r>
            <a:r>
              <a:rPr lang="pl-PL" dirty="0"/>
              <a:t> the </a:t>
            </a:r>
            <a:r>
              <a:rPr lang="pl-PL" dirty="0" err="1"/>
              <a:t>cloud</a:t>
            </a:r>
            <a:r>
              <a:rPr lang="pl-PL" dirty="0"/>
              <a:t>:</a:t>
            </a:r>
          </a:p>
          <a:p>
            <a:pPr marL="914400" lvl="1" indent="-457200">
              <a:buFont typeface="+mj-lt"/>
              <a:buAutoNum type="arabicPeriod"/>
              <a:defRPr/>
            </a:pPr>
            <a:r>
              <a:rPr lang="pl-PL" dirty="0" err="1"/>
              <a:t>Command</a:t>
            </a:r>
            <a:r>
              <a:rPr lang="pl-PL" dirty="0"/>
              <a:t> </a:t>
            </a:r>
            <a:r>
              <a:rPr lang="pl-PL" dirty="0" err="1"/>
              <a:t>line</a:t>
            </a:r>
            <a:r>
              <a:rPr lang="pl-PL" dirty="0"/>
              <a:t> (</a:t>
            </a:r>
            <a:r>
              <a:rPr lang="pl-PL" dirty="0" err="1"/>
              <a:t>like</a:t>
            </a:r>
            <a:r>
              <a:rPr lang="pl-PL" dirty="0"/>
              <a:t> </a:t>
            </a:r>
            <a:r>
              <a:rPr lang="pl-PL" dirty="0" err="1"/>
              <a:t>your</a:t>
            </a:r>
            <a:r>
              <a:rPr lang="pl-PL" dirty="0"/>
              <a:t> </a:t>
            </a:r>
            <a:r>
              <a:rPr lang="pl-PL" dirty="0" err="1"/>
              <a:t>own</a:t>
            </a:r>
            <a:r>
              <a:rPr lang="pl-PL" dirty="0"/>
              <a:t> </a:t>
            </a:r>
            <a:r>
              <a:rPr lang="pl-PL" dirty="0" err="1"/>
              <a:t>very</a:t>
            </a:r>
            <a:r>
              <a:rPr lang="pl-PL" dirty="0"/>
              <a:t> </a:t>
            </a:r>
            <a:r>
              <a:rPr lang="pl-PL" dirty="0" err="1"/>
              <a:t>powerful</a:t>
            </a:r>
            <a:r>
              <a:rPr lang="pl-PL" dirty="0"/>
              <a:t> Unix </a:t>
            </a:r>
            <a:r>
              <a:rPr lang="pl-PL" dirty="0" err="1"/>
              <a:t>box</a:t>
            </a:r>
            <a:r>
              <a:rPr lang="pl-PL" dirty="0"/>
              <a:t>)</a:t>
            </a:r>
          </a:p>
          <a:p>
            <a:pPr marL="914400" lvl="1" indent="-457200">
              <a:buFont typeface="+mj-lt"/>
              <a:buAutoNum type="arabicPeriod"/>
              <a:defRPr/>
            </a:pPr>
            <a:r>
              <a:rPr lang="pl-PL" dirty="0"/>
              <a:t>With a web-</a:t>
            </a:r>
            <a:r>
              <a:rPr lang="pl-PL" dirty="0" err="1"/>
              <a:t>browser</a:t>
            </a:r>
            <a:r>
              <a:rPr lang="pl-PL" dirty="0"/>
              <a:t> (</a:t>
            </a:r>
            <a:r>
              <a:rPr lang="pl-PL" dirty="0" err="1"/>
              <a:t>e.g</a:t>
            </a:r>
            <a:r>
              <a:rPr lang="pl-PL" dirty="0"/>
              <a:t>. </a:t>
            </a:r>
            <a:r>
              <a:rPr lang="pl-PL" dirty="0" err="1"/>
              <a:t>Galaxy</a:t>
            </a:r>
            <a:r>
              <a:rPr lang="pl-PL" dirty="0"/>
              <a:t>): not in </a:t>
            </a:r>
            <a:r>
              <a:rPr lang="pl-PL" dirty="0" err="1"/>
              <a:t>this</a:t>
            </a:r>
            <a:r>
              <a:rPr lang="pl-PL" dirty="0"/>
              <a:t> </a:t>
            </a:r>
            <a:r>
              <a:rPr lang="pl-PL" dirty="0" err="1"/>
              <a:t>workshop</a:t>
            </a:r>
            <a:endParaRPr lang="pl-PL" dirty="0"/>
          </a:p>
          <a:p>
            <a:pPr lvl="1">
              <a:defRPr/>
            </a:pPr>
            <a:endParaRPr lang="en-US" dirty="0"/>
          </a:p>
          <a:p>
            <a:pPr>
              <a:defRPr/>
            </a:pPr>
            <a:endParaRPr lang="en-US" dirty="0"/>
          </a:p>
        </p:txBody>
      </p:sp>
    </p:spTree>
    <p:extLst>
      <p:ext uri="{BB962C8B-B14F-4D97-AF65-F5344CB8AC3E}">
        <p14:creationId xmlns:p14="http://schemas.microsoft.com/office/powerpoint/2010/main" val="4178496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143001"/>
          </a:xfrm>
        </p:spPr>
        <p:txBody>
          <a:bodyPr/>
          <a:lstStyle/>
          <a:p>
            <a:r>
              <a:rPr lang="en-US" dirty="0">
                <a:ea typeface="ＭＳ Ｐゴシック" charset="0"/>
              </a:rPr>
              <a:t>Things we have set up:</a:t>
            </a:r>
          </a:p>
        </p:txBody>
      </p:sp>
      <p:sp>
        <p:nvSpPr>
          <p:cNvPr id="5" name="Content Placeholder 2"/>
          <p:cNvSpPr>
            <a:spLocks noGrp="1"/>
          </p:cNvSpPr>
          <p:nvPr>
            <p:ph idx="1"/>
          </p:nvPr>
        </p:nvSpPr>
        <p:spPr>
          <a:xfrm>
            <a:off x="623392" y="1268760"/>
            <a:ext cx="11161240" cy="5055840"/>
          </a:xfrm>
        </p:spPr>
        <p:txBody>
          <a:bodyPr/>
          <a:lstStyle/>
          <a:p>
            <a:r>
              <a:rPr lang="en-US" dirty="0">
                <a:ea typeface="ＭＳ Ｐゴシック" charset="0"/>
              </a:rPr>
              <a:t>Loaded data files to a web server (</a:t>
            </a:r>
            <a:r>
              <a:rPr lang="en-US" dirty="0" err="1">
                <a:ea typeface="ＭＳ Ｐゴシック" charset="0"/>
              </a:rPr>
              <a:t>genomedata.org</a:t>
            </a:r>
            <a:r>
              <a:rPr lang="en-US" dirty="0">
                <a:ea typeface="ＭＳ Ｐゴシック" charset="0"/>
              </a:rPr>
              <a:t>)</a:t>
            </a:r>
          </a:p>
          <a:p>
            <a:r>
              <a:rPr lang="en-US" dirty="0">
                <a:ea typeface="ＭＳ Ｐゴシック" charset="0"/>
              </a:rPr>
              <a:t>We started with a base Ubuntu 20.04 (Linux) instance and loaded a whole bunch of software for NGS analysis.</a:t>
            </a:r>
          </a:p>
          <a:p>
            <a:r>
              <a:rPr lang="en-US" dirty="0">
                <a:ea typeface="ＭＳ Ｐゴシック" charset="0"/>
              </a:rPr>
              <a:t>We will copy this and create separate instances for everybody in the class. </a:t>
            </a:r>
          </a:p>
          <a:p>
            <a:r>
              <a:rPr lang="en-US" dirty="0">
                <a:ea typeface="ＭＳ Ｐゴシック" charset="0"/>
              </a:rPr>
              <a:t>We’ve simplified the security: you basically all have the same login and file access, and opened ports. In your own world, you would be more secure to protect your data.</a:t>
            </a:r>
          </a:p>
        </p:txBody>
      </p:sp>
    </p:spTree>
    <p:extLst>
      <p:ext uri="{BB962C8B-B14F-4D97-AF65-F5344CB8AC3E}">
        <p14:creationId xmlns:p14="http://schemas.microsoft.com/office/powerpoint/2010/main" val="436698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03512" y="2492896"/>
            <a:ext cx="8839200" cy="1143000"/>
          </a:xfrm>
        </p:spPr>
        <p:txBody>
          <a:bodyPr/>
          <a:lstStyle/>
          <a:p>
            <a:r>
              <a:rPr lang="en-US" dirty="0">
                <a:ea typeface="ＭＳ Ｐゴシック" charset="0"/>
              </a:rPr>
              <a:t>Logging into Amazon AWS</a:t>
            </a:r>
          </a:p>
        </p:txBody>
      </p:sp>
    </p:spTree>
    <p:extLst>
      <p:ext uri="{BB962C8B-B14F-4D97-AF65-F5344CB8AC3E}">
        <p14:creationId xmlns:p14="http://schemas.microsoft.com/office/powerpoint/2010/main" val="305460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le 1"/>
          <p:cNvSpPr>
            <a:spLocks noGrp="1"/>
          </p:cNvSpPr>
          <p:nvPr>
            <p:ph type="title" idx="4294967295"/>
          </p:nvPr>
        </p:nvSpPr>
        <p:spPr>
          <a:xfrm>
            <a:off x="1631950" y="-26988"/>
            <a:ext cx="8839200" cy="863601"/>
          </a:xfrm>
        </p:spPr>
        <p:txBody>
          <a:bodyPr/>
          <a:lstStyle/>
          <a:p>
            <a:r>
              <a:rPr lang="en-US" sz="3200" dirty="0"/>
              <a:t>Go to course wiki, “Log into AWS” page</a:t>
            </a:r>
          </a:p>
        </p:txBody>
      </p:sp>
      <p:pic>
        <p:nvPicPr>
          <p:cNvPr id="3" name="Picture 2">
            <a:extLst>
              <a:ext uri="{FF2B5EF4-FFF2-40B4-BE49-F238E27FC236}">
                <a16:creationId xmlns:a16="http://schemas.microsoft.com/office/drawing/2014/main" id="{796F55BB-9950-6C42-9A64-3B3185E96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144" y="692697"/>
            <a:ext cx="8677328" cy="5053002"/>
          </a:xfrm>
          <a:prstGeom prst="rect">
            <a:avLst/>
          </a:prstGeom>
        </p:spPr>
      </p:pic>
      <p:sp>
        <p:nvSpPr>
          <p:cNvPr id="4" name="Rectangle 3">
            <a:extLst>
              <a:ext uri="{FF2B5EF4-FFF2-40B4-BE49-F238E27FC236}">
                <a16:creationId xmlns:a16="http://schemas.microsoft.com/office/drawing/2014/main" id="{088881F4-DD23-C74F-8BD0-A7EF00AB7DC5}"/>
              </a:ext>
            </a:extLst>
          </p:cNvPr>
          <p:cNvSpPr/>
          <p:nvPr/>
        </p:nvSpPr>
        <p:spPr>
          <a:xfrm>
            <a:off x="1847528" y="5877272"/>
            <a:ext cx="8856984" cy="461665"/>
          </a:xfrm>
          <a:prstGeom prst="rect">
            <a:avLst/>
          </a:prstGeom>
        </p:spPr>
        <p:txBody>
          <a:bodyPr wrap="square">
            <a:spAutoFit/>
          </a:bodyPr>
          <a:lstStyle/>
          <a:p>
            <a:r>
              <a:rPr lang="en-US" dirty="0">
                <a:hlinkClick r:id="rId4"/>
              </a:rPr>
              <a:t>https://rnabio.org/module-00-setup/0000/07/01/Log_into_AWS/</a:t>
            </a:r>
            <a:r>
              <a:rPr lang="en-US" dirty="0"/>
              <a:t> </a:t>
            </a:r>
          </a:p>
        </p:txBody>
      </p:sp>
    </p:spTree>
    <p:extLst>
      <p:ext uri="{BB962C8B-B14F-4D97-AF65-F5344CB8AC3E}">
        <p14:creationId xmlns:p14="http://schemas.microsoft.com/office/powerpoint/2010/main" val="564387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6A67-D55F-5A4F-AA42-70E385007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022" y="980728"/>
            <a:ext cx="4121956" cy="4699800"/>
          </a:xfrm>
          <a:prstGeom prst="rect">
            <a:avLst/>
          </a:prstGeom>
        </p:spPr>
      </p:pic>
      <p:sp>
        <p:nvSpPr>
          <p:cNvPr id="2" name="Title 1"/>
          <p:cNvSpPr>
            <a:spLocks noGrp="1"/>
          </p:cNvSpPr>
          <p:nvPr>
            <p:ph type="title"/>
          </p:nvPr>
        </p:nvSpPr>
        <p:spPr/>
        <p:txBody>
          <a:bodyPr/>
          <a:lstStyle/>
          <a:p>
            <a:r>
              <a:rPr lang="en-US" dirty="0"/>
              <a:t>Login to AWS console</a:t>
            </a:r>
            <a:br>
              <a:rPr lang="en-US" dirty="0"/>
            </a:br>
            <a:endParaRPr lang="en-US" dirty="0"/>
          </a:p>
        </p:txBody>
      </p:sp>
      <p:sp>
        <p:nvSpPr>
          <p:cNvPr id="5" name="Rectangle 4"/>
          <p:cNvSpPr/>
          <p:nvPr/>
        </p:nvSpPr>
        <p:spPr>
          <a:xfrm>
            <a:off x="2063552" y="5733259"/>
            <a:ext cx="8208912" cy="461665"/>
          </a:xfrm>
          <a:prstGeom prst="rect">
            <a:avLst/>
          </a:prstGeom>
        </p:spPr>
        <p:txBody>
          <a:bodyPr wrap="square">
            <a:spAutoFit/>
          </a:bodyPr>
          <a:lstStyle/>
          <a:p>
            <a:pPr algn="ctr"/>
            <a:r>
              <a:rPr lang="en-US" dirty="0">
                <a:hlinkClick r:id="rId3"/>
              </a:rPr>
              <a:t>https://cshlworkshops.signin.aws.amazon.com/console</a:t>
            </a:r>
            <a:r>
              <a:rPr lang="en-US" dirty="0"/>
              <a:t> </a:t>
            </a:r>
          </a:p>
        </p:txBody>
      </p:sp>
      <p:cxnSp>
        <p:nvCxnSpPr>
          <p:cNvPr id="7" name="Straight Arrow Connector 6"/>
          <p:cNvCxnSpPr/>
          <p:nvPr/>
        </p:nvCxnSpPr>
        <p:spPr>
          <a:xfrm flipH="1">
            <a:off x="7752184" y="465313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167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CFFF-D903-78E5-44D6-2593AF3F8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531529"/>
            <a:ext cx="10624433" cy="4226989"/>
          </a:xfrm>
          <a:prstGeom prst="rect">
            <a:avLst/>
          </a:prstGeom>
        </p:spPr>
      </p:pic>
      <p:sp>
        <p:nvSpPr>
          <p:cNvPr id="2" name="Title 1"/>
          <p:cNvSpPr>
            <a:spLocks noGrp="1"/>
          </p:cNvSpPr>
          <p:nvPr>
            <p:ph type="title"/>
          </p:nvPr>
        </p:nvSpPr>
        <p:spPr/>
        <p:txBody>
          <a:bodyPr/>
          <a:lstStyle/>
          <a:p>
            <a:r>
              <a:rPr lang="en-US" dirty="0"/>
              <a:t>Select "EC2" service</a:t>
            </a:r>
          </a:p>
        </p:txBody>
      </p:sp>
      <p:cxnSp>
        <p:nvCxnSpPr>
          <p:cNvPr id="5" name="Straight Arrow Connector 4"/>
          <p:cNvCxnSpPr/>
          <p:nvPr/>
        </p:nvCxnSpPr>
        <p:spPr>
          <a:xfrm flipH="1">
            <a:off x="5231904" y="162880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481392" y="2598945"/>
            <a:ext cx="3006080" cy="830997"/>
          </a:xfrm>
          <a:prstGeom prst="rect">
            <a:avLst/>
          </a:prstGeom>
          <a:solidFill>
            <a:schemeClr val="bg1"/>
          </a:solidFill>
        </p:spPr>
        <p:txBody>
          <a:bodyPr wrap="square">
            <a:spAutoFit/>
          </a:bodyPr>
          <a:lstStyle/>
          <a:p>
            <a:r>
              <a:rPr lang="en-US" dirty="0"/>
              <a:t>Make sure you are in N. Virginia region</a:t>
            </a:r>
          </a:p>
        </p:txBody>
      </p:sp>
      <p:cxnSp>
        <p:nvCxnSpPr>
          <p:cNvPr id="7" name="Straight Arrow Connector 6"/>
          <p:cNvCxnSpPr/>
          <p:nvPr/>
        </p:nvCxnSpPr>
        <p:spPr>
          <a:xfrm flipV="1">
            <a:off x="9984432" y="1772819"/>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F1CCCE9-A1A0-2A40-A657-BC9A8045A1FD}"/>
              </a:ext>
            </a:extLst>
          </p:cNvPr>
          <p:cNvSpPr/>
          <p:nvPr/>
        </p:nvSpPr>
        <p:spPr>
          <a:xfrm>
            <a:off x="5238156" y="1938030"/>
            <a:ext cx="2267744" cy="461665"/>
          </a:xfrm>
          <a:prstGeom prst="rect">
            <a:avLst/>
          </a:prstGeom>
          <a:solidFill>
            <a:schemeClr val="bg1"/>
          </a:solidFill>
        </p:spPr>
        <p:txBody>
          <a:bodyPr wrap="square">
            <a:spAutoFit/>
          </a:bodyPr>
          <a:lstStyle/>
          <a:p>
            <a:r>
              <a:rPr lang="en-US" dirty="0"/>
              <a:t>Search for EC2</a:t>
            </a:r>
          </a:p>
        </p:txBody>
      </p:sp>
    </p:spTree>
    <p:extLst>
      <p:ext uri="{BB962C8B-B14F-4D97-AF65-F5344CB8AC3E}">
        <p14:creationId xmlns:p14="http://schemas.microsoft.com/office/powerpoint/2010/main" val="3365931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0BAA8-9A65-4FF0-0454-0B6C309BF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10" y="1417638"/>
            <a:ext cx="9616579" cy="4378498"/>
          </a:xfrm>
          <a:prstGeom prst="rect">
            <a:avLst/>
          </a:prstGeom>
        </p:spPr>
      </p:pic>
      <p:sp>
        <p:nvSpPr>
          <p:cNvPr id="2" name="Title 1"/>
          <p:cNvSpPr>
            <a:spLocks noGrp="1"/>
          </p:cNvSpPr>
          <p:nvPr>
            <p:ph type="title"/>
          </p:nvPr>
        </p:nvSpPr>
        <p:spPr/>
        <p:txBody>
          <a:bodyPr/>
          <a:lstStyle/>
          <a:p>
            <a:r>
              <a:rPr lang="en-US" dirty="0"/>
              <a:t>From EC2 Dashboard, launch a new Instance</a:t>
            </a:r>
          </a:p>
        </p:txBody>
      </p:sp>
      <p:cxnSp>
        <p:nvCxnSpPr>
          <p:cNvPr id="5" name="Straight Arrow Connector 4"/>
          <p:cNvCxnSpPr/>
          <p:nvPr/>
        </p:nvCxnSpPr>
        <p:spPr>
          <a:xfrm flipH="1">
            <a:off x="3935760" y="465313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E8CCD0A-F796-6A43-B43F-754F05061FCC}"/>
              </a:ext>
            </a:extLst>
          </p:cNvPr>
          <p:cNvCxnSpPr/>
          <p:nvPr/>
        </p:nvCxnSpPr>
        <p:spPr>
          <a:xfrm flipH="1">
            <a:off x="2135560" y="206084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255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9B93C73-6282-0B42-76D3-FDDF39585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76" y="1596768"/>
            <a:ext cx="8233054" cy="4724400"/>
          </a:xfrm>
        </p:spPr>
      </p:pic>
      <p:sp>
        <p:nvSpPr>
          <p:cNvPr id="2" name="Title 1"/>
          <p:cNvSpPr>
            <a:spLocks noGrp="1"/>
          </p:cNvSpPr>
          <p:nvPr>
            <p:ph type="title"/>
          </p:nvPr>
        </p:nvSpPr>
        <p:spPr/>
        <p:txBody>
          <a:bodyPr/>
          <a:lstStyle/>
          <a:p>
            <a:r>
              <a:rPr lang="en-US" sz="2800" dirty="0"/>
              <a:t>Name your instance “</a:t>
            </a:r>
            <a:r>
              <a:rPr lang="en-US" sz="2800" dirty="0" err="1"/>
              <a:t>FirstnameLastname</a:t>
            </a:r>
            <a:r>
              <a:rPr lang="en-US" sz="2800" dirty="0"/>
              <a:t>” (e.g. </a:t>
            </a:r>
            <a:r>
              <a:rPr lang="en-US" sz="2800" dirty="0" err="1"/>
              <a:t>KelsyCotto</a:t>
            </a:r>
            <a:r>
              <a:rPr lang="en-US" sz="2800" dirty="0"/>
              <a:t>)</a:t>
            </a:r>
          </a:p>
        </p:txBody>
      </p:sp>
      <p:cxnSp>
        <p:nvCxnSpPr>
          <p:cNvPr id="5" name="Straight Arrow Connector 4"/>
          <p:cNvCxnSpPr/>
          <p:nvPr/>
        </p:nvCxnSpPr>
        <p:spPr>
          <a:xfrm flipV="1">
            <a:off x="2927648" y="3562924"/>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3392" y="4383982"/>
            <a:ext cx="7500771" cy="954107"/>
          </a:xfrm>
          <a:prstGeom prst="rect">
            <a:avLst/>
          </a:prstGeom>
          <a:solidFill>
            <a:schemeClr val="bg1">
              <a:alpha val="95000"/>
            </a:schemeClr>
          </a:solidFill>
        </p:spPr>
        <p:txBody>
          <a:bodyPr wrap="none" rtlCol="0">
            <a:spAutoFit/>
          </a:bodyPr>
          <a:lstStyle/>
          <a:p>
            <a:pPr algn="ctr"/>
            <a:r>
              <a:rPr lang="en-US" sz="2800" dirty="0"/>
              <a:t>Important: Don’t forget to name your instance!</a:t>
            </a:r>
          </a:p>
          <a:p>
            <a:pPr algn="ctr"/>
            <a:r>
              <a:rPr lang="en-US" sz="2800" dirty="0"/>
              <a:t>(</a:t>
            </a:r>
            <a:r>
              <a:rPr lang="en-US" sz="2800" dirty="0" err="1"/>
              <a:t>FirstnameLastname</a:t>
            </a:r>
            <a:r>
              <a:rPr lang="en-US" sz="2800" dirty="0"/>
              <a:t>)</a:t>
            </a:r>
          </a:p>
        </p:txBody>
      </p:sp>
    </p:spTree>
    <p:extLst>
      <p:ext uri="{BB962C8B-B14F-4D97-AF65-F5344CB8AC3E}">
        <p14:creationId xmlns:p14="http://schemas.microsoft.com/office/powerpoint/2010/main" val="1127356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547F4-F950-DCE4-83D5-1A88CDE85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464" y="1417639"/>
            <a:ext cx="7354736" cy="4891675"/>
          </a:xfrm>
          <a:prstGeom prst="rect">
            <a:avLst/>
          </a:prstGeom>
        </p:spPr>
      </p:pic>
      <p:sp>
        <p:nvSpPr>
          <p:cNvPr id="2" name="Title 1"/>
          <p:cNvSpPr>
            <a:spLocks noGrp="1"/>
          </p:cNvSpPr>
          <p:nvPr>
            <p:ph type="title"/>
          </p:nvPr>
        </p:nvSpPr>
        <p:spPr/>
        <p:txBody>
          <a:bodyPr/>
          <a:lstStyle/>
          <a:p>
            <a:r>
              <a:rPr lang="en-US" dirty="0"/>
              <a:t>Choose an AMI – Find the CSHL SEQTEC 2022 AMI in the My AMIs</a:t>
            </a:r>
          </a:p>
        </p:txBody>
      </p:sp>
      <p:cxnSp>
        <p:nvCxnSpPr>
          <p:cNvPr id="7" name="Straight Arrow Connector 6"/>
          <p:cNvCxnSpPr/>
          <p:nvPr/>
        </p:nvCxnSpPr>
        <p:spPr>
          <a:xfrm flipH="1">
            <a:off x="4295800" y="472514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032104" y="6021288"/>
            <a:ext cx="59923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BFF3F66-38BD-B394-5207-EAD34ED1CDE7}"/>
              </a:ext>
            </a:extLst>
          </p:cNvPr>
          <p:cNvSpPr/>
          <p:nvPr/>
        </p:nvSpPr>
        <p:spPr>
          <a:xfrm>
            <a:off x="7464152" y="2420888"/>
            <a:ext cx="1368152" cy="43204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50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521261C-049D-7290-7B17-BBC32E0C68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239" y="1600200"/>
            <a:ext cx="11367521" cy="4724400"/>
          </a:xfrm>
        </p:spPr>
      </p:pic>
      <p:sp>
        <p:nvSpPr>
          <p:cNvPr id="2" name="Title 1"/>
          <p:cNvSpPr>
            <a:spLocks noGrp="1"/>
          </p:cNvSpPr>
          <p:nvPr>
            <p:ph type="title"/>
          </p:nvPr>
        </p:nvSpPr>
        <p:spPr/>
        <p:txBody>
          <a:bodyPr/>
          <a:lstStyle/>
          <a:p>
            <a:r>
              <a:rPr lang="en-US" dirty="0"/>
              <a:t>Choose “m5.2xlarge” instance type, then "Next: Configure Instance Details".</a:t>
            </a:r>
          </a:p>
        </p:txBody>
      </p:sp>
      <p:cxnSp>
        <p:nvCxnSpPr>
          <p:cNvPr id="5" name="Straight Arrow Connector 4"/>
          <p:cNvCxnSpPr/>
          <p:nvPr/>
        </p:nvCxnSpPr>
        <p:spPr>
          <a:xfrm flipH="1">
            <a:off x="5231904" y="580526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968208" y="2708920"/>
            <a:ext cx="2160240" cy="53115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90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6096000" y="177977"/>
            <a:ext cx="6019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a:solidFill>
                  <a:schemeClr val="bg1"/>
                </a:solidFill>
                <a:latin typeface="Calibri" charset="0"/>
                <a:cs typeface="Segoe UI" charset="0"/>
              </a:rPr>
              <a:t>Introduction to cloud computing</a:t>
            </a:r>
            <a:endParaRPr lang="en-US" b="1" dirty="0">
              <a:solidFill>
                <a:schemeClr val="bg1"/>
              </a:solidFill>
              <a:latin typeface="Calibri" charset="0"/>
              <a:cs typeface="Segoe UI" charset="0"/>
            </a:endParaRPr>
          </a:p>
        </p:txBody>
      </p:sp>
      <p:sp>
        <p:nvSpPr>
          <p:cNvPr id="8" name="Title 1">
            <a:extLst>
              <a:ext uri="{FF2B5EF4-FFF2-40B4-BE49-F238E27FC236}">
                <a16:creationId xmlns:a16="http://schemas.microsoft.com/office/drawing/2014/main" id="{62AC34E4-2325-9042-A443-7F44FB8C88BD}"/>
              </a:ext>
            </a:extLst>
          </p:cNvPr>
          <p:cNvSpPr txBox="1">
            <a:spLocks/>
          </p:cNvSpPr>
          <p:nvPr/>
        </p:nvSpPr>
        <p:spPr>
          <a:xfrm>
            <a:off x="3647728" y="1219199"/>
            <a:ext cx="8468072" cy="1161346"/>
          </a:xfrm>
          <a:prstGeom prst="rect">
            <a:avLst/>
          </a:prstGeom>
        </p:spPr>
        <p:txBody>
          <a:bodyPr anchor="ctr"/>
          <a:lstStyle>
            <a:lvl1pPr algn="r">
              <a:defRPr sz="3200" baseline="0">
                <a:solidFill>
                  <a:schemeClr val="bg1"/>
                </a:solidFill>
                <a:latin typeface="Adobe Jenson Pro" pitchFamily="18" charset="0"/>
              </a:defRPr>
            </a:lvl1pPr>
          </a:lstStyle>
          <a:p>
            <a:pPr>
              <a:defRPr/>
            </a:pPr>
            <a:r>
              <a:rPr lang="en-US" sz="1800" dirty="0">
                <a:latin typeface="Calibri"/>
                <a:cs typeface="Calibri"/>
              </a:rPr>
              <a:t>Obi Griffith and Malachi Griffith  </a:t>
            </a:r>
          </a:p>
          <a:p>
            <a:pPr>
              <a:defRPr/>
            </a:pPr>
            <a:r>
              <a:rPr lang="en-US" sz="1800" dirty="0">
                <a:ln w="1270">
                  <a:solidFill>
                    <a:schemeClr val="tx1">
                      <a:alpha val="38000"/>
                    </a:schemeClr>
                  </a:solidFill>
                </a:ln>
                <a:latin typeface="Calibri"/>
                <a:cs typeface="Calibri"/>
              </a:rPr>
              <a:t>RNA-</a:t>
            </a:r>
            <a:r>
              <a:rPr lang="en-US" sz="1800" dirty="0" err="1">
                <a:ln w="1270">
                  <a:solidFill>
                    <a:schemeClr val="tx1">
                      <a:alpha val="38000"/>
                    </a:schemeClr>
                  </a:solidFill>
                </a:ln>
                <a:latin typeface="Calibri"/>
                <a:cs typeface="Calibri"/>
              </a:rPr>
              <a:t>seq</a:t>
            </a:r>
            <a:r>
              <a:rPr lang="en-US" sz="1800" dirty="0">
                <a:ln w="1270">
                  <a:solidFill>
                    <a:schemeClr val="tx1">
                      <a:alpha val="38000"/>
                    </a:schemeClr>
                  </a:solidFill>
                </a:ln>
                <a:latin typeface="Calibri"/>
                <a:cs typeface="Calibri"/>
              </a:rPr>
              <a:t> Analysis 2023. </a:t>
            </a:r>
            <a:r>
              <a:rPr lang="en-US" sz="1600" dirty="0">
                <a:ln w="1270">
                  <a:solidFill>
                    <a:schemeClr val="tx1">
                      <a:alpha val="38000"/>
                    </a:schemeClr>
                  </a:solidFill>
                </a:ln>
                <a:latin typeface="Calibri"/>
                <a:cs typeface="Calibri"/>
              </a:rPr>
              <a:t>July 17-19, 2023</a:t>
            </a:r>
          </a:p>
        </p:txBody>
      </p:sp>
      <p:sp>
        <p:nvSpPr>
          <p:cNvPr id="11" name="Rectangle 10">
            <a:extLst>
              <a:ext uri="{FF2B5EF4-FFF2-40B4-BE49-F238E27FC236}">
                <a16:creationId xmlns:a16="http://schemas.microsoft.com/office/drawing/2014/main" id="{D18B7716-41AB-DD4E-A8D7-DCFF5A996012}"/>
              </a:ext>
            </a:extLst>
          </p:cNvPr>
          <p:cNvSpPr/>
          <p:nvPr/>
        </p:nvSpPr>
        <p:spPr>
          <a:xfrm>
            <a:off x="0" y="2492896"/>
            <a:ext cx="12192000" cy="3889542"/>
          </a:xfrm>
          <a:prstGeom prst="rect">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Calibri" charset="0"/>
            </a:endParaRPr>
          </a:p>
        </p:txBody>
      </p:sp>
      <p:pic>
        <p:nvPicPr>
          <p:cNvPr id="12" name="Picture 11">
            <a:extLst>
              <a:ext uri="{FF2B5EF4-FFF2-40B4-BE49-F238E27FC236}">
                <a16:creationId xmlns:a16="http://schemas.microsoft.com/office/drawing/2014/main" id="{64A37B05-374C-B04F-A784-CEE9A635DF0D}"/>
              </a:ext>
            </a:extLst>
          </p:cNvPr>
          <p:cNvPicPr>
            <a:picLocks noChangeAspect="1"/>
          </p:cNvPicPr>
          <p:nvPr/>
        </p:nvPicPr>
        <p:blipFill>
          <a:blip r:embed="rId3"/>
          <a:stretch>
            <a:fillRect/>
          </a:stretch>
        </p:blipFill>
        <p:spPr>
          <a:xfrm>
            <a:off x="250777" y="2855119"/>
            <a:ext cx="3128830" cy="3128830"/>
          </a:xfrm>
          <a:prstGeom prst="rect">
            <a:avLst/>
          </a:prstGeom>
        </p:spPr>
      </p:pic>
      <p:pic>
        <p:nvPicPr>
          <p:cNvPr id="16" name="Picture 1" descr="RNA-Seq-alignment.png">
            <a:extLst>
              <a:ext uri="{FF2B5EF4-FFF2-40B4-BE49-F238E27FC236}">
                <a16:creationId xmlns:a16="http://schemas.microsoft.com/office/drawing/2014/main" id="{3493A018-CBBD-9341-81D5-26750027D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3712" y="2852936"/>
            <a:ext cx="3271336" cy="313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C750BD1-DBB4-9541-AA58-02C0EAAB5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479" y="3431272"/>
            <a:ext cx="5263149" cy="1631984"/>
          </a:xfrm>
          <a:prstGeom prst="rect">
            <a:avLst/>
          </a:prstGeom>
        </p:spPr>
      </p:pic>
    </p:spTree>
    <p:extLst>
      <p:ext uri="{BB962C8B-B14F-4D97-AF65-F5344CB8AC3E}">
        <p14:creationId xmlns:p14="http://schemas.microsoft.com/office/powerpoint/2010/main" val="330696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0CEADAD-9980-35E5-A9F8-2996D1FBBF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0482" y="1600200"/>
            <a:ext cx="8531035" cy="4724400"/>
          </a:xfrm>
        </p:spPr>
      </p:pic>
      <p:sp>
        <p:nvSpPr>
          <p:cNvPr id="2" name="Title 1"/>
          <p:cNvSpPr>
            <a:spLocks noGrp="1"/>
          </p:cNvSpPr>
          <p:nvPr>
            <p:ph type="title"/>
          </p:nvPr>
        </p:nvSpPr>
        <p:spPr/>
        <p:txBody>
          <a:bodyPr/>
          <a:lstStyle/>
          <a:p>
            <a:r>
              <a:rPr lang="en-US" dirty="0"/>
              <a:t>Choose an existing key pair: ”cshl_2022_student"</a:t>
            </a:r>
          </a:p>
        </p:txBody>
      </p:sp>
      <p:cxnSp>
        <p:nvCxnSpPr>
          <p:cNvPr id="6" name="Straight Arrow Connector 5"/>
          <p:cNvCxnSpPr>
            <a:cxnSpLocks/>
          </p:cNvCxnSpPr>
          <p:nvPr/>
        </p:nvCxnSpPr>
        <p:spPr>
          <a:xfrm>
            <a:off x="1470442" y="5805264"/>
            <a:ext cx="72008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3026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AF9F386-0065-66E2-6D9F-348820D4B0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92" y="1600200"/>
            <a:ext cx="11779016" cy="4724400"/>
          </a:xfrm>
        </p:spPr>
      </p:pic>
      <p:sp>
        <p:nvSpPr>
          <p:cNvPr id="2" name="Title 1"/>
          <p:cNvSpPr>
            <a:spLocks noGrp="1"/>
          </p:cNvSpPr>
          <p:nvPr>
            <p:ph type="title"/>
          </p:nvPr>
        </p:nvSpPr>
        <p:spPr/>
        <p:txBody>
          <a:bodyPr/>
          <a:lstStyle/>
          <a:p>
            <a:r>
              <a:rPr lang="en-US" sz="2400" dirty="0"/>
              <a:t>Select an Existing Security Group, choose "SSH_HTTP". Then hit "Review and Launch". </a:t>
            </a:r>
          </a:p>
        </p:txBody>
      </p:sp>
      <p:cxnSp>
        <p:nvCxnSpPr>
          <p:cNvPr id="5" name="Straight Arrow Connector 4"/>
          <p:cNvCxnSpPr/>
          <p:nvPr/>
        </p:nvCxnSpPr>
        <p:spPr>
          <a:xfrm flipH="1">
            <a:off x="5663952" y="486916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791744" y="587727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7824192" y="3124882"/>
            <a:ext cx="1584176" cy="52014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210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4028D-9898-3AF2-FE9D-7FDA44FC4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740" y="1470479"/>
            <a:ext cx="8736756" cy="4961878"/>
          </a:xfrm>
          <a:prstGeom prst="rect">
            <a:avLst/>
          </a:prstGeom>
        </p:spPr>
      </p:pic>
      <p:sp>
        <p:nvSpPr>
          <p:cNvPr id="2" name="Title 1"/>
          <p:cNvSpPr>
            <a:spLocks noGrp="1"/>
          </p:cNvSpPr>
          <p:nvPr>
            <p:ph type="title"/>
          </p:nvPr>
        </p:nvSpPr>
        <p:spPr/>
        <p:txBody>
          <a:bodyPr/>
          <a:lstStyle/>
          <a:p>
            <a:r>
              <a:rPr lang="en-US" sz="2400" dirty="0"/>
              <a:t>You should see 1 32 GiB root volume and 1 250 GiB EBS volume as the two storage volumes.</a:t>
            </a:r>
          </a:p>
        </p:txBody>
      </p:sp>
      <p:sp>
        <p:nvSpPr>
          <p:cNvPr id="5" name="Rectangle 4"/>
          <p:cNvSpPr/>
          <p:nvPr/>
        </p:nvSpPr>
        <p:spPr>
          <a:xfrm>
            <a:off x="2135560" y="2348880"/>
            <a:ext cx="8232700" cy="144016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309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791B359-6C90-4DEA-B2DC-FE79657C0B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9985" y="1556792"/>
            <a:ext cx="7092030" cy="4724400"/>
          </a:xfrm>
        </p:spPr>
      </p:pic>
      <p:sp>
        <p:nvSpPr>
          <p:cNvPr id="2" name="Title 1"/>
          <p:cNvSpPr>
            <a:spLocks noGrp="1"/>
          </p:cNvSpPr>
          <p:nvPr>
            <p:ph type="title"/>
          </p:nvPr>
        </p:nvSpPr>
        <p:spPr/>
        <p:txBody>
          <a:bodyPr/>
          <a:lstStyle/>
          <a:p>
            <a:r>
              <a:rPr lang="en-US" dirty="0"/>
              <a:t>Select “Enable” for termination protection.</a:t>
            </a:r>
          </a:p>
        </p:txBody>
      </p:sp>
      <p:cxnSp>
        <p:nvCxnSpPr>
          <p:cNvPr id="5" name="Straight Arrow Connector 4"/>
          <p:cNvCxnSpPr/>
          <p:nvPr/>
        </p:nvCxnSpPr>
        <p:spPr>
          <a:xfrm flipH="1">
            <a:off x="5879976" y="60932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694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99F45-4CE0-63EB-9021-2899E924620E}"/>
              </a:ext>
            </a:extLst>
          </p:cNvPr>
          <p:cNvPicPr>
            <a:picLocks noChangeAspect="1"/>
          </p:cNvPicPr>
          <p:nvPr/>
        </p:nvPicPr>
        <p:blipFill rotWithShape="1">
          <a:blip r:embed="rId2">
            <a:extLst>
              <a:ext uri="{28A0092B-C50C-407E-A947-70E740481C1C}">
                <a14:useLocalDpi xmlns:a14="http://schemas.microsoft.com/office/drawing/2010/main" val="0"/>
              </a:ext>
            </a:extLst>
          </a:blip>
          <a:srcRect r="7397" b="2390"/>
          <a:stretch/>
        </p:blipFill>
        <p:spPr>
          <a:xfrm>
            <a:off x="4608433" y="1143000"/>
            <a:ext cx="2855719" cy="5310332"/>
          </a:xfrm>
          <a:prstGeom prst="rect">
            <a:avLst/>
          </a:prstGeom>
        </p:spPr>
      </p:pic>
      <p:sp>
        <p:nvSpPr>
          <p:cNvPr id="2" name="Title 1"/>
          <p:cNvSpPr>
            <a:spLocks noGrp="1"/>
          </p:cNvSpPr>
          <p:nvPr>
            <p:ph type="title"/>
          </p:nvPr>
        </p:nvSpPr>
        <p:spPr/>
        <p:txBody>
          <a:bodyPr/>
          <a:lstStyle/>
          <a:p>
            <a:r>
              <a:rPr lang="en-US" dirty="0"/>
              <a:t>Review the details of your instance and hit Launch</a:t>
            </a:r>
          </a:p>
        </p:txBody>
      </p:sp>
      <p:sp>
        <p:nvSpPr>
          <p:cNvPr id="7" name="Rectangle 6"/>
          <p:cNvSpPr/>
          <p:nvPr/>
        </p:nvSpPr>
        <p:spPr>
          <a:xfrm>
            <a:off x="6068490" y="5949280"/>
            <a:ext cx="1323654" cy="43204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27848" y="1700808"/>
            <a:ext cx="2664296" cy="266429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586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F3090F-EB1E-B6CA-E73B-2E8D1042F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27" y="1531749"/>
            <a:ext cx="11750773" cy="4347508"/>
          </a:xfrm>
          <a:prstGeom prst="rect">
            <a:avLst/>
          </a:prstGeom>
        </p:spPr>
      </p:pic>
      <p:sp>
        <p:nvSpPr>
          <p:cNvPr id="2" name="Title 1"/>
          <p:cNvSpPr>
            <a:spLocks noGrp="1"/>
          </p:cNvSpPr>
          <p:nvPr>
            <p:ph type="title"/>
          </p:nvPr>
        </p:nvSpPr>
        <p:spPr/>
        <p:txBody>
          <a:bodyPr/>
          <a:lstStyle/>
          <a:p>
            <a:r>
              <a:rPr lang="en-US" dirty="0"/>
              <a:t>View Instances to see your new instance spinning up!</a:t>
            </a:r>
          </a:p>
        </p:txBody>
      </p:sp>
      <p:sp>
        <p:nvSpPr>
          <p:cNvPr id="5" name="Rectangle 4"/>
          <p:cNvSpPr/>
          <p:nvPr/>
        </p:nvSpPr>
        <p:spPr>
          <a:xfrm>
            <a:off x="10632504" y="5445224"/>
            <a:ext cx="1152128"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529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061E818-9918-8B0C-23F4-EDC2847BBC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609" y="1600200"/>
            <a:ext cx="10110781" cy="4724400"/>
          </a:xfrm>
        </p:spPr>
      </p:pic>
      <p:sp>
        <p:nvSpPr>
          <p:cNvPr id="2" name="Title 1"/>
          <p:cNvSpPr>
            <a:spLocks noGrp="1"/>
          </p:cNvSpPr>
          <p:nvPr>
            <p:ph type="title"/>
          </p:nvPr>
        </p:nvSpPr>
        <p:spPr/>
        <p:txBody>
          <a:bodyPr/>
          <a:lstStyle/>
          <a:p>
            <a:r>
              <a:rPr lang="en-US" sz="3200" dirty="0"/>
              <a:t>Find YOUR instance, select it, and then hit connect for instructions on how to connect (It may take some time for your instance to be ready)</a:t>
            </a:r>
          </a:p>
        </p:txBody>
      </p:sp>
      <p:cxnSp>
        <p:nvCxnSpPr>
          <p:cNvPr id="5" name="Straight Arrow Connector 4"/>
          <p:cNvCxnSpPr/>
          <p:nvPr/>
        </p:nvCxnSpPr>
        <p:spPr>
          <a:xfrm flipH="1">
            <a:off x="3431704" y="270892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608168" y="1573832"/>
            <a:ext cx="648072" cy="27099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E38CB70-C1F9-0743-B671-561AAAC16759}"/>
              </a:ext>
            </a:extLst>
          </p:cNvPr>
          <p:cNvCxnSpPr/>
          <p:nvPr/>
        </p:nvCxnSpPr>
        <p:spPr>
          <a:xfrm flipH="1">
            <a:off x="6816080" y="515719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296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51645F0-64D4-117C-645C-AB28FAE467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2379" y="1556792"/>
            <a:ext cx="6467242" cy="4724400"/>
          </a:xfrm>
        </p:spPr>
      </p:pic>
      <p:sp>
        <p:nvSpPr>
          <p:cNvPr id="2" name="Title 1"/>
          <p:cNvSpPr>
            <a:spLocks noGrp="1"/>
          </p:cNvSpPr>
          <p:nvPr>
            <p:ph type="title"/>
          </p:nvPr>
        </p:nvSpPr>
        <p:spPr/>
        <p:txBody>
          <a:bodyPr/>
          <a:lstStyle/>
          <a:p>
            <a:r>
              <a:rPr lang="en-US" sz="2800" dirty="0"/>
              <a:t>Take note of your Public DNS/IP and the instructions on changing permissions for the key file (Note, we will login as </a:t>
            </a:r>
            <a:r>
              <a:rPr lang="en-US" sz="2800" dirty="0" err="1"/>
              <a:t>ubuntu</a:t>
            </a:r>
            <a:r>
              <a:rPr lang="en-US" sz="2800" dirty="0"/>
              <a:t> NOT root)</a:t>
            </a:r>
          </a:p>
        </p:txBody>
      </p:sp>
      <p:cxnSp>
        <p:nvCxnSpPr>
          <p:cNvPr id="8" name="Straight Arrow Connector 7">
            <a:extLst>
              <a:ext uri="{FF2B5EF4-FFF2-40B4-BE49-F238E27FC236}">
                <a16:creationId xmlns:a16="http://schemas.microsoft.com/office/drawing/2014/main" id="{9BFE83FA-2FC0-C648-B126-7D85A7DDCA16}"/>
              </a:ext>
            </a:extLst>
          </p:cNvPr>
          <p:cNvCxnSpPr/>
          <p:nvPr/>
        </p:nvCxnSpPr>
        <p:spPr>
          <a:xfrm flipH="1">
            <a:off x="6600056" y="292494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268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135" y="128473"/>
            <a:ext cx="8839200" cy="1143000"/>
          </a:xfrm>
        </p:spPr>
        <p:txBody>
          <a:bodyPr/>
          <a:lstStyle/>
          <a:p>
            <a:r>
              <a:rPr lang="en-US" dirty="0">
                <a:ea typeface="ＭＳ Ｐゴシック" charset="0"/>
              </a:rPr>
              <a:t>Logging into your instance (Windows)</a:t>
            </a:r>
            <a:endParaRPr lang="en-US" dirty="0"/>
          </a:p>
        </p:txBody>
      </p:sp>
      <p:sp>
        <p:nvSpPr>
          <p:cNvPr id="4" name="Line 4"/>
          <p:cNvSpPr>
            <a:spLocks noChangeShapeType="1"/>
          </p:cNvSpPr>
          <p:nvPr/>
        </p:nvSpPr>
        <p:spPr bwMode="auto">
          <a:xfrm>
            <a:off x="5972175" y="1128943"/>
            <a:ext cx="1588" cy="5211763"/>
          </a:xfrm>
          <a:prstGeom prst="line">
            <a:avLst/>
          </a:prstGeom>
          <a:noFill/>
          <a:ln w="763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538" y="1739884"/>
            <a:ext cx="3514725" cy="40608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Oval 8"/>
          <p:cNvSpPr>
            <a:spLocks noChangeArrowheads="1"/>
          </p:cNvSpPr>
          <p:nvPr/>
        </p:nvSpPr>
        <p:spPr bwMode="auto">
          <a:xfrm>
            <a:off x="1750788" y="1627172"/>
            <a:ext cx="1279525" cy="731837"/>
          </a:xfrm>
          <a:prstGeom prst="ellipse">
            <a:avLst/>
          </a:prstGeom>
          <a:noFill/>
          <a:ln w="5724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2041848" y="1140563"/>
            <a:ext cx="1980029" cy="461665"/>
          </a:xfrm>
          <a:prstGeom prst="rect">
            <a:avLst/>
          </a:prstGeom>
          <a:noFill/>
        </p:spPr>
        <p:txBody>
          <a:bodyPr wrap="none" rtlCol="0">
            <a:spAutoFit/>
          </a:bodyPr>
          <a:lstStyle/>
          <a:p>
            <a:r>
              <a:rPr lang="en-US" dirty="0"/>
              <a:t>Open </a:t>
            </a:r>
            <a:r>
              <a:rPr lang="en-US" dirty="0" err="1"/>
              <a:t>PuTTY</a:t>
            </a:r>
            <a:endParaRPr lang="en-US" dirty="0"/>
          </a:p>
        </p:txBody>
      </p:sp>
      <p:sp>
        <p:nvSpPr>
          <p:cNvPr id="11" name="TextBox 10"/>
          <p:cNvSpPr txBox="1"/>
          <p:nvPr/>
        </p:nvSpPr>
        <p:spPr>
          <a:xfrm>
            <a:off x="6143510" y="940090"/>
            <a:ext cx="4993050" cy="461665"/>
          </a:xfrm>
          <a:prstGeom prst="rect">
            <a:avLst/>
          </a:prstGeom>
          <a:noFill/>
        </p:spPr>
        <p:txBody>
          <a:bodyPr wrap="square" rtlCol="0">
            <a:spAutoFit/>
          </a:bodyPr>
          <a:lstStyle/>
          <a:p>
            <a:r>
              <a:rPr lang="en-US" dirty="0"/>
              <a:t>Enter the Host Name (IP address)</a:t>
            </a:r>
          </a:p>
        </p:txBody>
      </p:sp>
      <p:pic>
        <p:nvPicPr>
          <p:cNvPr id="3" name="Picture 2">
            <a:extLst>
              <a:ext uri="{FF2B5EF4-FFF2-40B4-BE49-F238E27FC236}">
                <a16:creationId xmlns:a16="http://schemas.microsoft.com/office/drawing/2014/main" id="{3BC4B541-6068-C843-B326-81D1B5B79A7A}"/>
              </a:ext>
            </a:extLst>
          </p:cNvPr>
          <p:cNvPicPr>
            <a:picLocks noChangeAspect="1"/>
          </p:cNvPicPr>
          <p:nvPr/>
        </p:nvPicPr>
        <p:blipFill>
          <a:blip r:embed="rId3"/>
          <a:stretch>
            <a:fillRect/>
          </a:stretch>
        </p:blipFill>
        <p:spPr>
          <a:xfrm>
            <a:off x="6180250" y="1700808"/>
            <a:ext cx="4524261" cy="4049493"/>
          </a:xfrm>
          <a:prstGeom prst="rect">
            <a:avLst/>
          </a:prstGeom>
        </p:spPr>
      </p:pic>
    </p:spTree>
    <p:extLst>
      <p:ext uri="{BB962C8B-B14F-4D97-AF65-F5344CB8AC3E}">
        <p14:creationId xmlns:p14="http://schemas.microsoft.com/office/powerpoint/2010/main" val="2581049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16632"/>
            <a:ext cx="11785600" cy="1143000"/>
          </a:xfrm>
        </p:spPr>
        <p:txBody>
          <a:bodyPr/>
          <a:lstStyle/>
          <a:p>
            <a:r>
              <a:rPr lang="en-US" dirty="0">
                <a:ea typeface="ＭＳ Ｐゴシック" charset="0"/>
              </a:rPr>
              <a:t>Logging into your instance (Windows)</a:t>
            </a:r>
            <a:endParaRPr lang="en-US" dirty="0"/>
          </a:p>
        </p:txBody>
      </p:sp>
      <p:sp>
        <p:nvSpPr>
          <p:cNvPr id="4" name="Line 4"/>
          <p:cNvSpPr>
            <a:spLocks noChangeShapeType="1"/>
          </p:cNvSpPr>
          <p:nvPr/>
        </p:nvSpPr>
        <p:spPr bwMode="auto">
          <a:xfrm>
            <a:off x="5972175" y="1128943"/>
            <a:ext cx="1588" cy="5211763"/>
          </a:xfrm>
          <a:prstGeom prst="line">
            <a:avLst/>
          </a:prstGeom>
          <a:noFill/>
          <a:ln w="763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TextBox 8"/>
          <p:cNvSpPr txBox="1"/>
          <p:nvPr/>
        </p:nvSpPr>
        <p:spPr>
          <a:xfrm>
            <a:off x="1219529" y="1186805"/>
            <a:ext cx="4139275" cy="830997"/>
          </a:xfrm>
          <a:prstGeom prst="rect">
            <a:avLst/>
          </a:prstGeom>
          <a:noFill/>
        </p:spPr>
        <p:txBody>
          <a:bodyPr wrap="none" rtlCol="0">
            <a:spAutoFit/>
          </a:bodyPr>
          <a:lstStyle/>
          <a:p>
            <a:r>
              <a:rPr lang="en-US" dirty="0"/>
              <a:t>Choose Connection -&gt; Data</a:t>
            </a:r>
          </a:p>
          <a:p>
            <a:r>
              <a:rPr lang="en-US" dirty="0"/>
              <a:t>Enter the username ‘ubuntu’</a:t>
            </a:r>
          </a:p>
        </p:txBody>
      </p:sp>
      <p:sp>
        <p:nvSpPr>
          <p:cNvPr id="10" name="TextBox 9"/>
          <p:cNvSpPr txBox="1"/>
          <p:nvPr/>
        </p:nvSpPr>
        <p:spPr>
          <a:xfrm>
            <a:off x="6123184" y="1094475"/>
            <a:ext cx="4427815" cy="830997"/>
          </a:xfrm>
          <a:prstGeom prst="rect">
            <a:avLst/>
          </a:prstGeom>
          <a:noFill/>
        </p:spPr>
        <p:txBody>
          <a:bodyPr wrap="none" rtlCol="0">
            <a:spAutoFit/>
          </a:bodyPr>
          <a:lstStyle/>
          <a:p>
            <a:r>
              <a:rPr lang="en-US" dirty="0"/>
              <a:t>Choose SSH -&gt; </a:t>
            </a:r>
            <a:r>
              <a:rPr lang="en-US" dirty="0" err="1"/>
              <a:t>Auth</a:t>
            </a:r>
            <a:endParaRPr lang="en-US" dirty="0"/>
          </a:p>
          <a:p>
            <a:r>
              <a:rPr lang="en-US" dirty="0"/>
              <a:t>Browse to Private key (</a:t>
            </a:r>
            <a:r>
              <a:rPr lang="en-US" dirty="0" err="1"/>
              <a:t>ppk</a:t>
            </a:r>
            <a:r>
              <a:rPr lang="en-US" dirty="0"/>
              <a:t>) file</a:t>
            </a:r>
          </a:p>
        </p:txBody>
      </p:sp>
      <p:sp>
        <p:nvSpPr>
          <p:cNvPr id="12" name="Rectangle 11"/>
          <p:cNvSpPr/>
          <p:nvPr/>
        </p:nvSpPr>
        <p:spPr>
          <a:xfrm>
            <a:off x="7738159" y="4075189"/>
            <a:ext cx="548670" cy="3760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B70835-F011-6544-A69A-C65D1E851503}"/>
              </a:ext>
            </a:extLst>
          </p:cNvPr>
          <p:cNvPicPr>
            <a:picLocks noChangeAspect="1"/>
          </p:cNvPicPr>
          <p:nvPr/>
        </p:nvPicPr>
        <p:blipFill>
          <a:blip r:embed="rId2"/>
          <a:stretch>
            <a:fillRect/>
          </a:stretch>
        </p:blipFill>
        <p:spPr>
          <a:xfrm>
            <a:off x="1150292" y="2132856"/>
            <a:ext cx="4585668" cy="4104456"/>
          </a:xfrm>
          <a:prstGeom prst="rect">
            <a:avLst/>
          </a:prstGeom>
        </p:spPr>
      </p:pic>
      <p:pic>
        <p:nvPicPr>
          <p:cNvPr id="11" name="Picture 10">
            <a:extLst>
              <a:ext uri="{FF2B5EF4-FFF2-40B4-BE49-F238E27FC236}">
                <a16:creationId xmlns:a16="http://schemas.microsoft.com/office/drawing/2014/main" id="{6DB97378-4A7F-9F45-995B-F052FE00E222}"/>
              </a:ext>
            </a:extLst>
          </p:cNvPr>
          <p:cNvPicPr>
            <a:picLocks noChangeAspect="1"/>
          </p:cNvPicPr>
          <p:nvPr/>
        </p:nvPicPr>
        <p:blipFill>
          <a:blip r:embed="rId3"/>
          <a:stretch>
            <a:fillRect/>
          </a:stretch>
        </p:blipFill>
        <p:spPr>
          <a:xfrm>
            <a:off x="6187865" y="2121184"/>
            <a:ext cx="4660663" cy="4171581"/>
          </a:xfrm>
          <a:prstGeom prst="rect">
            <a:avLst/>
          </a:prstGeom>
        </p:spPr>
      </p:pic>
    </p:spTree>
    <p:extLst>
      <p:ext uri="{BB962C8B-B14F-4D97-AF65-F5344CB8AC3E}">
        <p14:creationId xmlns:p14="http://schemas.microsoft.com/office/powerpoint/2010/main" val="154371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4624"/>
            <a:ext cx="8839200" cy="1143000"/>
          </a:xfrm>
        </p:spPr>
        <p:txBody>
          <a:bodyPr/>
          <a:lstStyle/>
          <a:p>
            <a:r>
              <a:rPr lang="en-US" dirty="0">
                <a:ea typeface="ＭＳ Ｐゴシック" charset="0"/>
              </a:rPr>
              <a:t>Learning Objectives</a:t>
            </a:r>
            <a:endParaRPr lang="en-US" dirty="0"/>
          </a:p>
        </p:txBody>
      </p:sp>
      <p:sp>
        <p:nvSpPr>
          <p:cNvPr id="3" name="Content Placeholder 2"/>
          <p:cNvSpPr>
            <a:spLocks noGrp="1"/>
          </p:cNvSpPr>
          <p:nvPr>
            <p:ph idx="1"/>
          </p:nvPr>
        </p:nvSpPr>
        <p:spPr/>
        <p:txBody>
          <a:bodyPr/>
          <a:lstStyle/>
          <a:p>
            <a:r>
              <a:rPr lang="en-US" dirty="0">
                <a:ea typeface="ＭＳ Ｐゴシック" charset="0"/>
              </a:rPr>
              <a:t>Introduction to cloud computing concepts</a:t>
            </a:r>
          </a:p>
          <a:p>
            <a:r>
              <a:rPr lang="en-US" dirty="0">
                <a:ea typeface="ＭＳ Ｐゴシック" charset="0"/>
              </a:rPr>
              <a:t>Introduction to cloud computing providers</a:t>
            </a:r>
          </a:p>
          <a:p>
            <a:r>
              <a:rPr lang="en-US" dirty="0">
                <a:ea typeface="ＭＳ Ｐゴシック" charset="0"/>
              </a:rPr>
              <a:t>Use the Amazon EC2 console to create an instance for each student</a:t>
            </a:r>
          </a:p>
          <a:p>
            <a:pPr lvl="1"/>
            <a:r>
              <a:rPr lang="en-US" dirty="0">
                <a:ea typeface="ＭＳ Ｐゴシック" charset="0"/>
              </a:rPr>
              <a:t>Will be used for many hands-on tutorials throughout the course</a:t>
            </a:r>
          </a:p>
          <a:p>
            <a:r>
              <a:rPr lang="en-US" dirty="0">
                <a:ea typeface="ＭＳ Ｐゴシック" charset="0"/>
              </a:rPr>
              <a:t>How to log into your cloud instance</a:t>
            </a:r>
          </a:p>
          <a:p>
            <a:pPr marL="0" indent="0">
              <a:buNone/>
            </a:pPr>
            <a:endParaRPr lang="en-US" dirty="0"/>
          </a:p>
        </p:txBody>
      </p:sp>
    </p:spTree>
    <p:extLst>
      <p:ext uri="{BB962C8B-B14F-4D97-AF65-F5344CB8AC3E}">
        <p14:creationId xmlns:p14="http://schemas.microsoft.com/office/powerpoint/2010/main" val="4217437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16632"/>
            <a:ext cx="11785600" cy="1143000"/>
          </a:xfrm>
        </p:spPr>
        <p:txBody>
          <a:bodyPr/>
          <a:lstStyle/>
          <a:p>
            <a:r>
              <a:rPr lang="en-US" dirty="0">
                <a:ea typeface="ＭＳ Ｐゴシック" charset="0"/>
              </a:rPr>
              <a:t>Logging into your instance (Windows)</a:t>
            </a:r>
            <a:endParaRPr lang="en-US" dirty="0"/>
          </a:p>
        </p:txBody>
      </p:sp>
      <p:sp>
        <p:nvSpPr>
          <p:cNvPr id="4" name="Line 4"/>
          <p:cNvSpPr>
            <a:spLocks noChangeShapeType="1"/>
          </p:cNvSpPr>
          <p:nvPr/>
        </p:nvSpPr>
        <p:spPr bwMode="auto">
          <a:xfrm>
            <a:off x="5972175" y="1128943"/>
            <a:ext cx="1588" cy="5211763"/>
          </a:xfrm>
          <a:prstGeom prst="line">
            <a:avLst/>
          </a:prstGeom>
          <a:noFill/>
          <a:ln w="763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 name="TextBox 6"/>
          <p:cNvSpPr txBox="1"/>
          <p:nvPr/>
        </p:nvSpPr>
        <p:spPr>
          <a:xfrm>
            <a:off x="1127448" y="1198493"/>
            <a:ext cx="4057521" cy="646331"/>
          </a:xfrm>
          <a:prstGeom prst="rect">
            <a:avLst/>
          </a:prstGeom>
          <a:noFill/>
        </p:spPr>
        <p:txBody>
          <a:bodyPr wrap="none" rtlCol="0">
            <a:spAutoFit/>
          </a:bodyPr>
          <a:lstStyle/>
          <a:p>
            <a:r>
              <a:rPr lang="en-US" sz="1800" dirty="0"/>
              <a:t>Choose Session</a:t>
            </a:r>
          </a:p>
          <a:p>
            <a:r>
              <a:rPr lang="en-US" sz="1800" dirty="0"/>
              <a:t>Save your session as ”Amazon Node”</a:t>
            </a:r>
          </a:p>
        </p:txBody>
      </p:sp>
      <p:pic>
        <p:nvPicPr>
          <p:cNvPr id="3" name="Picture 2">
            <a:extLst>
              <a:ext uri="{FF2B5EF4-FFF2-40B4-BE49-F238E27FC236}">
                <a16:creationId xmlns:a16="http://schemas.microsoft.com/office/drawing/2014/main" id="{406D6AAB-3848-004F-9A46-EFAA060C1967}"/>
              </a:ext>
            </a:extLst>
          </p:cNvPr>
          <p:cNvPicPr>
            <a:picLocks noChangeAspect="1"/>
          </p:cNvPicPr>
          <p:nvPr/>
        </p:nvPicPr>
        <p:blipFill>
          <a:blip r:embed="rId2"/>
          <a:stretch>
            <a:fillRect/>
          </a:stretch>
        </p:blipFill>
        <p:spPr>
          <a:xfrm>
            <a:off x="1003748" y="2060847"/>
            <a:ext cx="4660204" cy="4171170"/>
          </a:xfrm>
          <a:prstGeom prst="rect">
            <a:avLst/>
          </a:prstGeom>
        </p:spPr>
      </p:pic>
      <p:pic>
        <p:nvPicPr>
          <p:cNvPr id="11" name="Picture 10">
            <a:extLst>
              <a:ext uri="{FF2B5EF4-FFF2-40B4-BE49-F238E27FC236}">
                <a16:creationId xmlns:a16="http://schemas.microsoft.com/office/drawing/2014/main" id="{F0E524D2-36B6-2941-A1B2-095C6A7B88ED}"/>
              </a:ext>
            </a:extLst>
          </p:cNvPr>
          <p:cNvPicPr>
            <a:picLocks noChangeAspect="1"/>
          </p:cNvPicPr>
          <p:nvPr/>
        </p:nvPicPr>
        <p:blipFill>
          <a:blip r:embed="rId2"/>
          <a:stretch>
            <a:fillRect/>
          </a:stretch>
        </p:blipFill>
        <p:spPr>
          <a:xfrm>
            <a:off x="6271642" y="2076265"/>
            <a:ext cx="4648894" cy="4161047"/>
          </a:xfrm>
          <a:prstGeom prst="rect">
            <a:avLst/>
          </a:prstGeom>
        </p:spPr>
      </p:pic>
      <p:sp>
        <p:nvSpPr>
          <p:cNvPr id="13" name="TextBox 12">
            <a:extLst>
              <a:ext uri="{FF2B5EF4-FFF2-40B4-BE49-F238E27FC236}">
                <a16:creationId xmlns:a16="http://schemas.microsoft.com/office/drawing/2014/main" id="{4C783262-3FD8-8643-BDC6-A5A4BC14E57F}"/>
              </a:ext>
            </a:extLst>
          </p:cNvPr>
          <p:cNvSpPr txBox="1"/>
          <p:nvPr/>
        </p:nvSpPr>
        <p:spPr>
          <a:xfrm>
            <a:off x="6373665" y="1124744"/>
            <a:ext cx="5057795" cy="646331"/>
          </a:xfrm>
          <a:prstGeom prst="rect">
            <a:avLst/>
          </a:prstGeom>
          <a:noFill/>
        </p:spPr>
        <p:txBody>
          <a:bodyPr wrap="none" rtlCol="0">
            <a:spAutoFit/>
          </a:bodyPr>
          <a:lstStyle/>
          <a:p>
            <a:r>
              <a:rPr lang="en-US" sz="1800" dirty="0"/>
              <a:t>Double-click saved “Amazon Node” session OR</a:t>
            </a:r>
          </a:p>
          <a:p>
            <a:r>
              <a:rPr lang="en-US" sz="1800" dirty="0"/>
              <a:t>Select ”Amazon Node” session and click Open</a:t>
            </a:r>
          </a:p>
        </p:txBody>
      </p:sp>
      <p:cxnSp>
        <p:nvCxnSpPr>
          <p:cNvPr id="15" name="Straight Arrow Connector 14">
            <a:extLst>
              <a:ext uri="{FF2B5EF4-FFF2-40B4-BE49-F238E27FC236}">
                <a16:creationId xmlns:a16="http://schemas.microsoft.com/office/drawing/2014/main" id="{9A9B59A9-4F6E-B844-946D-102D2990E4E1}"/>
              </a:ext>
            </a:extLst>
          </p:cNvPr>
          <p:cNvCxnSpPr/>
          <p:nvPr/>
        </p:nvCxnSpPr>
        <p:spPr>
          <a:xfrm flipH="1">
            <a:off x="10056440" y="60932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196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189038"/>
            <a:ext cx="2160588" cy="4710112"/>
          </a:xfrm>
          <a:prstGeom prst="rect">
            <a:avLst/>
          </a:prstGeom>
          <a:noFill/>
          <a:ln>
            <a:noFill/>
          </a:ln>
          <a:effectLst>
            <a:outerShdw blurRad="63500" dist="139498" dir="2700000" algn="ctr" rotWithShape="0">
              <a:srgbClr val="333333">
                <a:alpha val="65019"/>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Lst>
        </p:spPr>
      </p:pic>
      <p:sp>
        <p:nvSpPr>
          <p:cNvPr id="10" name="Oval 2"/>
          <p:cNvSpPr>
            <a:spLocks noChangeArrowheads="1"/>
          </p:cNvSpPr>
          <p:nvPr/>
        </p:nvSpPr>
        <p:spPr bwMode="auto">
          <a:xfrm>
            <a:off x="2559053" y="2697166"/>
            <a:ext cx="1279525" cy="731837"/>
          </a:xfrm>
          <a:prstGeom prst="ellipse">
            <a:avLst/>
          </a:prstGeom>
          <a:noFill/>
          <a:ln w="5724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Oval 3"/>
          <p:cNvSpPr>
            <a:spLocks noChangeArrowheads="1"/>
          </p:cNvSpPr>
          <p:nvPr/>
        </p:nvSpPr>
        <p:spPr bwMode="auto">
          <a:xfrm>
            <a:off x="2620966" y="4846641"/>
            <a:ext cx="1279525" cy="731837"/>
          </a:xfrm>
          <a:prstGeom prst="ellipse">
            <a:avLst/>
          </a:prstGeom>
          <a:noFill/>
          <a:ln w="5724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2" name="Picture 1" descr="Screen Shot 2015-11-12 at 3.38.4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795" y="3933059"/>
            <a:ext cx="6283031" cy="2187163"/>
          </a:xfrm>
          <a:prstGeom prst="rect">
            <a:avLst/>
          </a:prstGeom>
        </p:spPr>
      </p:pic>
      <p:sp>
        <p:nvSpPr>
          <p:cNvPr id="12" name="Oval 3"/>
          <p:cNvSpPr>
            <a:spLocks noChangeArrowheads="1"/>
          </p:cNvSpPr>
          <p:nvPr/>
        </p:nvSpPr>
        <p:spPr bwMode="auto">
          <a:xfrm>
            <a:off x="5087891" y="5517235"/>
            <a:ext cx="1279525" cy="731837"/>
          </a:xfrm>
          <a:prstGeom prst="ellipse">
            <a:avLst/>
          </a:prstGeom>
          <a:noFill/>
          <a:ln w="5724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 name="TextBox 2"/>
          <p:cNvSpPr txBox="1"/>
          <p:nvPr/>
        </p:nvSpPr>
        <p:spPr>
          <a:xfrm>
            <a:off x="4439816" y="1196755"/>
            <a:ext cx="5281614" cy="830997"/>
          </a:xfrm>
          <a:prstGeom prst="rect">
            <a:avLst/>
          </a:prstGeom>
          <a:noFill/>
        </p:spPr>
        <p:txBody>
          <a:bodyPr wrap="none" rtlCol="0">
            <a:spAutoFit/>
          </a:bodyPr>
          <a:lstStyle/>
          <a:p>
            <a:r>
              <a:rPr lang="en-US" dirty="0"/>
              <a:t>In a Finder window</a:t>
            </a:r>
          </a:p>
          <a:p>
            <a:r>
              <a:rPr lang="en-US" dirty="0"/>
              <a:t>‘Applications’ -&gt; ‘Utilities’ -&gt; ‘Terminal’</a:t>
            </a:r>
          </a:p>
        </p:txBody>
      </p:sp>
      <p:cxnSp>
        <p:nvCxnSpPr>
          <p:cNvPr id="5" name="Straight Arrow Connector 4"/>
          <p:cNvCxnSpPr/>
          <p:nvPr/>
        </p:nvCxnSpPr>
        <p:spPr>
          <a:xfrm flipH="1">
            <a:off x="2855640" y="1988840"/>
            <a:ext cx="2520280" cy="216024"/>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a:stCxn id="3" idx="2"/>
          </p:cNvCxnSpPr>
          <p:nvPr/>
        </p:nvCxnSpPr>
        <p:spPr>
          <a:xfrm flipH="1">
            <a:off x="3791747" y="2027752"/>
            <a:ext cx="3288879" cy="969203"/>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3503712" y="1916832"/>
            <a:ext cx="5400600" cy="3384376"/>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7896200" y="3140971"/>
            <a:ext cx="2377574" cy="461665"/>
          </a:xfrm>
          <a:prstGeom prst="rect">
            <a:avLst/>
          </a:prstGeom>
          <a:noFill/>
        </p:spPr>
        <p:txBody>
          <a:bodyPr wrap="none" rtlCol="0">
            <a:spAutoFit/>
          </a:bodyPr>
          <a:lstStyle/>
          <a:p>
            <a:r>
              <a:rPr lang="en-US" dirty="0"/>
              <a:t>Or on your dock</a:t>
            </a:r>
          </a:p>
        </p:txBody>
      </p:sp>
      <p:cxnSp>
        <p:nvCxnSpPr>
          <p:cNvPr id="23" name="Straight Arrow Connector 22"/>
          <p:cNvCxnSpPr>
            <a:stCxn id="22" idx="2"/>
          </p:cNvCxnSpPr>
          <p:nvPr/>
        </p:nvCxnSpPr>
        <p:spPr>
          <a:xfrm flipH="1">
            <a:off x="5951987" y="3602636"/>
            <a:ext cx="3133003" cy="2058615"/>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itle 1">
            <a:extLst>
              <a:ext uri="{FF2B5EF4-FFF2-40B4-BE49-F238E27FC236}">
                <a16:creationId xmlns:a16="http://schemas.microsoft.com/office/drawing/2014/main" id="{82B32478-60C8-1146-B3D2-33E0033FC012}"/>
              </a:ext>
            </a:extLst>
          </p:cNvPr>
          <p:cNvSpPr>
            <a:spLocks noGrp="1"/>
          </p:cNvSpPr>
          <p:nvPr>
            <p:ph type="title"/>
          </p:nvPr>
        </p:nvSpPr>
        <p:spPr>
          <a:xfrm>
            <a:off x="203200" y="116632"/>
            <a:ext cx="11785600" cy="1143000"/>
          </a:xfrm>
        </p:spPr>
        <p:txBody>
          <a:bodyPr/>
          <a:lstStyle/>
          <a:p>
            <a:r>
              <a:rPr lang="en-US" dirty="0">
                <a:ea typeface="ＭＳ Ｐゴシック" charset="0"/>
              </a:rPr>
              <a:t>Logging into your instance (Mac)</a:t>
            </a:r>
            <a:endParaRPr lang="en-US" dirty="0"/>
          </a:p>
        </p:txBody>
      </p:sp>
    </p:spTree>
    <p:extLst>
      <p:ext uri="{BB962C8B-B14F-4D97-AF65-F5344CB8AC3E}">
        <p14:creationId xmlns:p14="http://schemas.microsoft.com/office/powerpoint/2010/main" val="3933032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676400" y="-26987"/>
            <a:ext cx="8839200" cy="791691"/>
          </a:xfrm>
        </p:spPr>
        <p:txBody>
          <a:bodyPr/>
          <a:lstStyle/>
          <a:p>
            <a:r>
              <a:rPr lang="en-US" dirty="0">
                <a:ea typeface="ＭＳ Ｐゴシック" charset="0"/>
              </a:rPr>
              <a:t>Add the terminal App to your dock</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9" y="1916832"/>
            <a:ext cx="5895451" cy="41469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5457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676400" y="44624"/>
            <a:ext cx="8839200" cy="1143000"/>
          </a:xfrm>
        </p:spPr>
        <p:txBody>
          <a:bodyPr/>
          <a:lstStyle/>
          <a:p>
            <a:r>
              <a:rPr lang="en-US" sz="3200" dirty="0">
                <a:ea typeface="ＭＳ Ｐゴシック" charset="0"/>
              </a:rPr>
              <a:t>Creating a working directory on your Mac called ‘</a:t>
            </a:r>
            <a:r>
              <a:rPr lang="en-US" sz="3200" dirty="0" err="1">
                <a:ea typeface="ＭＳ Ｐゴシック" charset="0"/>
              </a:rPr>
              <a:t>cshl</a:t>
            </a:r>
            <a:r>
              <a:rPr lang="en-US" sz="3200" dirty="0">
                <a:ea typeface="ＭＳ Ｐゴシック" charset="0"/>
              </a:rPr>
              <a:t>’</a:t>
            </a:r>
          </a:p>
        </p:txBody>
      </p:sp>
      <p:pic>
        <p:nvPicPr>
          <p:cNvPr id="4" name="Content Placeholder 3" descr="Screenshot 2015-11-13 22.18.3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274" b="-3194"/>
          <a:stretch/>
        </p:blipFill>
        <p:spPr>
          <a:xfrm>
            <a:off x="1676400" y="2008302"/>
            <a:ext cx="8839200" cy="2428810"/>
          </a:xfrm>
        </p:spPr>
      </p:pic>
      <p:sp>
        <p:nvSpPr>
          <p:cNvPr id="2" name="TextBox 1"/>
          <p:cNvSpPr txBox="1"/>
          <p:nvPr/>
        </p:nvSpPr>
        <p:spPr>
          <a:xfrm>
            <a:off x="7248128" y="3861051"/>
            <a:ext cx="1571264" cy="830997"/>
          </a:xfrm>
          <a:prstGeom prst="rect">
            <a:avLst/>
          </a:prstGeom>
          <a:noFill/>
        </p:spPr>
        <p:txBody>
          <a:bodyPr wrap="none" rtlCol="0">
            <a:spAutoFit/>
          </a:bodyPr>
          <a:lstStyle/>
          <a:p>
            <a:r>
              <a:rPr lang="en-US" dirty="0" err="1"/>
              <a:t>mkdir</a:t>
            </a:r>
            <a:r>
              <a:rPr lang="en-US" dirty="0"/>
              <a:t> </a:t>
            </a:r>
            <a:r>
              <a:rPr lang="en-US" dirty="0" err="1"/>
              <a:t>cshl</a:t>
            </a:r>
            <a:endParaRPr lang="en-US" dirty="0"/>
          </a:p>
          <a:p>
            <a:r>
              <a:rPr lang="en-US" dirty="0"/>
              <a:t>cd </a:t>
            </a:r>
            <a:r>
              <a:rPr lang="en-US" dirty="0" err="1"/>
              <a:t>cshl</a:t>
            </a:r>
            <a:endParaRPr lang="en-US" dirty="0"/>
          </a:p>
        </p:txBody>
      </p:sp>
    </p:spTree>
    <p:extLst>
      <p:ext uri="{BB962C8B-B14F-4D97-AF65-F5344CB8AC3E}">
        <p14:creationId xmlns:p14="http://schemas.microsoft.com/office/powerpoint/2010/main" val="958842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Obtain the course SSH key file</a:t>
            </a:r>
          </a:p>
        </p:txBody>
      </p:sp>
      <p:sp>
        <p:nvSpPr>
          <p:cNvPr id="3" name="Content Placeholder 2"/>
          <p:cNvSpPr>
            <a:spLocks noGrp="1"/>
          </p:cNvSpPr>
          <p:nvPr>
            <p:ph idx="1"/>
          </p:nvPr>
        </p:nvSpPr>
        <p:spPr>
          <a:xfrm>
            <a:off x="203200" y="1600200"/>
            <a:ext cx="11785600" cy="3340968"/>
          </a:xfrm>
        </p:spPr>
        <p:txBody>
          <a:bodyPr/>
          <a:lstStyle/>
          <a:p>
            <a:r>
              <a:rPr lang="en-US" dirty="0"/>
              <a:t>NOTE for Mac users.  You will need to use a “.</a:t>
            </a:r>
            <a:r>
              <a:rPr lang="en-US" dirty="0" err="1"/>
              <a:t>pem</a:t>
            </a:r>
            <a:r>
              <a:rPr lang="en-US" dirty="0"/>
              <a:t>” file</a:t>
            </a:r>
          </a:p>
          <a:p>
            <a:r>
              <a:rPr lang="en-US" b="1" dirty="0"/>
              <a:t>NOTE for Windows Users</a:t>
            </a:r>
            <a:r>
              <a:rPr lang="en-US" dirty="0"/>
              <a:t>.  You will need to use a “.</a:t>
            </a:r>
            <a:r>
              <a:rPr lang="en-US" dirty="0" err="1"/>
              <a:t>ppk</a:t>
            </a:r>
            <a:r>
              <a:rPr lang="en-US" dirty="0"/>
              <a:t>” file instead. </a:t>
            </a:r>
          </a:p>
          <a:p>
            <a:pPr lvl="1"/>
            <a:r>
              <a:rPr lang="en-US" dirty="0"/>
              <a:t>This is created from the “.</a:t>
            </a:r>
            <a:r>
              <a:rPr lang="en-US" dirty="0" err="1"/>
              <a:t>pem</a:t>
            </a:r>
            <a:r>
              <a:rPr lang="en-US" dirty="0"/>
              <a:t>” file.</a:t>
            </a:r>
          </a:p>
          <a:p>
            <a:pPr lvl="1"/>
            <a:r>
              <a:rPr lang="en-US" dirty="0">
                <a:hlinkClick r:id="rId2"/>
              </a:rPr>
              <a:t>https://aws.amazon.com/premiumsupport/knowledge-center/convert-pem-file-into-ppk/</a:t>
            </a:r>
            <a:r>
              <a:rPr lang="en-US" dirty="0"/>
              <a:t> </a:t>
            </a:r>
          </a:p>
          <a:p>
            <a:r>
              <a:rPr lang="en-US" dirty="0"/>
              <a:t>The SSH key file will be used to securely login to your student instance on the cloud</a:t>
            </a:r>
          </a:p>
        </p:txBody>
      </p:sp>
      <p:sp>
        <p:nvSpPr>
          <p:cNvPr id="4" name="TextBox 3">
            <a:extLst>
              <a:ext uri="{FF2B5EF4-FFF2-40B4-BE49-F238E27FC236}">
                <a16:creationId xmlns:a16="http://schemas.microsoft.com/office/drawing/2014/main" id="{DE1FE7FD-595A-F640-83AB-2B04981127BC}"/>
              </a:ext>
            </a:extLst>
          </p:cNvPr>
          <p:cNvSpPr txBox="1"/>
          <p:nvPr/>
        </p:nvSpPr>
        <p:spPr>
          <a:xfrm>
            <a:off x="695400" y="5631631"/>
            <a:ext cx="10902344" cy="461665"/>
          </a:xfrm>
          <a:prstGeom prst="rect">
            <a:avLst/>
          </a:prstGeom>
          <a:noFill/>
        </p:spPr>
        <p:txBody>
          <a:bodyPr wrap="none" rtlCol="0">
            <a:spAutoFit/>
          </a:bodyPr>
          <a:lstStyle/>
          <a:p>
            <a:r>
              <a:rPr lang="en-US" b="1" dirty="0"/>
              <a:t>Save the </a:t>
            </a:r>
            <a:r>
              <a:rPr lang="en-US" b="1" dirty="0" err="1"/>
              <a:t>pem</a:t>
            </a:r>
            <a:r>
              <a:rPr lang="en-US" b="1" dirty="0"/>
              <a:t>/</a:t>
            </a:r>
            <a:r>
              <a:rPr lang="en-US" b="1" dirty="0" err="1"/>
              <a:t>ppk</a:t>
            </a:r>
            <a:r>
              <a:rPr lang="en-US" b="1" dirty="0"/>
              <a:t> file you received via email/slack to your new </a:t>
            </a:r>
            <a:r>
              <a:rPr lang="en-US" b="1" dirty="0" err="1"/>
              <a:t>cshl</a:t>
            </a:r>
            <a:r>
              <a:rPr lang="en-US" b="1" dirty="0"/>
              <a:t> folder</a:t>
            </a:r>
          </a:p>
        </p:txBody>
      </p:sp>
    </p:spTree>
    <p:extLst>
      <p:ext uri="{BB962C8B-B14F-4D97-AF65-F5344CB8AC3E}">
        <p14:creationId xmlns:p14="http://schemas.microsoft.com/office/powerpoint/2010/main" val="214293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76400" y="44624"/>
            <a:ext cx="8839200" cy="792088"/>
          </a:xfrm>
        </p:spPr>
        <p:txBody>
          <a:bodyPr/>
          <a:lstStyle/>
          <a:p>
            <a:r>
              <a:rPr lang="en-US" sz="3200" dirty="0">
                <a:ea typeface="ＭＳ Ｐゴシック" charset="0"/>
              </a:rPr>
              <a:t>Viewing the ‘key’ file once downloaded</a:t>
            </a:r>
          </a:p>
        </p:txBody>
      </p:sp>
      <p:sp>
        <p:nvSpPr>
          <p:cNvPr id="2" name="TextBox 1"/>
          <p:cNvSpPr txBox="1"/>
          <p:nvPr/>
        </p:nvSpPr>
        <p:spPr>
          <a:xfrm>
            <a:off x="3071667" y="836715"/>
            <a:ext cx="3951723" cy="461665"/>
          </a:xfrm>
          <a:prstGeom prst="rect">
            <a:avLst/>
          </a:prstGeom>
          <a:noFill/>
        </p:spPr>
        <p:txBody>
          <a:bodyPr wrap="none" rtlCol="0">
            <a:spAutoFit/>
          </a:bodyPr>
          <a:lstStyle/>
          <a:p>
            <a:r>
              <a:rPr lang="en-US" dirty="0"/>
              <a:t>cat cshl_2021_student.pem</a:t>
            </a:r>
          </a:p>
        </p:txBody>
      </p:sp>
      <p:pic>
        <p:nvPicPr>
          <p:cNvPr id="7" name="Content Placeholder 6">
            <a:extLst>
              <a:ext uri="{FF2B5EF4-FFF2-40B4-BE49-F238E27FC236}">
                <a16:creationId xmlns:a16="http://schemas.microsoft.com/office/drawing/2014/main" id="{9AF5E4D9-D5B0-B446-8DFE-4B94BF5E65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9051" y="1600200"/>
            <a:ext cx="6233903" cy="4724400"/>
          </a:xfrm>
        </p:spPr>
      </p:pic>
    </p:spTree>
    <p:extLst>
      <p:ext uri="{BB962C8B-B14F-4D97-AF65-F5344CB8AC3E}">
        <p14:creationId xmlns:p14="http://schemas.microsoft.com/office/powerpoint/2010/main" val="3759644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388" y="1052516"/>
            <a:ext cx="8839200" cy="5184775"/>
          </a:xfrm>
        </p:spPr>
        <p:txBody>
          <a:bodyPr/>
          <a:lstStyle/>
          <a:p>
            <a:pPr marL="0" indent="0">
              <a:buNone/>
              <a:defRPr/>
            </a:pPr>
            <a:r>
              <a:rPr lang="en-US" dirty="0" err="1"/>
              <a:t>ls</a:t>
            </a:r>
            <a:r>
              <a:rPr lang="en-US" dirty="0"/>
              <a:t> -l (long listing)</a:t>
            </a:r>
          </a:p>
          <a:p>
            <a:pPr marL="0" indent="0">
              <a:buNone/>
              <a:defRPr/>
            </a:pPr>
            <a:r>
              <a:rPr lang="en-US" sz="1800" dirty="0"/>
              <a:t>-</a:t>
            </a:r>
            <a:r>
              <a:rPr lang="en-US" sz="1800" dirty="0" err="1"/>
              <a:t>rw</a:t>
            </a:r>
            <a:r>
              <a:rPr lang="en-US" sz="1800" dirty="0"/>
              <a:t>-r--r--@  1 </a:t>
            </a:r>
            <a:r>
              <a:rPr lang="en-US" sz="1800" dirty="0" err="1"/>
              <a:t>kcotto</a:t>
            </a:r>
            <a:r>
              <a:rPr lang="en-US" sz="1800" dirty="0"/>
              <a:t>  staff  1696 Nov 9 09:19 cshl_2022_student.pem</a:t>
            </a:r>
          </a:p>
          <a:p>
            <a:pPr marL="0" indent="0">
              <a:buNone/>
              <a:defRPr/>
            </a:pPr>
            <a:r>
              <a:rPr lang="en-US" sz="1800" dirty="0"/>
              <a:t> </a:t>
            </a:r>
            <a:r>
              <a:rPr lang="en-US" sz="1800" dirty="0" err="1"/>
              <a:t>rwx</a:t>
            </a:r>
            <a:r>
              <a:rPr lang="en-US" sz="1800" dirty="0"/>
              <a:t> : owner </a:t>
            </a:r>
          </a:p>
          <a:p>
            <a:pPr marL="0" indent="0">
              <a:buNone/>
              <a:defRPr/>
            </a:pPr>
            <a:r>
              <a:rPr lang="en-US" sz="1800" dirty="0"/>
              <a:t>    </a:t>
            </a:r>
            <a:r>
              <a:rPr lang="en-US" sz="1800" dirty="0" err="1"/>
              <a:t>rwx</a:t>
            </a:r>
            <a:r>
              <a:rPr lang="en-US" sz="1800" dirty="0"/>
              <a:t> : group</a:t>
            </a:r>
          </a:p>
          <a:p>
            <a:pPr marL="0" indent="0">
              <a:buNone/>
              <a:defRPr/>
            </a:pPr>
            <a:r>
              <a:rPr lang="en-US" sz="1800" dirty="0"/>
              <a:t>       </a:t>
            </a:r>
            <a:r>
              <a:rPr lang="en-US" sz="1800" dirty="0" err="1"/>
              <a:t>rwx</a:t>
            </a:r>
            <a:r>
              <a:rPr lang="en-US" sz="1800" dirty="0"/>
              <a:t>: world</a:t>
            </a:r>
          </a:p>
          <a:p>
            <a:pPr marL="0" indent="0">
              <a:buNone/>
              <a:defRPr/>
            </a:pPr>
            <a:r>
              <a:rPr lang="en-US" sz="1800" dirty="0"/>
              <a:t> r read    (4)</a:t>
            </a:r>
          </a:p>
          <a:p>
            <a:pPr marL="0" indent="0">
              <a:buNone/>
              <a:defRPr/>
            </a:pPr>
            <a:r>
              <a:rPr lang="en-US" sz="1800" dirty="0"/>
              <a:t> w write   (2)</a:t>
            </a:r>
          </a:p>
          <a:p>
            <a:pPr marL="0" indent="0">
              <a:buNone/>
              <a:defRPr/>
            </a:pPr>
            <a:r>
              <a:rPr lang="en-US" sz="1800" dirty="0"/>
              <a:t> x execute (1)</a:t>
            </a:r>
          </a:p>
          <a:p>
            <a:pPr marL="0" indent="0">
              <a:buNone/>
              <a:defRPr/>
            </a:pPr>
            <a:endParaRPr lang="en-US" sz="1800" dirty="0"/>
          </a:p>
          <a:p>
            <a:pPr marL="0" indent="0">
              <a:buNone/>
              <a:defRPr/>
            </a:pPr>
            <a:r>
              <a:rPr lang="en-US" sz="1800" dirty="0"/>
              <a:t>Which ever way you add these 3 numbers, you know which integers </a:t>
            </a:r>
          </a:p>
          <a:p>
            <a:pPr marL="0" indent="0">
              <a:buNone/>
              <a:defRPr/>
            </a:pPr>
            <a:r>
              <a:rPr lang="en-US" sz="1800" dirty="0"/>
              <a:t>were used (6 is always 4+2, 5 is 4+1, 4 is by itself, 0 is none of them </a:t>
            </a:r>
            <a:r>
              <a:rPr lang="en-US" sz="1800" dirty="0" err="1"/>
              <a:t>etc</a:t>
            </a:r>
            <a:r>
              <a:rPr lang="en-US" sz="1800" dirty="0"/>
              <a:t> …)</a:t>
            </a:r>
          </a:p>
          <a:p>
            <a:pPr marL="0" indent="0">
              <a:buNone/>
              <a:defRPr/>
            </a:pPr>
            <a:r>
              <a:rPr lang="en-US" sz="1800" dirty="0"/>
              <a:t>So, when you have:</a:t>
            </a:r>
          </a:p>
          <a:p>
            <a:pPr marL="0" indent="0">
              <a:buNone/>
              <a:defRPr/>
            </a:pPr>
            <a:r>
              <a:rPr lang="en-US" sz="1800" b="1" dirty="0" err="1">
                <a:solidFill>
                  <a:srgbClr val="800000"/>
                </a:solidFill>
              </a:rPr>
              <a:t>chmod</a:t>
            </a:r>
            <a:r>
              <a:rPr lang="en-US" sz="1800" b="1" dirty="0">
                <a:solidFill>
                  <a:srgbClr val="800000"/>
                </a:solidFill>
              </a:rPr>
              <a:t> 400 &lt;file name&gt;</a:t>
            </a:r>
          </a:p>
          <a:p>
            <a:pPr marL="0" indent="0">
              <a:buNone/>
              <a:defRPr/>
            </a:pPr>
            <a:r>
              <a:rPr lang="en-US" sz="1800" dirty="0"/>
              <a:t>It is “r” for the the file owner </a:t>
            </a:r>
            <a:r>
              <a:rPr lang="en-US" sz="1800" b="1" dirty="0"/>
              <a:t>only</a:t>
            </a:r>
            <a:r>
              <a:rPr lang="en-US" sz="1800" dirty="0"/>
              <a:t> </a:t>
            </a:r>
          </a:p>
          <a:p>
            <a:pPr marL="0" indent="0">
              <a:buNone/>
              <a:defRPr/>
            </a:pPr>
            <a:endParaRPr lang="en-US" dirty="0"/>
          </a:p>
        </p:txBody>
      </p:sp>
      <p:sp>
        <p:nvSpPr>
          <p:cNvPr id="29698" name="Title 1"/>
          <p:cNvSpPr>
            <a:spLocks noGrp="1"/>
          </p:cNvSpPr>
          <p:nvPr>
            <p:ph type="title" idx="4294967295"/>
          </p:nvPr>
        </p:nvSpPr>
        <p:spPr>
          <a:xfrm>
            <a:off x="1631950" y="44450"/>
            <a:ext cx="8839200" cy="863600"/>
          </a:xfrm>
        </p:spPr>
        <p:txBody>
          <a:bodyPr/>
          <a:lstStyle/>
          <a:p>
            <a:r>
              <a:rPr lang="en-US" sz="3200" dirty="0">
                <a:ea typeface="ＭＳ Ｐゴシック" charset="0"/>
              </a:rPr>
              <a:t>Changing file permissions of your ‘key’ file </a:t>
            </a:r>
            <a:br>
              <a:rPr lang="en-US" sz="3200" dirty="0">
                <a:ea typeface="ＭＳ Ｐゴシック" charset="0"/>
              </a:rPr>
            </a:br>
            <a:r>
              <a:rPr lang="en-US" sz="3200" dirty="0">
                <a:ea typeface="ＭＳ Ｐゴシック" charset="0"/>
              </a:rPr>
              <a:t>(Mac/Linux)</a:t>
            </a:r>
          </a:p>
        </p:txBody>
      </p:sp>
    </p:spTree>
    <p:extLst>
      <p:ext uri="{BB962C8B-B14F-4D97-AF65-F5344CB8AC3E}">
        <p14:creationId xmlns:p14="http://schemas.microsoft.com/office/powerpoint/2010/main" val="3368940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676400" y="-26987"/>
            <a:ext cx="8839200" cy="791691"/>
          </a:xfrm>
        </p:spPr>
        <p:txBody>
          <a:bodyPr/>
          <a:lstStyle/>
          <a:p>
            <a:r>
              <a:rPr lang="en-US" dirty="0">
                <a:ea typeface="ＭＳ Ｐゴシック" charset="0"/>
              </a:rPr>
              <a:t>Logging into your instance</a:t>
            </a:r>
          </a:p>
        </p:txBody>
      </p:sp>
      <p:sp>
        <p:nvSpPr>
          <p:cNvPr id="11" name="Text Box 2"/>
          <p:cNvSpPr txBox="1">
            <a:spLocks noChangeArrowheads="1"/>
          </p:cNvSpPr>
          <p:nvPr/>
        </p:nvSpPr>
        <p:spPr bwMode="auto">
          <a:xfrm>
            <a:off x="1981203" y="1028381"/>
            <a:ext cx="220662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Mac/Linux</a:t>
            </a:r>
          </a:p>
        </p:txBody>
      </p:sp>
      <p:sp>
        <p:nvSpPr>
          <p:cNvPr id="6" name="Text Box 4"/>
          <p:cNvSpPr txBox="1">
            <a:spLocks noChangeArrowheads="1"/>
          </p:cNvSpPr>
          <p:nvPr/>
        </p:nvSpPr>
        <p:spPr bwMode="auto">
          <a:xfrm>
            <a:off x="1965324" y="2132930"/>
            <a:ext cx="8379148" cy="12960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dirty="0"/>
              <a:t>cd ~/</a:t>
            </a:r>
            <a:r>
              <a:rPr lang="en-CA" dirty="0" err="1"/>
              <a:t>cshl</a:t>
            </a:r>
            <a:endParaRPr lang="en-CA" dirty="0"/>
          </a:p>
          <a:p>
            <a:pPr>
              <a:buClrTx/>
              <a:buFontTx/>
              <a:buNone/>
              <a:defRPr/>
            </a:pPr>
            <a:r>
              <a:rPr lang="en-CA" dirty="0" err="1"/>
              <a:t>chmod</a:t>
            </a:r>
            <a:r>
              <a:rPr lang="en-CA" dirty="0"/>
              <a:t> 400 cshl_2022_student.pem</a:t>
            </a:r>
          </a:p>
          <a:p>
            <a:pPr>
              <a:buClrTx/>
              <a:buFontTx/>
              <a:buNone/>
              <a:defRPr/>
            </a:pPr>
            <a:r>
              <a:rPr lang="en-CA" dirty="0" err="1"/>
              <a:t>ssh</a:t>
            </a:r>
            <a:r>
              <a:rPr lang="en-CA" dirty="0"/>
              <a:t> -</a:t>
            </a:r>
            <a:r>
              <a:rPr lang="en-CA" dirty="0" err="1"/>
              <a:t>i</a:t>
            </a:r>
            <a:r>
              <a:rPr lang="en-CA" dirty="0"/>
              <a:t> cshl_2022_student.pem ubuntu@[YOUR PUBLIC IP]</a:t>
            </a:r>
          </a:p>
        </p:txBody>
      </p:sp>
    </p:spTree>
    <p:extLst>
      <p:ext uri="{BB962C8B-B14F-4D97-AF65-F5344CB8AC3E}">
        <p14:creationId xmlns:p14="http://schemas.microsoft.com/office/powerpoint/2010/main" val="1837446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676400" y="117032"/>
            <a:ext cx="8839200" cy="791691"/>
          </a:xfrm>
        </p:spPr>
        <p:txBody>
          <a:bodyPr/>
          <a:lstStyle/>
          <a:p>
            <a:r>
              <a:rPr lang="en-US" sz="3200" dirty="0">
                <a:ea typeface="ＭＳ Ｐゴシック" charset="0"/>
              </a:rPr>
              <a:t>Copying files from AWS to your computer</a:t>
            </a:r>
            <a:br>
              <a:rPr lang="en-US" sz="3200" dirty="0">
                <a:ea typeface="ＭＳ Ｐゴシック" charset="0"/>
              </a:rPr>
            </a:br>
            <a:r>
              <a:rPr lang="en-US" sz="3200" dirty="0">
                <a:ea typeface="ＭＳ Ｐゴシック" charset="0"/>
              </a:rPr>
              <a:t>(using a web browser)</a:t>
            </a:r>
          </a:p>
        </p:txBody>
      </p:sp>
      <p:sp>
        <p:nvSpPr>
          <p:cNvPr id="2" name="TextBox 1"/>
          <p:cNvSpPr txBox="1"/>
          <p:nvPr/>
        </p:nvSpPr>
        <p:spPr>
          <a:xfrm>
            <a:off x="3143675" y="5733259"/>
            <a:ext cx="4956405" cy="461665"/>
          </a:xfrm>
          <a:prstGeom prst="rect">
            <a:avLst/>
          </a:prstGeom>
          <a:noFill/>
        </p:spPr>
        <p:txBody>
          <a:bodyPr wrap="none" rtlCol="0">
            <a:spAutoFit/>
          </a:bodyPr>
          <a:lstStyle/>
          <a:p>
            <a:r>
              <a:rPr lang="en-US" dirty="0"/>
              <a:t>http://[YOUR PUBLIC DNS OR IP]/</a:t>
            </a:r>
          </a:p>
        </p:txBody>
      </p:sp>
      <p:pic>
        <p:nvPicPr>
          <p:cNvPr id="5" name="Picture 4">
            <a:extLst>
              <a:ext uri="{FF2B5EF4-FFF2-40B4-BE49-F238E27FC236}">
                <a16:creationId xmlns:a16="http://schemas.microsoft.com/office/drawing/2014/main" id="{9D055D4F-DA5B-58BC-05F4-39B25ABBA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0" y="1320800"/>
            <a:ext cx="6959600" cy="4216400"/>
          </a:xfrm>
          <a:prstGeom prst="rect">
            <a:avLst/>
          </a:prstGeom>
        </p:spPr>
      </p:pic>
    </p:spTree>
    <p:extLst>
      <p:ext uri="{BB962C8B-B14F-4D97-AF65-F5344CB8AC3E}">
        <p14:creationId xmlns:p14="http://schemas.microsoft.com/office/powerpoint/2010/main" val="346298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676400" y="-26987"/>
            <a:ext cx="8839200" cy="791691"/>
          </a:xfrm>
        </p:spPr>
        <p:txBody>
          <a:bodyPr/>
          <a:lstStyle/>
          <a:p>
            <a:r>
              <a:rPr lang="en-US" dirty="0">
                <a:ea typeface="ＭＳ Ｐゴシック" charset="0"/>
              </a:rPr>
              <a:t>Logging out of your instance</a:t>
            </a:r>
          </a:p>
        </p:txBody>
      </p:sp>
      <p:sp>
        <p:nvSpPr>
          <p:cNvPr id="11" name="Text Box 2"/>
          <p:cNvSpPr txBox="1">
            <a:spLocks noChangeArrowheads="1"/>
          </p:cNvSpPr>
          <p:nvPr/>
        </p:nvSpPr>
        <p:spPr bwMode="auto">
          <a:xfrm>
            <a:off x="1981203" y="1028381"/>
            <a:ext cx="220662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Mac/Linux – simply type exit</a:t>
            </a:r>
          </a:p>
        </p:txBody>
      </p:sp>
      <p:sp>
        <p:nvSpPr>
          <p:cNvPr id="6" name="Text Box 4"/>
          <p:cNvSpPr txBox="1">
            <a:spLocks noChangeArrowheads="1"/>
          </p:cNvSpPr>
          <p:nvPr/>
        </p:nvSpPr>
        <p:spPr bwMode="auto">
          <a:xfrm>
            <a:off x="1965324" y="2132933"/>
            <a:ext cx="7947100" cy="12240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sz="2000" dirty="0"/>
              <a:t>exit</a:t>
            </a:r>
          </a:p>
        </p:txBody>
      </p:sp>
      <p:sp>
        <p:nvSpPr>
          <p:cNvPr id="2" name="TextBox 1"/>
          <p:cNvSpPr txBox="1"/>
          <p:nvPr/>
        </p:nvSpPr>
        <p:spPr>
          <a:xfrm>
            <a:off x="1991545" y="4077072"/>
            <a:ext cx="8280920" cy="1200328"/>
          </a:xfrm>
          <a:prstGeom prst="rect">
            <a:avLst/>
          </a:prstGeom>
          <a:noFill/>
        </p:spPr>
        <p:txBody>
          <a:bodyPr wrap="square" rtlCol="0">
            <a:spAutoFit/>
          </a:bodyPr>
          <a:lstStyle/>
          <a:p>
            <a:r>
              <a:rPr lang="en-US" dirty="0"/>
              <a:t>Note, this disconnects the terminal session (</a:t>
            </a:r>
            <a:r>
              <a:rPr lang="en-US" dirty="0" err="1"/>
              <a:t>ssh</a:t>
            </a:r>
            <a:r>
              <a:rPr lang="en-US" dirty="0"/>
              <a:t> connection) to your cloud instance. But, your cloud instance is still running! See next slide for how to stop your instance.</a:t>
            </a:r>
          </a:p>
        </p:txBody>
      </p:sp>
    </p:spTree>
    <p:extLst>
      <p:ext uri="{BB962C8B-B14F-4D97-AF65-F5344CB8AC3E}">
        <p14:creationId xmlns:p14="http://schemas.microsoft.com/office/powerpoint/2010/main" val="227709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088227-765F-5642-A7F2-074324BA0EA6}"/>
              </a:ext>
            </a:extLst>
          </p:cNvPr>
          <p:cNvGrpSpPr/>
          <p:nvPr/>
        </p:nvGrpSpPr>
        <p:grpSpPr>
          <a:xfrm>
            <a:off x="1676399" y="647873"/>
            <a:ext cx="8839201" cy="5562253"/>
            <a:chOff x="1524000" y="-26988"/>
            <a:chExt cx="9144003" cy="6858001"/>
          </a:xfrm>
        </p:grpSpPr>
        <p:sp>
          <p:nvSpPr>
            <p:cNvPr id="4" name="Rectangle 3"/>
            <p:cNvSpPr/>
            <p:nvPr/>
          </p:nvSpPr>
          <p:spPr bwMode="auto">
            <a:xfrm>
              <a:off x="1524000" y="-26988"/>
              <a:ext cx="9144000" cy="6858001"/>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a:lstStyle/>
            <a:p>
              <a:pPr>
                <a:defRPr/>
              </a:pPr>
              <a:endParaRPr lang="en-US" dirty="0">
                <a:ea typeface="ヒラギノ角ゴ ProN W3" charset="-128"/>
                <a:cs typeface="ヒラギノ角ゴ ProN W3" charset="-128"/>
              </a:endParaRPr>
            </a:p>
          </p:txBody>
        </p:sp>
        <p:sp>
          <p:nvSpPr>
            <p:cNvPr id="5" name="Freeform 6"/>
            <p:cNvSpPr>
              <a:spLocks/>
            </p:cNvSpPr>
            <p:nvPr/>
          </p:nvSpPr>
          <p:spPr bwMode="auto">
            <a:xfrm>
              <a:off x="2466978" y="1201738"/>
              <a:ext cx="6856413" cy="4945062"/>
            </a:xfrm>
            <a:custGeom>
              <a:avLst/>
              <a:gdLst>
                <a:gd name="T0" fmla="*/ 2147483647 w 4761"/>
                <a:gd name="T1" fmla="*/ 2147483647 h 3433"/>
                <a:gd name="T2" fmla="*/ 0 w 4761"/>
                <a:gd name="T3" fmla="*/ 2147483647 h 3433"/>
                <a:gd name="T4" fmla="*/ 0 w 4761"/>
                <a:gd name="T5" fmla="*/ 0 h 3433"/>
                <a:gd name="T6" fmla="*/ 2147483647 w 4761"/>
                <a:gd name="T7" fmla="*/ 0 h 3433"/>
                <a:gd name="T8" fmla="*/ 2147483647 w 4761"/>
                <a:gd name="T9" fmla="*/ 2147483647 h 3433"/>
                <a:gd name="T10" fmla="*/ 2147483647 w 4761"/>
                <a:gd name="T11" fmla="*/ 2147483647 h 3433"/>
                <a:gd name="T12" fmla="*/ 0 60000 65536"/>
                <a:gd name="T13" fmla="*/ 0 60000 65536"/>
                <a:gd name="T14" fmla="*/ 0 60000 65536"/>
                <a:gd name="T15" fmla="*/ 0 60000 65536"/>
                <a:gd name="T16" fmla="*/ 0 60000 65536"/>
                <a:gd name="T17" fmla="*/ 0 60000 65536"/>
                <a:gd name="T18" fmla="*/ 0 w 4761"/>
                <a:gd name="T19" fmla="*/ 0 h 3433"/>
                <a:gd name="T20" fmla="*/ 4761 w 4761"/>
                <a:gd name="T21" fmla="*/ 3433 h 3433"/>
              </a:gdLst>
              <a:ahLst/>
              <a:cxnLst>
                <a:cxn ang="T12">
                  <a:pos x="T0" y="T1"/>
                </a:cxn>
                <a:cxn ang="T13">
                  <a:pos x="T2" y="T3"/>
                </a:cxn>
                <a:cxn ang="T14">
                  <a:pos x="T4" y="T5"/>
                </a:cxn>
                <a:cxn ang="T15">
                  <a:pos x="T6" y="T7"/>
                </a:cxn>
                <a:cxn ang="T16">
                  <a:pos x="T8" y="T9"/>
                </a:cxn>
                <a:cxn ang="T17">
                  <a:pos x="T10" y="T11"/>
                </a:cxn>
              </a:cxnLst>
              <a:rect l="T18" t="T19" r="T20" b="T21"/>
              <a:pathLst>
                <a:path w="4761" h="3433">
                  <a:moveTo>
                    <a:pt x="2380" y="3433"/>
                  </a:moveTo>
                  <a:lnTo>
                    <a:pt x="0" y="3433"/>
                  </a:lnTo>
                  <a:lnTo>
                    <a:pt x="0" y="0"/>
                  </a:lnTo>
                  <a:lnTo>
                    <a:pt x="4761" y="0"/>
                  </a:lnTo>
                  <a:lnTo>
                    <a:pt x="4761" y="3433"/>
                  </a:lnTo>
                  <a:lnTo>
                    <a:pt x="2380" y="3433"/>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82945" tIns="41473" rIns="82945" bIns="41473"/>
            <a:lstStyle/>
            <a:p>
              <a:endParaRPr lang="en-US"/>
            </a:p>
          </p:txBody>
        </p:sp>
        <p:sp>
          <p:nvSpPr>
            <p:cNvPr id="6" name="Line 7"/>
            <p:cNvSpPr>
              <a:spLocks noChangeShapeType="1"/>
            </p:cNvSpPr>
            <p:nvPr/>
          </p:nvSpPr>
          <p:spPr bwMode="auto">
            <a:xfrm flipH="1">
              <a:off x="2466978" y="6146800"/>
              <a:ext cx="6856413"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 name="Line 8"/>
            <p:cNvSpPr>
              <a:spLocks noChangeShapeType="1"/>
            </p:cNvSpPr>
            <p:nvPr/>
          </p:nvSpPr>
          <p:spPr bwMode="auto">
            <a:xfrm flipH="1">
              <a:off x="2466978" y="5438775"/>
              <a:ext cx="6856413"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8" name="Line 9"/>
            <p:cNvSpPr>
              <a:spLocks noChangeShapeType="1"/>
            </p:cNvSpPr>
            <p:nvPr/>
          </p:nvSpPr>
          <p:spPr bwMode="auto">
            <a:xfrm flipH="1">
              <a:off x="2466978" y="473868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9" name="Line 10"/>
            <p:cNvSpPr>
              <a:spLocks noChangeShapeType="1"/>
            </p:cNvSpPr>
            <p:nvPr/>
          </p:nvSpPr>
          <p:spPr bwMode="auto">
            <a:xfrm flipH="1">
              <a:off x="2466978" y="40290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0" name="Line 11"/>
            <p:cNvSpPr>
              <a:spLocks noChangeShapeType="1"/>
            </p:cNvSpPr>
            <p:nvPr/>
          </p:nvSpPr>
          <p:spPr bwMode="auto">
            <a:xfrm flipH="1">
              <a:off x="2466978" y="332105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1" name="Line 12"/>
            <p:cNvSpPr>
              <a:spLocks noChangeShapeType="1"/>
            </p:cNvSpPr>
            <p:nvPr/>
          </p:nvSpPr>
          <p:spPr bwMode="auto">
            <a:xfrm flipH="1">
              <a:off x="2466978" y="261302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2" name="Line 13"/>
            <p:cNvSpPr>
              <a:spLocks noChangeShapeType="1"/>
            </p:cNvSpPr>
            <p:nvPr/>
          </p:nvSpPr>
          <p:spPr bwMode="auto">
            <a:xfrm flipH="1">
              <a:off x="2466978" y="191135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3" name="Line 14"/>
            <p:cNvSpPr>
              <a:spLocks noChangeShapeType="1"/>
            </p:cNvSpPr>
            <p:nvPr/>
          </p:nvSpPr>
          <p:spPr bwMode="auto">
            <a:xfrm flipH="1">
              <a:off x="2466978" y="120173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4" name="Line 15"/>
            <p:cNvSpPr>
              <a:spLocks noChangeShapeType="1"/>
            </p:cNvSpPr>
            <p:nvPr/>
          </p:nvSpPr>
          <p:spPr bwMode="auto">
            <a:xfrm flipH="1">
              <a:off x="2466978" y="582612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5" name="Line 16"/>
            <p:cNvSpPr>
              <a:spLocks noChangeShapeType="1"/>
            </p:cNvSpPr>
            <p:nvPr/>
          </p:nvSpPr>
          <p:spPr bwMode="auto">
            <a:xfrm flipH="1">
              <a:off x="2466978" y="56769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6" name="Line 17"/>
            <p:cNvSpPr>
              <a:spLocks noChangeShapeType="1"/>
            </p:cNvSpPr>
            <p:nvPr/>
          </p:nvSpPr>
          <p:spPr bwMode="auto">
            <a:xfrm flipH="1">
              <a:off x="2466978" y="5580063"/>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7" name="Line 18"/>
            <p:cNvSpPr>
              <a:spLocks noChangeShapeType="1"/>
            </p:cNvSpPr>
            <p:nvPr/>
          </p:nvSpPr>
          <p:spPr bwMode="auto">
            <a:xfrm flipH="1">
              <a:off x="2466978" y="54991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8" name="Line 19"/>
            <p:cNvSpPr>
              <a:spLocks noChangeShapeType="1"/>
            </p:cNvSpPr>
            <p:nvPr/>
          </p:nvSpPr>
          <p:spPr bwMode="auto">
            <a:xfrm flipH="1">
              <a:off x="2466978" y="512603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9" name="Line 20"/>
            <p:cNvSpPr>
              <a:spLocks noChangeShapeType="1"/>
            </p:cNvSpPr>
            <p:nvPr/>
          </p:nvSpPr>
          <p:spPr bwMode="auto">
            <a:xfrm flipH="1">
              <a:off x="2466978" y="49688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0" name="Line 21"/>
            <p:cNvSpPr>
              <a:spLocks noChangeShapeType="1"/>
            </p:cNvSpPr>
            <p:nvPr/>
          </p:nvSpPr>
          <p:spPr bwMode="auto">
            <a:xfrm flipH="1">
              <a:off x="2466978" y="487203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1" name="Line 22"/>
            <p:cNvSpPr>
              <a:spLocks noChangeShapeType="1"/>
            </p:cNvSpPr>
            <p:nvPr/>
          </p:nvSpPr>
          <p:spPr bwMode="auto">
            <a:xfrm flipH="1">
              <a:off x="2466978" y="479742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2" name="Line 23"/>
            <p:cNvSpPr>
              <a:spLocks noChangeShapeType="1"/>
            </p:cNvSpPr>
            <p:nvPr/>
          </p:nvSpPr>
          <p:spPr bwMode="auto">
            <a:xfrm flipH="1">
              <a:off x="2466978" y="441642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3" name="Line 24"/>
            <p:cNvSpPr>
              <a:spLocks noChangeShapeType="1"/>
            </p:cNvSpPr>
            <p:nvPr/>
          </p:nvSpPr>
          <p:spPr bwMode="auto">
            <a:xfrm flipH="1">
              <a:off x="2466978" y="42672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4" name="Line 25"/>
            <p:cNvSpPr>
              <a:spLocks noChangeShapeType="1"/>
            </p:cNvSpPr>
            <p:nvPr/>
          </p:nvSpPr>
          <p:spPr bwMode="auto">
            <a:xfrm flipH="1">
              <a:off x="2466978" y="4164013"/>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5" name="Line 26"/>
            <p:cNvSpPr>
              <a:spLocks noChangeShapeType="1"/>
            </p:cNvSpPr>
            <p:nvPr/>
          </p:nvSpPr>
          <p:spPr bwMode="auto">
            <a:xfrm flipH="1">
              <a:off x="2466978" y="4087813"/>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6" name="Line 27"/>
            <p:cNvSpPr>
              <a:spLocks noChangeShapeType="1"/>
            </p:cNvSpPr>
            <p:nvPr/>
          </p:nvSpPr>
          <p:spPr bwMode="auto">
            <a:xfrm flipH="1">
              <a:off x="2466978" y="37084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7" name="Line 28"/>
            <p:cNvSpPr>
              <a:spLocks noChangeShapeType="1"/>
            </p:cNvSpPr>
            <p:nvPr/>
          </p:nvSpPr>
          <p:spPr bwMode="auto">
            <a:xfrm flipH="1">
              <a:off x="2466978" y="35591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8" name="Line 29"/>
            <p:cNvSpPr>
              <a:spLocks noChangeShapeType="1"/>
            </p:cNvSpPr>
            <p:nvPr/>
          </p:nvSpPr>
          <p:spPr bwMode="auto">
            <a:xfrm flipH="1">
              <a:off x="2466978" y="346233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9" name="Line 30"/>
            <p:cNvSpPr>
              <a:spLocks noChangeShapeType="1"/>
            </p:cNvSpPr>
            <p:nvPr/>
          </p:nvSpPr>
          <p:spPr bwMode="auto">
            <a:xfrm flipH="1">
              <a:off x="2466978" y="3379788"/>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0" name="Line 31"/>
            <p:cNvSpPr>
              <a:spLocks noChangeShapeType="1"/>
            </p:cNvSpPr>
            <p:nvPr/>
          </p:nvSpPr>
          <p:spPr bwMode="auto">
            <a:xfrm flipH="1">
              <a:off x="2466978" y="300672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1" name="Line 32"/>
            <p:cNvSpPr>
              <a:spLocks noChangeShapeType="1"/>
            </p:cNvSpPr>
            <p:nvPr/>
          </p:nvSpPr>
          <p:spPr bwMode="auto">
            <a:xfrm flipH="1">
              <a:off x="2466978" y="285115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2" name="Line 33"/>
            <p:cNvSpPr>
              <a:spLocks noChangeShapeType="1"/>
            </p:cNvSpPr>
            <p:nvPr/>
          </p:nvSpPr>
          <p:spPr bwMode="auto">
            <a:xfrm flipH="1">
              <a:off x="2466978" y="2754313"/>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3" name="Line 34"/>
            <p:cNvSpPr>
              <a:spLocks noChangeShapeType="1"/>
            </p:cNvSpPr>
            <p:nvPr/>
          </p:nvSpPr>
          <p:spPr bwMode="auto">
            <a:xfrm flipH="1">
              <a:off x="2466978" y="2678113"/>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4" name="Line 35"/>
            <p:cNvSpPr>
              <a:spLocks noChangeShapeType="1"/>
            </p:cNvSpPr>
            <p:nvPr/>
          </p:nvSpPr>
          <p:spPr bwMode="auto">
            <a:xfrm flipH="1">
              <a:off x="2466978" y="22987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5" name="Line 36"/>
            <p:cNvSpPr>
              <a:spLocks noChangeShapeType="1"/>
            </p:cNvSpPr>
            <p:nvPr/>
          </p:nvSpPr>
          <p:spPr bwMode="auto">
            <a:xfrm flipH="1">
              <a:off x="2466978" y="21494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6" name="Line 37"/>
            <p:cNvSpPr>
              <a:spLocks noChangeShapeType="1"/>
            </p:cNvSpPr>
            <p:nvPr/>
          </p:nvSpPr>
          <p:spPr bwMode="auto">
            <a:xfrm flipH="1">
              <a:off x="2466978" y="204470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7" name="Line 38"/>
            <p:cNvSpPr>
              <a:spLocks noChangeShapeType="1"/>
            </p:cNvSpPr>
            <p:nvPr/>
          </p:nvSpPr>
          <p:spPr bwMode="auto">
            <a:xfrm flipH="1">
              <a:off x="2466978" y="19716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8" name="Line 39"/>
            <p:cNvSpPr>
              <a:spLocks noChangeShapeType="1"/>
            </p:cNvSpPr>
            <p:nvPr/>
          </p:nvSpPr>
          <p:spPr bwMode="auto">
            <a:xfrm flipH="1">
              <a:off x="2466978" y="15906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39" name="Line 40"/>
            <p:cNvSpPr>
              <a:spLocks noChangeShapeType="1"/>
            </p:cNvSpPr>
            <p:nvPr/>
          </p:nvSpPr>
          <p:spPr bwMode="auto">
            <a:xfrm flipH="1">
              <a:off x="2466978" y="144145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40" name="Line 41"/>
            <p:cNvSpPr>
              <a:spLocks noChangeShapeType="1"/>
            </p:cNvSpPr>
            <p:nvPr/>
          </p:nvSpPr>
          <p:spPr bwMode="auto">
            <a:xfrm flipH="1">
              <a:off x="2466978" y="13366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41" name="Line 42"/>
            <p:cNvSpPr>
              <a:spLocks noChangeShapeType="1"/>
            </p:cNvSpPr>
            <p:nvPr/>
          </p:nvSpPr>
          <p:spPr bwMode="auto">
            <a:xfrm flipH="1">
              <a:off x="2466978" y="1263650"/>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42" name="Rectangle 43"/>
            <p:cNvSpPr>
              <a:spLocks noChangeArrowheads="1"/>
            </p:cNvSpPr>
            <p:nvPr/>
          </p:nvSpPr>
          <p:spPr bwMode="auto">
            <a:xfrm>
              <a:off x="2328863" y="6243641"/>
              <a:ext cx="41504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1990</a:t>
              </a:r>
              <a:endParaRPr lang="en-US" sz="1100" b="1" dirty="0">
                <a:latin typeface="Calibri"/>
                <a:cs typeface="Calibri"/>
              </a:endParaRPr>
            </a:p>
          </p:txBody>
        </p:sp>
        <p:sp>
          <p:nvSpPr>
            <p:cNvPr id="43" name="Rectangle 45"/>
            <p:cNvSpPr>
              <a:spLocks noChangeArrowheads="1"/>
            </p:cNvSpPr>
            <p:nvPr/>
          </p:nvSpPr>
          <p:spPr bwMode="auto">
            <a:xfrm>
              <a:off x="2954338" y="6243641"/>
              <a:ext cx="385495"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1992</a:t>
              </a:r>
              <a:endParaRPr lang="en-US" sz="1100" b="1" dirty="0">
                <a:latin typeface="Calibri"/>
                <a:cs typeface="Calibri"/>
              </a:endParaRPr>
            </a:p>
          </p:txBody>
        </p:sp>
        <p:sp>
          <p:nvSpPr>
            <p:cNvPr id="44" name="Rectangle 47"/>
            <p:cNvSpPr>
              <a:spLocks noChangeArrowheads="1"/>
            </p:cNvSpPr>
            <p:nvPr/>
          </p:nvSpPr>
          <p:spPr bwMode="auto">
            <a:xfrm>
              <a:off x="3562350" y="6262690"/>
              <a:ext cx="44790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1994</a:t>
              </a:r>
              <a:endParaRPr lang="en-US" sz="1100" b="1" dirty="0">
                <a:latin typeface="Calibri"/>
                <a:cs typeface="Calibri"/>
              </a:endParaRPr>
            </a:p>
          </p:txBody>
        </p:sp>
        <p:sp>
          <p:nvSpPr>
            <p:cNvPr id="45" name="Rectangle 49"/>
            <p:cNvSpPr>
              <a:spLocks noChangeArrowheads="1"/>
            </p:cNvSpPr>
            <p:nvPr/>
          </p:nvSpPr>
          <p:spPr bwMode="auto">
            <a:xfrm>
              <a:off x="4203700" y="6243641"/>
              <a:ext cx="551463"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1996</a:t>
              </a:r>
              <a:endParaRPr lang="en-US" sz="1100" b="1" dirty="0">
                <a:latin typeface="Calibri"/>
                <a:cs typeface="Calibri"/>
              </a:endParaRPr>
            </a:p>
          </p:txBody>
        </p:sp>
        <p:sp>
          <p:nvSpPr>
            <p:cNvPr id="46" name="Rectangle 51"/>
            <p:cNvSpPr>
              <a:spLocks noChangeArrowheads="1"/>
            </p:cNvSpPr>
            <p:nvPr/>
          </p:nvSpPr>
          <p:spPr bwMode="auto">
            <a:xfrm>
              <a:off x="4827588" y="6243641"/>
              <a:ext cx="44901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1998</a:t>
              </a:r>
              <a:endParaRPr lang="en-US" sz="1100" b="1" dirty="0">
                <a:latin typeface="Calibri"/>
                <a:cs typeface="Calibri"/>
              </a:endParaRPr>
            </a:p>
          </p:txBody>
        </p:sp>
        <p:sp>
          <p:nvSpPr>
            <p:cNvPr id="47" name="Rectangle 53"/>
            <p:cNvSpPr>
              <a:spLocks noChangeArrowheads="1"/>
            </p:cNvSpPr>
            <p:nvPr/>
          </p:nvSpPr>
          <p:spPr bwMode="auto">
            <a:xfrm>
              <a:off x="5421313" y="6243641"/>
              <a:ext cx="451216"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2000</a:t>
              </a:r>
              <a:endParaRPr lang="en-US" sz="1100" b="1" dirty="0">
                <a:latin typeface="Calibri"/>
                <a:cs typeface="Calibri"/>
              </a:endParaRPr>
            </a:p>
          </p:txBody>
        </p:sp>
        <p:sp>
          <p:nvSpPr>
            <p:cNvPr id="48" name="Rectangle 55"/>
            <p:cNvSpPr>
              <a:spLocks noChangeArrowheads="1"/>
            </p:cNvSpPr>
            <p:nvPr/>
          </p:nvSpPr>
          <p:spPr bwMode="auto">
            <a:xfrm>
              <a:off x="6046788" y="6243641"/>
              <a:ext cx="496161"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2002</a:t>
              </a:r>
              <a:endParaRPr lang="en-US" sz="1100" b="1" dirty="0">
                <a:latin typeface="Calibri"/>
                <a:cs typeface="Calibri"/>
              </a:endParaRPr>
            </a:p>
          </p:txBody>
        </p:sp>
        <p:sp>
          <p:nvSpPr>
            <p:cNvPr id="49" name="Rectangle 57"/>
            <p:cNvSpPr>
              <a:spLocks noChangeArrowheads="1"/>
            </p:cNvSpPr>
            <p:nvPr/>
          </p:nvSpPr>
          <p:spPr bwMode="auto">
            <a:xfrm>
              <a:off x="6672263" y="6243641"/>
              <a:ext cx="541105"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2004</a:t>
              </a:r>
              <a:endParaRPr lang="en-US" sz="1100" b="1" dirty="0">
                <a:latin typeface="Calibri"/>
                <a:cs typeface="Calibri"/>
              </a:endParaRPr>
            </a:p>
          </p:txBody>
        </p:sp>
        <p:sp>
          <p:nvSpPr>
            <p:cNvPr id="50" name="Rectangle 59"/>
            <p:cNvSpPr>
              <a:spLocks noChangeArrowheads="1"/>
            </p:cNvSpPr>
            <p:nvPr/>
          </p:nvSpPr>
          <p:spPr bwMode="auto">
            <a:xfrm>
              <a:off x="7297738" y="6243641"/>
              <a:ext cx="437067"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2006</a:t>
              </a:r>
              <a:endParaRPr lang="en-US" sz="1100" b="1" dirty="0">
                <a:latin typeface="Calibri"/>
                <a:cs typeface="Calibri"/>
              </a:endParaRPr>
            </a:p>
          </p:txBody>
        </p:sp>
        <p:sp>
          <p:nvSpPr>
            <p:cNvPr id="51" name="Rectangle 61"/>
            <p:cNvSpPr>
              <a:spLocks noChangeArrowheads="1"/>
            </p:cNvSpPr>
            <p:nvPr/>
          </p:nvSpPr>
          <p:spPr bwMode="auto">
            <a:xfrm>
              <a:off x="7920038" y="6243641"/>
              <a:ext cx="485187"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2008</a:t>
              </a:r>
              <a:endParaRPr lang="en-US" sz="1100" b="1" dirty="0">
                <a:latin typeface="Calibri"/>
                <a:cs typeface="Calibri"/>
              </a:endParaRPr>
            </a:p>
          </p:txBody>
        </p:sp>
        <p:sp>
          <p:nvSpPr>
            <p:cNvPr id="52" name="Rectangle 62"/>
            <p:cNvSpPr>
              <a:spLocks noChangeArrowheads="1"/>
            </p:cNvSpPr>
            <p:nvPr/>
          </p:nvSpPr>
          <p:spPr bwMode="auto">
            <a:xfrm>
              <a:off x="8340728" y="6243638"/>
              <a:ext cx="6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endParaRPr lang="en-US">
                <a:latin typeface="Calibri"/>
                <a:cs typeface="Calibri"/>
              </a:endParaRPr>
            </a:p>
          </p:txBody>
        </p:sp>
        <p:sp>
          <p:nvSpPr>
            <p:cNvPr id="53" name="Rectangle 63"/>
            <p:cNvSpPr>
              <a:spLocks noChangeArrowheads="1"/>
            </p:cNvSpPr>
            <p:nvPr/>
          </p:nvSpPr>
          <p:spPr bwMode="auto">
            <a:xfrm>
              <a:off x="8537575" y="6243641"/>
              <a:ext cx="463578"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2010</a:t>
              </a:r>
              <a:endParaRPr lang="en-US" sz="1100" b="1" dirty="0">
                <a:latin typeface="Calibri"/>
                <a:cs typeface="Calibri"/>
              </a:endParaRPr>
            </a:p>
          </p:txBody>
        </p:sp>
        <p:sp>
          <p:nvSpPr>
            <p:cNvPr id="54" name="Rectangle 65"/>
            <p:cNvSpPr>
              <a:spLocks noChangeArrowheads="1"/>
            </p:cNvSpPr>
            <p:nvPr/>
          </p:nvSpPr>
          <p:spPr bwMode="auto">
            <a:xfrm>
              <a:off x="9163050" y="6243641"/>
              <a:ext cx="43403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2012</a:t>
              </a:r>
              <a:endParaRPr lang="en-US" sz="1100" b="1" dirty="0">
                <a:latin typeface="Calibri"/>
                <a:cs typeface="Calibri"/>
              </a:endParaRPr>
            </a:p>
          </p:txBody>
        </p:sp>
        <p:sp>
          <p:nvSpPr>
            <p:cNvPr id="55" name="Line 67"/>
            <p:cNvSpPr>
              <a:spLocks noChangeShapeType="1"/>
            </p:cNvSpPr>
            <p:nvPr/>
          </p:nvSpPr>
          <p:spPr bwMode="auto">
            <a:xfrm flipV="1">
              <a:off x="2779713"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56" name="Line 68"/>
            <p:cNvSpPr>
              <a:spLocks noChangeShapeType="1"/>
            </p:cNvSpPr>
            <p:nvPr/>
          </p:nvSpPr>
          <p:spPr bwMode="auto">
            <a:xfrm flipV="1">
              <a:off x="309245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57" name="Line 69"/>
            <p:cNvSpPr>
              <a:spLocks noChangeShapeType="1"/>
            </p:cNvSpPr>
            <p:nvPr/>
          </p:nvSpPr>
          <p:spPr bwMode="auto">
            <a:xfrm flipV="1">
              <a:off x="340518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58" name="Line 70"/>
            <p:cNvSpPr>
              <a:spLocks noChangeShapeType="1"/>
            </p:cNvSpPr>
            <p:nvPr/>
          </p:nvSpPr>
          <p:spPr bwMode="auto">
            <a:xfrm flipV="1">
              <a:off x="371633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59" name="Line 71"/>
            <p:cNvSpPr>
              <a:spLocks noChangeShapeType="1"/>
            </p:cNvSpPr>
            <p:nvPr/>
          </p:nvSpPr>
          <p:spPr bwMode="auto">
            <a:xfrm flipV="1">
              <a:off x="402748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0" name="Line 72"/>
            <p:cNvSpPr>
              <a:spLocks noChangeShapeType="1"/>
            </p:cNvSpPr>
            <p:nvPr/>
          </p:nvSpPr>
          <p:spPr bwMode="auto">
            <a:xfrm flipV="1">
              <a:off x="4340225"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1" name="Line 73"/>
            <p:cNvSpPr>
              <a:spLocks noChangeShapeType="1"/>
            </p:cNvSpPr>
            <p:nvPr/>
          </p:nvSpPr>
          <p:spPr bwMode="auto">
            <a:xfrm flipV="1">
              <a:off x="4652963"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2" name="Line 74"/>
            <p:cNvSpPr>
              <a:spLocks noChangeShapeType="1"/>
            </p:cNvSpPr>
            <p:nvPr/>
          </p:nvSpPr>
          <p:spPr bwMode="auto">
            <a:xfrm flipV="1">
              <a:off x="496570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3" name="Line 75"/>
            <p:cNvSpPr>
              <a:spLocks noChangeShapeType="1"/>
            </p:cNvSpPr>
            <p:nvPr/>
          </p:nvSpPr>
          <p:spPr bwMode="auto">
            <a:xfrm flipV="1">
              <a:off x="527843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4" name="Line 76"/>
            <p:cNvSpPr>
              <a:spLocks noChangeShapeType="1"/>
            </p:cNvSpPr>
            <p:nvPr/>
          </p:nvSpPr>
          <p:spPr bwMode="auto">
            <a:xfrm flipV="1">
              <a:off x="558165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5" name="Line 77"/>
            <p:cNvSpPr>
              <a:spLocks noChangeShapeType="1"/>
            </p:cNvSpPr>
            <p:nvPr/>
          </p:nvSpPr>
          <p:spPr bwMode="auto">
            <a:xfrm flipV="1">
              <a:off x="589438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6" name="Line 78"/>
            <p:cNvSpPr>
              <a:spLocks noChangeShapeType="1"/>
            </p:cNvSpPr>
            <p:nvPr/>
          </p:nvSpPr>
          <p:spPr bwMode="auto">
            <a:xfrm flipV="1">
              <a:off x="6207125"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7" name="Line 79"/>
            <p:cNvSpPr>
              <a:spLocks noChangeShapeType="1"/>
            </p:cNvSpPr>
            <p:nvPr/>
          </p:nvSpPr>
          <p:spPr bwMode="auto">
            <a:xfrm flipV="1">
              <a:off x="6519863"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8" name="Line 80"/>
            <p:cNvSpPr>
              <a:spLocks noChangeShapeType="1"/>
            </p:cNvSpPr>
            <p:nvPr/>
          </p:nvSpPr>
          <p:spPr bwMode="auto">
            <a:xfrm flipV="1">
              <a:off x="683260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69" name="Line 81"/>
            <p:cNvSpPr>
              <a:spLocks noChangeShapeType="1"/>
            </p:cNvSpPr>
            <p:nvPr/>
          </p:nvSpPr>
          <p:spPr bwMode="auto">
            <a:xfrm flipV="1">
              <a:off x="714375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0" name="Line 82"/>
            <p:cNvSpPr>
              <a:spLocks noChangeShapeType="1"/>
            </p:cNvSpPr>
            <p:nvPr/>
          </p:nvSpPr>
          <p:spPr bwMode="auto">
            <a:xfrm flipV="1">
              <a:off x="745648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1" name="Line 83"/>
            <p:cNvSpPr>
              <a:spLocks noChangeShapeType="1"/>
            </p:cNvSpPr>
            <p:nvPr/>
          </p:nvSpPr>
          <p:spPr bwMode="auto">
            <a:xfrm flipV="1">
              <a:off x="776763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2" name="Line 84"/>
            <p:cNvSpPr>
              <a:spLocks noChangeShapeType="1"/>
            </p:cNvSpPr>
            <p:nvPr/>
          </p:nvSpPr>
          <p:spPr bwMode="auto">
            <a:xfrm flipV="1">
              <a:off x="8080375"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3" name="Line 85"/>
            <p:cNvSpPr>
              <a:spLocks noChangeShapeType="1"/>
            </p:cNvSpPr>
            <p:nvPr/>
          </p:nvSpPr>
          <p:spPr bwMode="auto">
            <a:xfrm flipV="1">
              <a:off x="8385175"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4" name="Line 86"/>
            <p:cNvSpPr>
              <a:spLocks noChangeShapeType="1"/>
            </p:cNvSpPr>
            <p:nvPr/>
          </p:nvSpPr>
          <p:spPr bwMode="auto">
            <a:xfrm flipV="1">
              <a:off x="8697913"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5" name="Line 87"/>
            <p:cNvSpPr>
              <a:spLocks noChangeShapeType="1"/>
            </p:cNvSpPr>
            <p:nvPr/>
          </p:nvSpPr>
          <p:spPr bwMode="auto">
            <a:xfrm flipV="1">
              <a:off x="9010650"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6" name="Line 88"/>
            <p:cNvSpPr>
              <a:spLocks noChangeShapeType="1"/>
            </p:cNvSpPr>
            <p:nvPr/>
          </p:nvSpPr>
          <p:spPr bwMode="auto">
            <a:xfrm flipV="1">
              <a:off x="9323388" y="6102353"/>
              <a:ext cx="0" cy="80963"/>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7" name="Line 89"/>
            <p:cNvSpPr>
              <a:spLocks noChangeShapeType="1"/>
            </p:cNvSpPr>
            <p:nvPr/>
          </p:nvSpPr>
          <p:spPr bwMode="auto">
            <a:xfrm>
              <a:off x="2466978" y="6146800"/>
              <a:ext cx="6856413"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78" name="Line 90"/>
            <p:cNvSpPr>
              <a:spLocks noChangeShapeType="1"/>
            </p:cNvSpPr>
            <p:nvPr/>
          </p:nvSpPr>
          <p:spPr bwMode="auto">
            <a:xfrm>
              <a:off x="2466978" y="5438775"/>
              <a:ext cx="6856413" cy="0"/>
            </a:xfrm>
            <a:prstGeom prst="line">
              <a:avLst/>
            </a:prstGeom>
            <a:noFill/>
            <a:ln w="0">
              <a:solidFill>
                <a:srgbClr val="CCEC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79" name="Rectangle 91"/>
            <p:cNvSpPr>
              <a:spLocks noChangeArrowheads="1"/>
            </p:cNvSpPr>
            <p:nvPr/>
          </p:nvSpPr>
          <p:spPr bwMode="auto">
            <a:xfrm>
              <a:off x="2286000" y="6083303"/>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a:solidFill>
                    <a:srgbClr val="1A1A1A"/>
                  </a:solidFill>
                  <a:latin typeface="Calibri"/>
                  <a:cs typeface="Calibri"/>
                </a:rPr>
                <a:t>0</a:t>
              </a:r>
              <a:endParaRPr lang="en-US" sz="1100" b="1">
                <a:latin typeface="Calibri"/>
                <a:cs typeface="Calibri"/>
              </a:endParaRPr>
            </a:p>
          </p:txBody>
        </p:sp>
        <p:sp>
          <p:nvSpPr>
            <p:cNvPr id="80" name="Rectangle 92"/>
            <p:cNvSpPr>
              <a:spLocks noChangeArrowheads="1"/>
            </p:cNvSpPr>
            <p:nvPr/>
          </p:nvSpPr>
          <p:spPr bwMode="auto">
            <a:xfrm>
              <a:off x="2286000" y="5375278"/>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a:solidFill>
                    <a:srgbClr val="1A1A1A"/>
                  </a:solidFill>
                  <a:latin typeface="Calibri"/>
                  <a:cs typeface="Calibri"/>
                </a:rPr>
                <a:t>1</a:t>
              </a:r>
              <a:endParaRPr lang="en-US" sz="1100" b="1">
                <a:latin typeface="Calibri"/>
                <a:cs typeface="Calibri"/>
              </a:endParaRPr>
            </a:p>
          </p:txBody>
        </p:sp>
        <p:sp>
          <p:nvSpPr>
            <p:cNvPr id="81" name="Rectangle 93"/>
            <p:cNvSpPr>
              <a:spLocks noChangeArrowheads="1"/>
            </p:cNvSpPr>
            <p:nvPr/>
          </p:nvSpPr>
          <p:spPr bwMode="auto">
            <a:xfrm>
              <a:off x="2073485" y="4675191"/>
              <a:ext cx="279311"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a:t>
              </a:r>
              <a:endParaRPr lang="en-US" sz="1100" b="1" dirty="0">
                <a:latin typeface="Calibri"/>
                <a:cs typeface="Calibri"/>
              </a:endParaRPr>
            </a:p>
          </p:txBody>
        </p:sp>
        <p:sp>
          <p:nvSpPr>
            <p:cNvPr id="82" name="Rectangle 94"/>
            <p:cNvSpPr>
              <a:spLocks noChangeArrowheads="1"/>
            </p:cNvSpPr>
            <p:nvPr/>
          </p:nvSpPr>
          <p:spPr bwMode="auto">
            <a:xfrm>
              <a:off x="1924503" y="3965577"/>
              <a:ext cx="423589"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100</a:t>
              </a:r>
              <a:endParaRPr lang="en-US" sz="1100" b="1" dirty="0">
                <a:latin typeface="Calibri"/>
                <a:cs typeface="Calibri"/>
              </a:endParaRPr>
            </a:p>
          </p:txBody>
        </p:sp>
        <p:sp>
          <p:nvSpPr>
            <p:cNvPr id="83" name="Rectangle 95"/>
            <p:cNvSpPr>
              <a:spLocks noChangeArrowheads="1"/>
            </p:cNvSpPr>
            <p:nvPr/>
          </p:nvSpPr>
          <p:spPr bwMode="auto">
            <a:xfrm>
              <a:off x="1850013" y="3257553"/>
              <a:ext cx="490055"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1,000</a:t>
              </a:r>
              <a:endParaRPr lang="en-US" sz="1100" b="1" dirty="0">
                <a:latin typeface="Calibri"/>
                <a:cs typeface="Calibri"/>
              </a:endParaRPr>
            </a:p>
          </p:txBody>
        </p:sp>
        <p:sp>
          <p:nvSpPr>
            <p:cNvPr id="84" name="Rectangle 96"/>
            <p:cNvSpPr>
              <a:spLocks noChangeArrowheads="1"/>
            </p:cNvSpPr>
            <p:nvPr/>
          </p:nvSpPr>
          <p:spPr bwMode="auto">
            <a:xfrm>
              <a:off x="1775521" y="2555878"/>
              <a:ext cx="559843"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10,000</a:t>
              </a:r>
              <a:endParaRPr lang="en-US" sz="1100" b="1" dirty="0">
                <a:latin typeface="Calibri"/>
                <a:cs typeface="Calibri"/>
              </a:endParaRPr>
            </a:p>
          </p:txBody>
        </p:sp>
        <p:sp>
          <p:nvSpPr>
            <p:cNvPr id="85" name="Rectangle 97"/>
            <p:cNvSpPr>
              <a:spLocks noChangeArrowheads="1"/>
            </p:cNvSpPr>
            <p:nvPr/>
          </p:nvSpPr>
          <p:spPr bwMode="auto">
            <a:xfrm>
              <a:off x="1701030" y="1847853"/>
              <a:ext cx="629633"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100,000</a:t>
              </a:r>
              <a:endParaRPr lang="en-US" sz="1100" b="1" dirty="0">
                <a:latin typeface="Calibri"/>
                <a:cs typeface="Calibri"/>
              </a:endParaRPr>
            </a:p>
          </p:txBody>
        </p:sp>
        <p:sp>
          <p:nvSpPr>
            <p:cNvPr id="86" name="Rectangle 98"/>
            <p:cNvSpPr>
              <a:spLocks noChangeArrowheads="1"/>
            </p:cNvSpPr>
            <p:nvPr/>
          </p:nvSpPr>
          <p:spPr bwMode="auto">
            <a:xfrm>
              <a:off x="1626539" y="1139826"/>
              <a:ext cx="696100"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latin typeface="Calibri"/>
                  <a:cs typeface="Calibri"/>
                </a:rPr>
                <a:t>1,000,000</a:t>
              </a:r>
              <a:endParaRPr lang="en-US" sz="1100" b="1" dirty="0">
                <a:latin typeface="Calibri"/>
                <a:cs typeface="Calibri"/>
              </a:endParaRPr>
            </a:p>
          </p:txBody>
        </p:sp>
        <p:sp>
          <p:nvSpPr>
            <p:cNvPr id="87" name="Line 100"/>
            <p:cNvSpPr>
              <a:spLocks noChangeShapeType="1"/>
            </p:cNvSpPr>
            <p:nvPr/>
          </p:nvSpPr>
          <p:spPr bwMode="auto">
            <a:xfrm>
              <a:off x="2430463" y="5438775"/>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88" name="Line 101"/>
            <p:cNvSpPr>
              <a:spLocks noChangeShapeType="1"/>
            </p:cNvSpPr>
            <p:nvPr/>
          </p:nvSpPr>
          <p:spPr bwMode="auto">
            <a:xfrm>
              <a:off x="2430463" y="4738688"/>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89" name="Line 102"/>
            <p:cNvSpPr>
              <a:spLocks noChangeShapeType="1"/>
            </p:cNvSpPr>
            <p:nvPr/>
          </p:nvSpPr>
          <p:spPr bwMode="auto">
            <a:xfrm>
              <a:off x="2430463" y="4029075"/>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0" name="Line 103"/>
            <p:cNvSpPr>
              <a:spLocks noChangeShapeType="1"/>
            </p:cNvSpPr>
            <p:nvPr/>
          </p:nvSpPr>
          <p:spPr bwMode="auto">
            <a:xfrm>
              <a:off x="2430463" y="3321050"/>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1" name="Line 104"/>
            <p:cNvSpPr>
              <a:spLocks noChangeShapeType="1"/>
            </p:cNvSpPr>
            <p:nvPr/>
          </p:nvSpPr>
          <p:spPr bwMode="auto">
            <a:xfrm>
              <a:off x="2430463" y="2613025"/>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2" name="Line 105"/>
            <p:cNvSpPr>
              <a:spLocks noChangeShapeType="1"/>
            </p:cNvSpPr>
            <p:nvPr/>
          </p:nvSpPr>
          <p:spPr bwMode="auto">
            <a:xfrm>
              <a:off x="2430463" y="1911350"/>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3" name="Line 106"/>
            <p:cNvSpPr>
              <a:spLocks noChangeShapeType="1"/>
            </p:cNvSpPr>
            <p:nvPr/>
          </p:nvSpPr>
          <p:spPr bwMode="auto">
            <a:xfrm>
              <a:off x="2430463" y="1201738"/>
              <a:ext cx="809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4" name="Line 108"/>
            <p:cNvSpPr>
              <a:spLocks noChangeShapeType="1"/>
            </p:cNvSpPr>
            <p:nvPr/>
          </p:nvSpPr>
          <p:spPr bwMode="auto">
            <a:xfrm>
              <a:off x="2436813" y="56769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5" name="Line 109"/>
            <p:cNvSpPr>
              <a:spLocks noChangeShapeType="1"/>
            </p:cNvSpPr>
            <p:nvPr/>
          </p:nvSpPr>
          <p:spPr bwMode="auto">
            <a:xfrm>
              <a:off x="2436813" y="5580063"/>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6" name="Line 110"/>
            <p:cNvSpPr>
              <a:spLocks noChangeShapeType="1"/>
            </p:cNvSpPr>
            <p:nvPr/>
          </p:nvSpPr>
          <p:spPr bwMode="auto">
            <a:xfrm>
              <a:off x="2436813" y="54991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7" name="Line 111"/>
            <p:cNvSpPr>
              <a:spLocks noChangeShapeType="1"/>
            </p:cNvSpPr>
            <p:nvPr/>
          </p:nvSpPr>
          <p:spPr bwMode="auto">
            <a:xfrm>
              <a:off x="2436813" y="5126038"/>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8" name="Line 112"/>
            <p:cNvSpPr>
              <a:spLocks noChangeShapeType="1"/>
            </p:cNvSpPr>
            <p:nvPr/>
          </p:nvSpPr>
          <p:spPr bwMode="auto">
            <a:xfrm>
              <a:off x="2436813" y="49688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99" name="Line 113"/>
            <p:cNvSpPr>
              <a:spLocks noChangeShapeType="1"/>
            </p:cNvSpPr>
            <p:nvPr/>
          </p:nvSpPr>
          <p:spPr bwMode="auto">
            <a:xfrm>
              <a:off x="2436813" y="4872038"/>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0" name="Line 114"/>
            <p:cNvSpPr>
              <a:spLocks noChangeShapeType="1"/>
            </p:cNvSpPr>
            <p:nvPr/>
          </p:nvSpPr>
          <p:spPr bwMode="auto">
            <a:xfrm>
              <a:off x="2436813" y="479742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1" name="Line 115"/>
            <p:cNvSpPr>
              <a:spLocks noChangeShapeType="1"/>
            </p:cNvSpPr>
            <p:nvPr/>
          </p:nvSpPr>
          <p:spPr bwMode="auto">
            <a:xfrm>
              <a:off x="2436813" y="441642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2" name="Line 116"/>
            <p:cNvSpPr>
              <a:spLocks noChangeShapeType="1"/>
            </p:cNvSpPr>
            <p:nvPr/>
          </p:nvSpPr>
          <p:spPr bwMode="auto">
            <a:xfrm>
              <a:off x="2436813" y="42672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3" name="Line 117"/>
            <p:cNvSpPr>
              <a:spLocks noChangeShapeType="1"/>
            </p:cNvSpPr>
            <p:nvPr/>
          </p:nvSpPr>
          <p:spPr bwMode="auto">
            <a:xfrm>
              <a:off x="2436813" y="4164013"/>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4" name="Line 118"/>
            <p:cNvSpPr>
              <a:spLocks noChangeShapeType="1"/>
            </p:cNvSpPr>
            <p:nvPr/>
          </p:nvSpPr>
          <p:spPr bwMode="auto">
            <a:xfrm>
              <a:off x="2436813" y="4087813"/>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5" name="Line 119"/>
            <p:cNvSpPr>
              <a:spLocks noChangeShapeType="1"/>
            </p:cNvSpPr>
            <p:nvPr/>
          </p:nvSpPr>
          <p:spPr bwMode="auto">
            <a:xfrm>
              <a:off x="2436813" y="37084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6" name="Line 120"/>
            <p:cNvSpPr>
              <a:spLocks noChangeShapeType="1"/>
            </p:cNvSpPr>
            <p:nvPr/>
          </p:nvSpPr>
          <p:spPr bwMode="auto">
            <a:xfrm>
              <a:off x="2436813" y="35591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7" name="Line 121"/>
            <p:cNvSpPr>
              <a:spLocks noChangeShapeType="1"/>
            </p:cNvSpPr>
            <p:nvPr/>
          </p:nvSpPr>
          <p:spPr bwMode="auto">
            <a:xfrm>
              <a:off x="2436813" y="3462338"/>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8" name="Line 122"/>
            <p:cNvSpPr>
              <a:spLocks noChangeShapeType="1"/>
            </p:cNvSpPr>
            <p:nvPr/>
          </p:nvSpPr>
          <p:spPr bwMode="auto">
            <a:xfrm>
              <a:off x="2436813" y="3379788"/>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09" name="Line 123"/>
            <p:cNvSpPr>
              <a:spLocks noChangeShapeType="1"/>
            </p:cNvSpPr>
            <p:nvPr/>
          </p:nvSpPr>
          <p:spPr bwMode="auto">
            <a:xfrm>
              <a:off x="2436813" y="300672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0" name="Line 124"/>
            <p:cNvSpPr>
              <a:spLocks noChangeShapeType="1"/>
            </p:cNvSpPr>
            <p:nvPr/>
          </p:nvSpPr>
          <p:spPr bwMode="auto">
            <a:xfrm>
              <a:off x="2436813" y="285115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1" name="Line 125"/>
            <p:cNvSpPr>
              <a:spLocks noChangeShapeType="1"/>
            </p:cNvSpPr>
            <p:nvPr/>
          </p:nvSpPr>
          <p:spPr bwMode="auto">
            <a:xfrm>
              <a:off x="2436813" y="2754313"/>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2" name="Line 126"/>
            <p:cNvSpPr>
              <a:spLocks noChangeShapeType="1"/>
            </p:cNvSpPr>
            <p:nvPr/>
          </p:nvSpPr>
          <p:spPr bwMode="auto">
            <a:xfrm>
              <a:off x="2436813" y="2678113"/>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3" name="Line 127"/>
            <p:cNvSpPr>
              <a:spLocks noChangeShapeType="1"/>
            </p:cNvSpPr>
            <p:nvPr/>
          </p:nvSpPr>
          <p:spPr bwMode="auto">
            <a:xfrm>
              <a:off x="2436813" y="22987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4" name="Line 128"/>
            <p:cNvSpPr>
              <a:spLocks noChangeShapeType="1"/>
            </p:cNvSpPr>
            <p:nvPr/>
          </p:nvSpPr>
          <p:spPr bwMode="auto">
            <a:xfrm>
              <a:off x="2436813" y="21494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5" name="Line 129"/>
            <p:cNvSpPr>
              <a:spLocks noChangeShapeType="1"/>
            </p:cNvSpPr>
            <p:nvPr/>
          </p:nvSpPr>
          <p:spPr bwMode="auto">
            <a:xfrm>
              <a:off x="2436813" y="204470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6" name="Line 130"/>
            <p:cNvSpPr>
              <a:spLocks noChangeShapeType="1"/>
            </p:cNvSpPr>
            <p:nvPr/>
          </p:nvSpPr>
          <p:spPr bwMode="auto">
            <a:xfrm>
              <a:off x="2436813" y="19716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7" name="Line 131"/>
            <p:cNvSpPr>
              <a:spLocks noChangeShapeType="1"/>
            </p:cNvSpPr>
            <p:nvPr/>
          </p:nvSpPr>
          <p:spPr bwMode="auto">
            <a:xfrm>
              <a:off x="2436813" y="15906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8" name="Line 132"/>
            <p:cNvSpPr>
              <a:spLocks noChangeShapeType="1"/>
            </p:cNvSpPr>
            <p:nvPr/>
          </p:nvSpPr>
          <p:spPr bwMode="auto">
            <a:xfrm>
              <a:off x="2436813" y="144145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19" name="Line 133"/>
            <p:cNvSpPr>
              <a:spLocks noChangeShapeType="1"/>
            </p:cNvSpPr>
            <p:nvPr/>
          </p:nvSpPr>
          <p:spPr bwMode="auto">
            <a:xfrm>
              <a:off x="2436813" y="1336675"/>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20" name="Line 134"/>
            <p:cNvSpPr>
              <a:spLocks noChangeShapeType="1"/>
            </p:cNvSpPr>
            <p:nvPr/>
          </p:nvSpPr>
          <p:spPr bwMode="auto">
            <a:xfrm>
              <a:off x="2436813" y="1263650"/>
              <a:ext cx="68262"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21" name="Line 135"/>
            <p:cNvSpPr>
              <a:spLocks noChangeShapeType="1"/>
            </p:cNvSpPr>
            <p:nvPr/>
          </p:nvSpPr>
          <p:spPr bwMode="auto">
            <a:xfrm flipV="1">
              <a:off x="2466975" y="1201738"/>
              <a:ext cx="0" cy="4945062"/>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22" name="Rectangle 136"/>
            <p:cNvSpPr>
              <a:spLocks noChangeArrowheads="1"/>
            </p:cNvSpPr>
            <p:nvPr/>
          </p:nvSpPr>
          <p:spPr bwMode="auto">
            <a:xfrm>
              <a:off x="9396413" y="6081716"/>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a:solidFill>
                    <a:srgbClr val="FF0000"/>
                  </a:solidFill>
                  <a:latin typeface="Calibri"/>
                  <a:cs typeface="Calibri"/>
                </a:rPr>
                <a:t>1</a:t>
              </a:r>
            </a:p>
          </p:txBody>
        </p:sp>
        <p:sp>
          <p:nvSpPr>
            <p:cNvPr id="123" name="Rectangle 137"/>
            <p:cNvSpPr>
              <a:spLocks noChangeArrowheads="1"/>
            </p:cNvSpPr>
            <p:nvPr/>
          </p:nvSpPr>
          <p:spPr bwMode="auto">
            <a:xfrm>
              <a:off x="9396415" y="5530853"/>
              <a:ext cx="200666"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a:t>
              </a:r>
            </a:p>
          </p:txBody>
        </p:sp>
        <p:sp>
          <p:nvSpPr>
            <p:cNvPr id="124" name="Rectangle 138"/>
            <p:cNvSpPr>
              <a:spLocks noChangeArrowheads="1"/>
            </p:cNvSpPr>
            <p:nvPr/>
          </p:nvSpPr>
          <p:spPr bwMode="auto">
            <a:xfrm>
              <a:off x="9396415" y="4986341"/>
              <a:ext cx="275157"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a:t>
              </a:r>
            </a:p>
          </p:txBody>
        </p:sp>
        <p:sp>
          <p:nvSpPr>
            <p:cNvPr id="125" name="Rectangle 139"/>
            <p:cNvSpPr>
              <a:spLocks noChangeArrowheads="1"/>
            </p:cNvSpPr>
            <p:nvPr/>
          </p:nvSpPr>
          <p:spPr bwMode="auto">
            <a:xfrm>
              <a:off x="9396413" y="4433889"/>
              <a:ext cx="49863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a:t>
              </a:r>
            </a:p>
          </p:txBody>
        </p:sp>
        <p:sp>
          <p:nvSpPr>
            <p:cNvPr id="126" name="Rectangle 140"/>
            <p:cNvSpPr>
              <a:spLocks noChangeArrowheads="1"/>
            </p:cNvSpPr>
            <p:nvPr/>
          </p:nvSpPr>
          <p:spPr bwMode="auto">
            <a:xfrm>
              <a:off x="9396412" y="3889378"/>
              <a:ext cx="498632"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a:t>
              </a:r>
            </a:p>
          </p:txBody>
        </p:sp>
        <p:sp>
          <p:nvSpPr>
            <p:cNvPr id="127" name="Rectangle 141"/>
            <p:cNvSpPr>
              <a:spLocks noChangeArrowheads="1"/>
            </p:cNvSpPr>
            <p:nvPr/>
          </p:nvSpPr>
          <p:spPr bwMode="auto">
            <a:xfrm>
              <a:off x="9396415" y="3338516"/>
              <a:ext cx="573121"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100,000</a:t>
              </a:r>
            </a:p>
          </p:txBody>
        </p:sp>
        <p:sp>
          <p:nvSpPr>
            <p:cNvPr id="128" name="Rectangle 142"/>
            <p:cNvSpPr>
              <a:spLocks noChangeArrowheads="1"/>
            </p:cNvSpPr>
            <p:nvPr/>
          </p:nvSpPr>
          <p:spPr bwMode="auto">
            <a:xfrm>
              <a:off x="9396415" y="2786066"/>
              <a:ext cx="780747"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1,000,000</a:t>
              </a:r>
            </a:p>
          </p:txBody>
        </p:sp>
        <p:sp>
          <p:nvSpPr>
            <p:cNvPr id="129" name="Rectangle 143"/>
            <p:cNvSpPr>
              <a:spLocks noChangeArrowheads="1"/>
            </p:cNvSpPr>
            <p:nvPr/>
          </p:nvSpPr>
          <p:spPr bwMode="auto">
            <a:xfrm>
              <a:off x="9396413" y="2241552"/>
              <a:ext cx="780749"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10,000,000</a:t>
              </a:r>
            </a:p>
          </p:txBody>
        </p:sp>
        <p:sp>
          <p:nvSpPr>
            <p:cNvPr id="130" name="Rectangle 144"/>
            <p:cNvSpPr>
              <a:spLocks noChangeArrowheads="1"/>
            </p:cNvSpPr>
            <p:nvPr/>
          </p:nvSpPr>
          <p:spPr bwMode="auto">
            <a:xfrm>
              <a:off x="9396413" y="1689102"/>
              <a:ext cx="780749"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100,000,000</a:t>
              </a:r>
            </a:p>
          </p:txBody>
        </p:sp>
        <p:sp>
          <p:nvSpPr>
            <p:cNvPr id="131" name="Rectangle 145"/>
            <p:cNvSpPr>
              <a:spLocks noChangeArrowheads="1"/>
            </p:cNvSpPr>
            <p:nvPr/>
          </p:nvSpPr>
          <p:spPr bwMode="auto">
            <a:xfrm>
              <a:off x="9396414" y="1138241"/>
              <a:ext cx="1020067" cy="20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FF0000"/>
                  </a:solidFill>
                  <a:latin typeface="Calibri"/>
                  <a:cs typeface="Calibri"/>
                </a:rPr>
                <a:t>1,000,000,000</a:t>
              </a:r>
            </a:p>
          </p:txBody>
        </p:sp>
        <p:sp>
          <p:nvSpPr>
            <p:cNvPr id="132" name="Line 146"/>
            <p:cNvSpPr>
              <a:spLocks noChangeShapeType="1"/>
            </p:cNvSpPr>
            <p:nvPr/>
          </p:nvSpPr>
          <p:spPr bwMode="auto">
            <a:xfrm flipH="1">
              <a:off x="9323388" y="6146800"/>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3" name="Line 147"/>
            <p:cNvSpPr>
              <a:spLocks noChangeShapeType="1"/>
            </p:cNvSpPr>
            <p:nvPr/>
          </p:nvSpPr>
          <p:spPr bwMode="auto">
            <a:xfrm flipH="1">
              <a:off x="9323388" y="5594350"/>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4" name="Line 148"/>
            <p:cNvSpPr>
              <a:spLocks noChangeShapeType="1"/>
            </p:cNvSpPr>
            <p:nvPr/>
          </p:nvSpPr>
          <p:spPr bwMode="auto">
            <a:xfrm flipH="1">
              <a:off x="9323388" y="5049838"/>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5" name="Line 149"/>
            <p:cNvSpPr>
              <a:spLocks noChangeShapeType="1"/>
            </p:cNvSpPr>
            <p:nvPr/>
          </p:nvSpPr>
          <p:spPr bwMode="auto">
            <a:xfrm flipH="1">
              <a:off x="9323388" y="4498975"/>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6" name="Line 150"/>
            <p:cNvSpPr>
              <a:spLocks noChangeShapeType="1"/>
            </p:cNvSpPr>
            <p:nvPr/>
          </p:nvSpPr>
          <p:spPr bwMode="auto">
            <a:xfrm flipH="1">
              <a:off x="9323388" y="3948113"/>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7" name="Line 151"/>
            <p:cNvSpPr>
              <a:spLocks noChangeShapeType="1"/>
            </p:cNvSpPr>
            <p:nvPr/>
          </p:nvSpPr>
          <p:spPr bwMode="auto">
            <a:xfrm flipH="1">
              <a:off x="9323388" y="3403600"/>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8" name="Line 152"/>
            <p:cNvSpPr>
              <a:spLocks noChangeShapeType="1"/>
            </p:cNvSpPr>
            <p:nvPr/>
          </p:nvSpPr>
          <p:spPr bwMode="auto">
            <a:xfrm flipH="1">
              <a:off x="9323388" y="2851150"/>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39" name="Line 153"/>
            <p:cNvSpPr>
              <a:spLocks noChangeShapeType="1"/>
            </p:cNvSpPr>
            <p:nvPr/>
          </p:nvSpPr>
          <p:spPr bwMode="auto">
            <a:xfrm flipH="1">
              <a:off x="9323388" y="2298700"/>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40" name="Line 154"/>
            <p:cNvSpPr>
              <a:spLocks noChangeShapeType="1"/>
            </p:cNvSpPr>
            <p:nvPr/>
          </p:nvSpPr>
          <p:spPr bwMode="auto">
            <a:xfrm flipH="1">
              <a:off x="9323388" y="1754188"/>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41" name="Line 155"/>
            <p:cNvSpPr>
              <a:spLocks noChangeShapeType="1"/>
            </p:cNvSpPr>
            <p:nvPr/>
          </p:nvSpPr>
          <p:spPr bwMode="auto">
            <a:xfrm flipH="1">
              <a:off x="9323388" y="1201738"/>
              <a:ext cx="44450"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latin typeface="Calibri"/>
                <a:cs typeface="Calibri"/>
              </a:endParaRPr>
            </a:p>
          </p:txBody>
        </p:sp>
        <p:sp>
          <p:nvSpPr>
            <p:cNvPr id="142" name="Line 156"/>
            <p:cNvSpPr>
              <a:spLocks noChangeShapeType="1"/>
            </p:cNvSpPr>
            <p:nvPr/>
          </p:nvSpPr>
          <p:spPr bwMode="auto">
            <a:xfrm flipV="1">
              <a:off x="9323388" y="1201738"/>
              <a:ext cx="0" cy="4945062"/>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dirty="0">
                <a:latin typeface="Calibri"/>
                <a:cs typeface="Calibri"/>
              </a:endParaRPr>
            </a:p>
          </p:txBody>
        </p:sp>
        <p:sp>
          <p:nvSpPr>
            <p:cNvPr id="143" name="Rectangle 224"/>
            <p:cNvSpPr>
              <a:spLocks noChangeArrowheads="1"/>
            </p:cNvSpPr>
            <p:nvPr/>
          </p:nvSpPr>
          <p:spPr bwMode="auto">
            <a:xfrm>
              <a:off x="1671638" y="663573"/>
              <a:ext cx="1146757" cy="43009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dirty="0">
                  <a:solidFill>
                    <a:srgbClr val="1A1A1A"/>
                  </a:solidFill>
                </a:rPr>
                <a:t>Disk Storage</a:t>
              </a:r>
            </a:p>
            <a:p>
              <a:r>
                <a:rPr lang="en-US" sz="1100" b="1" dirty="0">
                  <a:solidFill>
                    <a:srgbClr val="1A1A1A"/>
                  </a:solidFill>
                </a:rPr>
                <a:t>(Mbytes/$)</a:t>
              </a:r>
              <a:endParaRPr lang="en-US" sz="1100" b="1" dirty="0"/>
            </a:p>
          </p:txBody>
        </p:sp>
        <p:sp>
          <p:nvSpPr>
            <p:cNvPr id="144" name="Rectangle 225"/>
            <p:cNvSpPr>
              <a:spLocks noChangeArrowheads="1"/>
            </p:cNvSpPr>
            <p:nvPr/>
          </p:nvSpPr>
          <p:spPr bwMode="auto">
            <a:xfrm>
              <a:off x="9413878" y="663575"/>
              <a:ext cx="1254125" cy="338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r>
                <a:rPr lang="en-US" sz="1100" b="1">
                  <a:solidFill>
                    <a:srgbClr val="FF0000"/>
                  </a:solidFill>
                  <a:latin typeface="Calibri"/>
                  <a:cs typeface="Calibri"/>
                </a:rPr>
                <a:t>DNA</a:t>
              </a:r>
            </a:p>
            <a:p>
              <a:r>
                <a:rPr lang="en-US" sz="1100" b="1">
                  <a:solidFill>
                    <a:srgbClr val="FF0000"/>
                  </a:solidFill>
                  <a:latin typeface="Calibri"/>
                  <a:cs typeface="Calibri"/>
                </a:rPr>
                <a:t>Sequencing (bp/$)</a:t>
              </a:r>
            </a:p>
          </p:txBody>
        </p:sp>
        <p:grpSp>
          <p:nvGrpSpPr>
            <p:cNvPr id="145" name="Group 312"/>
            <p:cNvGrpSpPr>
              <a:grpSpLocks/>
            </p:cNvGrpSpPr>
            <p:nvPr/>
          </p:nvGrpSpPr>
          <p:grpSpPr bwMode="auto">
            <a:xfrm>
              <a:off x="2430466" y="1911353"/>
              <a:ext cx="6892925" cy="4271963"/>
              <a:chOff x="629" y="1327"/>
              <a:chExt cx="4787" cy="2967"/>
            </a:xfrm>
          </p:grpSpPr>
          <p:sp>
            <p:nvSpPr>
              <p:cNvPr id="146" name="Text Box 313"/>
              <p:cNvSpPr txBox="1">
                <a:spLocks noChangeArrowheads="1"/>
              </p:cNvSpPr>
              <p:nvPr/>
            </p:nvSpPr>
            <p:spPr bwMode="auto">
              <a:xfrm>
                <a:off x="1322" y="2008"/>
                <a:ext cx="1697" cy="395"/>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sz="1300" dirty="0">
                    <a:latin typeface="Calibri"/>
                    <a:ea typeface="ヒラギノ角ゴ ProN W3" pitchFamily="32" charset="-128"/>
                    <a:cs typeface="Calibri"/>
                    <a:sym typeface="Arial" pitchFamily="32" charset="0"/>
                  </a:rPr>
                  <a:t>Hard disk storage (MB/$)</a:t>
                </a:r>
              </a:p>
              <a:p>
                <a:pPr>
                  <a:defRPr/>
                </a:pPr>
                <a:r>
                  <a:rPr lang="en-US" sz="1100" i="1" dirty="0">
                    <a:latin typeface="Calibri"/>
                    <a:ea typeface="ヒラギノ角ゴ ProN W3" pitchFamily="32" charset="-128"/>
                    <a:cs typeface="Calibri"/>
                    <a:sym typeface="Arial" pitchFamily="32" charset="0"/>
                  </a:rPr>
                  <a:t>Doubling time=14 mo</a:t>
                </a:r>
              </a:p>
            </p:txBody>
          </p:sp>
          <p:sp>
            <p:nvSpPr>
              <p:cNvPr id="147" name="Line 314"/>
              <p:cNvSpPr>
                <a:spLocks noChangeShapeType="1"/>
              </p:cNvSpPr>
              <p:nvPr/>
            </p:nvSpPr>
            <p:spPr bwMode="auto">
              <a:xfrm>
                <a:off x="2839" y="2333"/>
                <a:ext cx="0" cy="52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148" name="Group 315"/>
              <p:cNvGrpSpPr>
                <a:grpSpLocks/>
              </p:cNvGrpSpPr>
              <p:nvPr/>
            </p:nvGrpSpPr>
            <p:grpSpPr bwMode="auto">
              <a:xfrm>
                <a:off x="629" y="1327"/>
                <a:ext cx="4787" cy="2967"/>
                <a:chOff x="629" y="1327"/>
                <a:chExt cx="4787" cy="2967"/>
              </a:xfrm>
            </p:grpSpPr>
            <p:grpSp>
              <p:nvGrpSpPr>
                <p:cNvPr id="149" name="Group 316"/>
                <p:cNvGrpSpPr>
                  <a:grpSpLocks/>
                </p:cNvGrpSpPr>
                <p:nvPr/>
              </p:nvGrpSpPr>
              <p:grpSpPr bwMode="auto">
                <a:xfrm>
                  <a:off x="629" y="4222"/>
                  <a:ext cx="57" cy="72"/>
                  <a:chOff x="629" y="4222"/>
                  <a:chExt cx="57" cy="72"/>
                </a:xfrm>
              </p:grpSpPr>
              <p:sp>
                <p:nvSpPr>
                  <p:cNvPr id="200" name="Line 317"/>
                  <p:cNvSpPr>
                    <a:spLocks noChangeShapeType="1"/>
                  </p:cNvSpPr>
                  <p:nvPr/>
                </p:nvSpPr>
                <p:spPr bwMode="auto">
                  <a:xfrm flipV="1">
                    <a:off x="655" y="4237"/>
                    <a:ext cx="0" cy="57"/>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1" name="Line 318"/>
                  <p:cNvSpPr>
                    <a:spLocks noChangeShapeType="1"/>
                  </p:cNvSpPr>
                  <p:nvPr/>
                </p:nvSpPr>
                <p:spPr bwMode="auto">
                  <a:xfrm>
                    <a:off x="629" y="4268"/>
                    <a:ext cx="57"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2" name="Rectangle 319"/>
                  <p:cNvSpPr>
                    <a:spLocks noChangeArrowheads="1"/>
                  </p:cNvSpPr>
                  <p:nvPr/>
                </p:nvSpPr>
                <p:spPr bwMode="auto">
                  <a:xfrm>
                    <a:off x="634" y="4222"/>
                    <a:ext cx="47" cy="46"/>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3" name="Rectangle 320"/>
                  <p:cNvSpPr>
                    <a:spLocks noChangeArrowheads="1"/>
                  </p:cNvSpPr>
                  <p:nvPr/>
                </p:nvSpPr>
                <p:spPr bwMode="auto">
                  <a:xfrm>
                    <a:off x="634" y="4222"/>
                    <a:ext cx="47" cy="46"/>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0" name="Group 321"/>
                <p:cNvGrpSpPr>
                  <a:grpSpLocks/>
                </p:cNvGrpSpPr>
                <p:nvPr/>
              </p:nvGrpSpPr>
              <p:grpSpPr bwMode="auto">
                <a:xfrm>
                  <a:off x="851" y="4165"/>
                  <a:ext cx="47" cy="51"/>
                  <a:chOff x="851" y="4165"/>
                  <a:chExt cx="47" cy="51"/>
                </a:xfrm>
              </p:grpSpPr>
              <p:sp>
                <p:nvSpPr>
                  <p:cNvPr id="198" name="Rectangle 322"/>
                  <p:cNvSpPr>
                    <a:spLocks noChangeArrowheads="1"/>
                  </p:cNvSpPr>
                  <p:nvPr/>
                </p:nvSpPr>
                <p:spPr bwMode="auto">
                  <a:xfrm>
                    <a:off x="851" y="4165"/>
                    <a:ext cx="47" cy="51"/>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9" name="Rectangle 323"/>
                  <p:cNvSpPr>
                    <a:spLocks noChangeArrowheads="1"/>
                  </p:cNvSpPr>
                  <p:nvPr/>
                </p:nvSpPr>
                <p:spPr bwMode="auto">
                  <a:xfrm>
                    <a:off x="851" y="4165"/>
                    <a:ext cx="47" cy="51"/>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1" name="Group 324"/>
                <p:cNvGrpSpPr>
                  <a:grpSpLocks/>
                </p:cNvGrpSpPr>
                <p:nvPr/>
              </p:nvGrpSpPr>
              <p:grpSpPr bwMode="auto">
                <a:xfrm>
                  <a:off x="1068" y="4045"/>
                  <a:ext cx="46" cy="52"/>
                  <a:chOff x="1068" y="4045"/>
                  <a:chExt cx="46" cy="52"/>
                </a:xfrm>
              </p:grpSpPr>
              <p:sp>
                <p:nvSpPr>
                  <p:cNvPr id="196" name="Rectangle 325"/>
                  <p:cNvSpPr>
                    <a:spLocks noChangeArrowheads="1"/>
                  </p:cNvSpPr>
                  <p:nvPr/>
                </p:nvSpPr>
                <p:spPr bwMode="auto">
                  <a:xfrm>
                    <a:off x="1068" y="4045"/>
                    <a:ext cx="46"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7" name="Rectangle 326"/>
                  <p:cNvSpPr>
                    <a:spLocks noChangeArrowheads="1"/>
                  </p:cNvSpPr>
                  <p:nvPr/>
                </p:nvSpPr>
                <p:spPr bwMode="auto">
                  <a:xfrm>
                    <a:off x="1068" y="4045"/>
                    <a:ext cx="46"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2" name="Group 327"/>
                <p:cNvGrpSpPr>
                  <a:grpSpLocks/>
                </p:cNvGrpSpPr>
                <p:nvPr/>
              </p:nvGrpSpPr>
              <p:grpSpPr bwMode="auto">
                <a:xfrm>
                  <a:off x="1280" y="3900"/>
                  <a:ext cx="51" cy="47"/>
                  <a:chOff x="1280" y="3900"/>
                  <a:chExt cx="51" cy="47"/>
                </a:xfrm>
              </p:grpSpPr>
              <p:sp>
                <p:nvSpPr>
                  <p:cNvPr id="194" name="Rectangle 328"/>
                  <p:cNvSpPr>
                    <a:spLocks noChangeArrowheads="1"/>
                  </p:cNvSpPr>
                  <p:nvPr/>
                </p:nvSpPr>
                <p:spPr bwMode="auto">
                  <a:xfrm>
                    <a:off x="1280" y="3900"/>
                    <a:ext cx="51" cy="47"/>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5" name="Rectangle 329"/>
                  <p:cNvSpPr>
                    <a:spLocks noChangeArrowheads="1"/>
                  </p:cNvSpPr>
                  <p:nvPr/>
                </p:nvSpPr>
                <p:spPr bwMode="auto">
                  <a:xfrm>
                    <a:off x="1280" y="3900"/>
                    <a:ext cx="51" cy="47"/>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 name="Group 330"/>
                <p:cNvGrpSpPr>
                  <a:grpSpLocks/>
                </p:cNvGrpSpPr>
                <p:nvPr/>
              </p:nvGrpSpPr>
              <p:grpSpPr bwMode="auto">
                <a:xfrm>
                  <a:off x="1497" y="3724"/>
                  <a:ext cx="268" cy="68"/>
                  <a:chOff x="1497" y="3724"/>
                  <a:chExt cx="268" cy="68"/>
                </a:xfrm>
              </p:grpSpPr>
              <p:sp>
                <p:nvSpPr>
                  <p:cNvPr id="190" name="Rectangle 331"/>
                  <p:cNvSpPr>
                    <a:spLocks noChangeArrowheads="1"/>
                  </p:cNvSpPr>
                  <p:nvPr/>
                </p:nvSpPr>
                <p:spPr bwMode="auto">
                  <a:xfrm>
                    <a:off x="1497" y="3740"/>
                    <a:ext cx="51"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1" name="Rectangle 332"/>
                  <p:cNvSpPr>
                    <a:spLocks noChangeArrowheads="1"/>
                  </p:cNvSpPr>
                  <p:nvPr/>
                </p:nvSpPr>
                <p:spPr bwMode="auto">
                  <a:xfrm>
                    <a:off x="1497" y="3740"/>
                    <a:ext cx="51"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2" name="Rectangle 333"/>
                  <p:cNvSpPr>
                    <a:spLocks noChangeArrowheads="1"/>
                  </p:cNvSpPr>
                  <p:nvPr/>
                </p:nvSpPr>
                <p:spPr bwMode="auto">
                  <a:xfrm>
                    <a:off x="1713" y="3724"/>
                    <a:ext cx="52"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3" name="Rectangle 334"/>
                  <p:cNvSpPr>
                    <a:spLocks noChangeArrowheads="1"/>
                  </p:cNvSpPr>
                  <p:nvPr/>
                </p:nvSpPr>
                <p:spPr bwMode="auto">
                  <a:xfrm>
                    <a:off x="1713" y="3724"/>
                    <a:ext cx="52"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4" name="Group 335"/>
                <p:cNvGrpSpPr>
                  <a:grpSpLocks/>
                </p:cNvGrpSpPr>
                <p:nvPr/>
              </p:nvGrpSpPr>
              <p:grpSpPr bwMode="auto">
                <a:xfrm>
                  <a:off x="1930" y="3238"/>
                  <a:ext cx="481" cy="300"/>
                  <a:chOff x="1930" y="3238"/>
                  <a:chExt cx="481" cy="300"/>
                </a:xfrm>
              </p:grpSpPr>
              <p:sp>
                <p:nvSpPr>
                  <p:cNvPr id="184" name="Rectangle 336"/>
                  <p:cNvSpPr>
                    <a:spLocks noChangeArrowheads="1"/>
                  </p:cNvSpPr>
                  <p:nvPr/>
                </p:nvSpPr>
                <p:spPr bwMode="auto">
                  <a:xfrm>
                    <a:off x="1930" y="3491"/>
                    <a:ext cx="52" cy="47"/>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5" name="Rectangle 337"/>
                  <p:cNvSpPr>
                    <a:spLocks noChangeArrowheads="1"/>
                  </p:cNvSpPr>
                  <p:nvPr/>
                </p:nvSpPr>
                <p:spPr bwMode="auto">
                  <a:xfrm>
                    <a:off x="1930" y="3491"/>
                    <a:ext cx="52" cy="47"/>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 name="Rectangle 338"/>
                  <p:cNvSpPr>
                    <a:spLocks noChangeArrowheads="1"/>
                  </p:cNvSpPr>
                  <p:nvPr/>
                </p:nvSpPr>
                <p:spPr bwMode="auto">
                  <a:xfrm>
                    <a:off x="2147" y="3357"/>
                    <a:ext cx="47"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7" name="Rectangle 339"/>
                  <p:cNvSpPr>
                    <a:spLocks noChangeArrowheads="1"/>
                  </p:cNvSpPr>
                  <p:nvPr/>
                </p:nvSpPr>
                <p:spPr bwMode="auto">
                  <a:xfrm>
                    <a:off x="2147" y="3357"/>
                    <a:ext cx="47"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8" name="Rectangle 340"/>
                  <p:cNvSpPr>
                    <a:spLocks noChangeArrowheads="1"/>
                  </p:cNvSpPr>
                  <p:nvPr/>
                </p:nvSpPr>
                <p:spPr bwMode="auto">
                  <a:xfrm>
                    <a:off x="2364" y="3238"/>
                    <a:ext cx="47"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9" name="Rectangle 341"/>
                  <p:cNvSpPr>
                    <a:spLocks noChangeArrowheads="1"/>
                  </p:cNvSpPr>
                  <p:nvPr/>
                </p:nvSpPr>
                <p:spPr bwMode="auto">
                  <a:xfrm>
                    <a:off x="2364" y="3238"/>
                    <a:ext cx="47"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5" name="Group 342"/>
                <p:cNvGrpSpPr>
                  <a:grpSpLocks/>
                </p:cNvGrpSpPr>
                <p:nvPr/>
              </p:nvGrpSpPr>
              <p:grpSpPr bwMode="auto">
                <a:xfrm>
                  <a:off x="2581" y="2699"/>
                  <a:ext cx="480" cy="404"/>
                  <a:chOff x="2581" y="2699"/>
                  <a:chExt cx="480" cy="404"/>
                </a:xfrm>
              </p:grpSpPr>
              <p:sp>
                <p:nvSpPr>
                  <p:cNvPr id="178" name="Rectangle 343"/>
                  <p:cNvSpPr>
                    <a:spLocks noChangeArrowheads="1"/>
                  </p:cNvSpPr>
                  <p:nvPr/>
                </p:nvSpPr>
                <p:spPr bwMode="auto">
                  <a:xfrm>
                    <a:off x="2581" y="3057"/>
                    <a:ext cx="46" cy="46"/>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9" name="Rectangle 344"/>
                  <p:cNvSpPr>
                    <a:spLocks noChangeArrowheads="1"/>
                  </p:cNvSpPr>
                  <p:nvPr/>
                </p:nvSpPr>
                <p:spPr bwMode="auto">
                  <a:xfrm>
                    <a:off x="2581" y="3057"/>
                    <a:ext cx="46" cy="46"/>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0" name="Rectangle 345"/>
                  <p:cNvSpPr>
                    <a:spLocks noChangeArrowheads="1"/>
                  </p:cNvSpPr>
                  <p:nvPr/>
                </p:nvSpPr>
                <p:spPr bwMode="auto">
                  <a:xfrm>
                    <a:off x="2798" y="2720"/>
                    <a:ext cx="46"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1" name="Rectangle 346"/>
                  <p:cNvSpPr>
                    <a:spLocks noChangeArrowheads="1"/>
                  </p:cNvSpPr>
                  <p:nvPr/>
                </p:nvSpPr>
                <p:spPr bwMode="auto">
                  <a:xfrm>
                    <a:off x="2798" y="2720"/>
                    <a:ext cx="46"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2" name="Rectangle 347"/>
                  <p:cNvSpPr>
                    <a:spLocks noChangeArrowheads="1"/>
                  </p:cNvSpPr>
                  <p:nvPr/>
                </p:nvSpPr>
                <p:spPr bwMode="auto">
                  <a:xfrm>
                    <a:off x="3015" y="2699"/>
                    <a:ext cx="46"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3" name="Rectangle 348"/>
                  <p:cNvSpPr>
                    <a:spLocks noChangeArrowheads="1"/>
                  </p:cNvSpPr>
                  <p:nvPr/>
                </p:nvSpPr>
                <p:spPr bwMode="auto">
                  <a:xfrm>
                    <a:off x="3015" y="2699"/>
                    <a:ext cx="46"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6" name="Group 349"/>
                <p:cNvGrpSpPr>
                  <a:grpSpLocks/>
                </p:cNvGrpSpPr>
                <p:nvPr/>
              </p:nvGrpSpPr>
              <p:grpSpPr bwMode="auto">
                <a:xfrm>
                  <a:off x="3226" y="2389"/>
                  <a:ext cx="486" cy="222"/>
                  <a:chOff x="3226" y="2389"/>
                  <a:chExt cx="486" cy="222"/>
                </a:xfrm>
              </p:grpSpPr>
              <p:sp>
                <p:nvSpPr>
                  <p:cNvPr id="172" name="Rectangle 350"/>
                  <p:cNvSpPr>
                    <a:spLocks noChangeArrowheads="1"/>
                  </p:cNvSpPr>
                  <p:nvPr/>
                </p:nvSpPr>
                <p:spPr bwMode="auto">
                  <a:xfrm>
                    <a:off x="3226" y="2559"/>
                    <a:ext cx="52"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3" name="Rectangle 351"/>
                  <p:cNvSpPr>
                    <a:spLocks noChangeArrowheads="1"/>
                  </p:cNvSpPr>
                  <p:nvPr/>
                </p:nvSpPr>
                <p:spPr bwMode="auto">
                  <a:xfrm>
                    <a:off x="3226" y="2559"/>
                    <a:ext cx="52"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 name="Rectangle 352"/>
                  <p:cNvSpPr>
                    <a:spLocks noChangeArrowheads="1"/>
                  </p:cNvSpPr>
                  <p:nvPr/>
                </p:nvSpPr>
                <p:spPr bwMode="auto">
                  <a:xfrm>
                    <a:off x="3443" y="2425"/>
                    <a:ext cx="52" cy="46"/>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5" name="Rectangle 353"/>
                  <p:cNvSpPr>
                    <a:spLocks noChangeArrowheads="1"/>
                  </p:cNvSpPr>
                  <p:nvPr/>
                </p:nvSpPr>
                <p:spPr bwMode="auto">
                  <a:xfrm>
                    <a:off x="3443" y="2425"/>
                    <a:ext cx="52" cy="46"/>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6" name="Rectangle 354"/>
                  <p:cNvSpPr>
                    <a:spLocks noChangeArrowheads="1"/>
                  </p:cNvSpPr>
                  <p:nvPr/>
                </p:nvSpPr>
                <p:spPr bwMode="auto">
                  <a:xfrm>
                    <a:off x="3660" y="2389"/>
                    <a:ext cx="52" cy="51"/>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7" name="Rectangle 355"/>
                  <p:cNvSpPr>
                    <a:spLocks noChangeArrowheads="1"/>
                  </p:cNvSpPr>
                  <p:nvPr/>
                </p:nvSpPr>
                <p:spPr bwMode="auto">
                  <a:xfrm>
                    <a:off x="3660" y="2389"/>
                    <a:ext cx="52" cy="51"/>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7" name="Group 356"/>
                <p:cNvGrpSpPr>
                  <a:grpSpLocks/>
                </p:cNvGrpSpPr>
                <p:nvPr/>
              </p:nvGrpSpPr>
              <p:grpSpPr bwMode="auto">
                <a:xfrm>
                  <a:off x="3877" y="2140"/>
                  <a:ext cx="268" cy="62"/>
                  <a:chOff x="3877" y="2140"/>
                  <a:chExt cx="268" cy="62"/>
                </a:xfrm>
              </p:grpSpPr>
              <p:sp>
                <p:nvSpPr>
                  <p:cNvPr id="168" name="Rectangle 357"/>
                  <p:cNvSpPr>
                    <a:spLocks noChangeArrowheads="1"/>
                  </p:cNvSpPr>
                  <p:nvPr/>
                </p:nvSpPr>
                <p:spPr bwMode="auto">
                  <a:xfrm>
                    <a:off x="3877" y="2156"/>
                    <a:ext cx="52" cy="46"/>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9" name="Rectangle 358"/>
                  <p:cNvSpPr>
                    <a:spLocks noChangeArrowheads="1"/>
                  </p:cNvSpPr>
                  <p:nvPr/>
                </p:nvSpPr>
                <p:spPr bwMode="auto">
                  <a:xfrm>
                    <a:off x="3877" y="2156"/>
                    <a:ext cx="52" cy="46"/>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0" name="Rectangle 359"/>
                  <p:cNvSpPr>
                    <a:spLocks noChangeArrowheads="1"/>
                  </p:cNvSpPr>
                  <p:nvPr/>
                </p:nvSpPr>
                <p:spPr bwMode="auto">
                  <a:xfrm>
                    <a:off x="4094" y="2140"/>
                    <a:ext cx="51"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1" name="Rectangle 360"/>
                  <p:cNvSpPr>
                    <a:spLocks noChangeArrowheads="1"/>
                  </p:cNvSpPr>
                  <p:nvPr/>
                </p:nvSpPr>
                <p:spPr bwMode="auto">
                  <a:xfrm>
                    <a:off x="4094" y="2140"/>
                    <a:ext cx="51"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58" name="Line 361"/>
                <p:cNvSpPr>
                  <a:spLocks noChangeShapeType="1"/>
                </p:cNvSpPr>
                <p:nvPr/>
              </p:nvSpPr>
              <p:spPr bwMode="auto">
                <a:xfrm flipV="1">
                  <a:off x="707" y="1327"/>
                  <a:ext cx="4709" cy="2941"/>
                </a:xfrm>
                <a:prstGeom prst="line">
                  <a:avLst/>
                </a:prstGeom>
                <a:noFill/>
                <a:ln w="0">
                  <a:solidFill>
                    <a:srgbClr val="004586"/>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59" name="Group 362"/>
                <p:cNvGrpSpPr>
                  <a:grpSpLocks/>
                </p:cNvGrpSpPr>
                <p:nvPr/>
              </p:nvGrpSpPr>
              <p:grpSpPr bwMode="auto">
                <a:xfrm>
                  <a:off x="4744" y="1767"/>
                  <a:ext cx="47" cy="52"/>
                  <a:chOff x="4744" y="1767"/>
                  <a:chExt cx="47" cy="52"/>
                </a:xfrm>
              </p:grpSpPr>
              <p:sp>
                <p:nvSpPr>
                  <p:cNvPr id="166" name="Rectangle 363"/>
                  <p:cNvSpPr>
                    <a:spLocks noChangeArrowheads="1"/>
                  </p:cNvSpPr>
                  <p:nvPr/>
                </p:nvSpPr>
                <p:spPr bwMode="auto">
                  <a:xfrm>
                    <a:off x="4744" y="1767"/>
                    <a:ext cx="47"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7" name="Rectangle 364"/>
                  <p:cNvSpPr>
                    <a:spLocks noChangeArrowheads="1"/>
                  </p:cNvSpPr>
                  <p:nvPr/>
                </p:nvSpPr>
                <p:spPr bwMode="auto">
                  <a:xfrm>
                    <a:off x="4744" y="1767"/>
                    <a:ext cx="47"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60" name="Group 365"/>
                <p:cNvGrpSpPr>
                  <a:grpSpLocks/>
                </p:cNvGrpSpPr>
                <p:nvPr/>
              </p:nvGrpSpPr>
              <p:grpSpPr bwMode="auto">
                <a:xfrm>
                  <a:off x="4528" y="1923"/>
                  <a:ext cx="46" cy="46"/>
                  <a:chOff x="4528" y="1923"/>
                  <a:chExt cx="46" cy="46"/>
                </a:xfrm>
              </p:grpSpPr>
              <p:sp>
                <p:nvSpPr>
                  <p:cNvPr id="164" name="Rectangle 366"/>
                  <p:cNvSpPr>
                    <a:spLocks noChangeArrowheads="1"/>
                  </p:cNvSpPr>
                  <p:nvPr/>
                </p:nvSpPr>
                <p:spPr bwMode="auto">
                  <a:xfrm>
                    <a:off x="4528" y="1923"/>
                    <a:ext cx="46" cy="46"/>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5" name="Rectangle 367"/>
                  <p:cNvSpPr>
                    <a:spLocks noChangeArrowheads="1"/>
                  </p:cNvSpPr>
                  <p:nvPr/>
                </p:nvSpPr>
                <p:spPr bwMode="auto">
                  <a:xfrm>
                    <a:off x="4528" y="1923"/>
                    <a:ext cx="46" cy="46"/>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61" name="Group 368"/>
                <p:cNvGrpSpPr>
                  <a:grpSpLocks/>
                </p:cNvGrpSpPr>
                <p:nvPr/>
              </p:nvGrpSpPr>
              <p:grpSpPr bwMode="auto">
                <a:xfrm>
                  <a:off x="4311" y="2104"/>
                  <a:ext cx="46" cy="52"/>
                  <a:chOff x="4311" y="2104"/>
                  <a:chExt cx="46" cy="52"/>
                </a:xfrm>
              </p:grpSpPr>
              <p:sp>
                <p:nvSpPr>
                  <p:cNvPr id="162" name="Rectangle 369"/>
                  <p:cNvSpPr>
                    <a:spLocks noChangeArrowheads="1"/>
                  </p:cNvSpPr>
                  <p:nvPr/>
                </p:nvSpPr>
                <p:spPr bwMode="auto">
                  <a:xfrm>
                    <a:off x="4311" y="2104"/>
                    <a:ext cx="46" cy="52"/>
                  </a:xfrm>
                  <a:prstGeom prst="rect">
                    <a:avLst/>
                  </a:prstGeom>
                  <a:solidFill>
                    <a:srgbClr val="0045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 name="Rectangle 370"/>
                  <p:cNvSpPr>
                    <a:spLocks noChangeArrowheads="1"/>
                  </p:cNvSpPr>
                  <p:nvPr/>
                </p:nvSpPr>
                <p:spPr bwMode="auto">
                  <a:xfrm>
                    <a:off x="4311" y="2104"/>
                    <a:ext cx="46" cy="52"/>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grpSp>
        <p:grpSp>
          <p:nvGrpSpPr>
            <p:cNvPr id="204" name="Group 402"/>
            <p:cNvGrpSpPr>
              <a:grpSpLocks/>
            </p:cNvGrpSpPr>
            <p:nvPr/>
          </p:nvGrpSpPr>
          <p:grpSpPr bwMode="auto">
            <a:xfrm>
              <a:off x="2436813" y="3679828"/>
              <a:ext cx="6907212" cy="2206625"/>
              <a:chOff x="634" y="2555"/>
              <a:chExt cx="4797" cy="1532"/>
            </a:xfrm>
          </p:grpSpPr>
          <p:grpSp>
            <p:nvGrpSpPr>
              <p:cNvPr id="205" name="Group 376"/>
              <p:cNvGrpSpPr>
                <a:grpSpLocks/>
              </p:cNvGrpSpPr>
              <p:nvPr/>
            </p:nvGrpSpPr>
            <p:grpSpPr bwMode="auto">
              <a:xfrm>
                <a:off x="634" y="4035"/>
                <a:ext cx="47" cy="52"/>
                <a:chOff x="634" y="4035"/>
                <a:chExt cx="47" cy="52"/>
              </a:xfrm>
            </p:grpSpPr>
            <p:sp>
              <p:nvSpPr>
                <p:cNvPr id="221" name="Line 377"/>
                <p:cNvSpPr>
                  <a:spLocks noChangeShapeType="1"/>
                </p:cNvSpPr>
                <p:nvPr/>
              </p:nvSpPr>
              <p:spPr bwMode="auto">
                <a:xfrm>
                  <a:off x="634" y="4045"/>
                  <a:ext cx="47" cy="0"/>
                </a:xfrm>
                <a:prstGeom prst="line">
                  <a:avLst/>
                </a:prstGeom>
                <a:noFill/>
                <a:ln w="0">
                  <a:solidFill>
                    <a:srgbClr val="B3B3B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2" name="Freeform 378"/>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close/>
                    </a:path>
                  </a:pathLst>
                </a:cu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3" name="Freeform 379"/>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6" name="Group 380"/>
              <p:cNvGrpSpPr>
                <a:grpSpLocks/>
              </p:cNvGrpSpPr>
              <p:nvPr/>
            </p:nvGrpSpPr>
            <p:grpSpPr bwMode="auto">
              <a:xfrm>
                <a:off x="1713" y="3642"/>
                <a:ext cx="269" cy="62"/>
                <a:chOff x="1713" y="3642"/>
                <a:chExt cx="269" cy="62"/>
              </a:xfrm>
            </p:grpSpPr>
            <p:sp>
              <p:nvSpPr>
                <p:cNvPr id="217" name="Freeform 381"/>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8" name="Freeform 382"/>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9" name="Freeform 383"/>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0" name="Freeform 384"/>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7" name="Group 385"/>
              <p:cNvGrpSpPr>
                <a:grpSpLocks/>
              </p:cNvGrpSpPr>
              <p:nvPr/>
            </p:nvGrpSpPr>
            <p:grpSpPr bwMode="auto">
              <a:xfrm>
                <a:off x="3226" y="3072"/>
                <a:ext cx="486" cy="192"/>
                <a:chOff x="3226" y="3072"/>
                <a:chExt cx="486" cy="192"/>
              </a:xfrm>
            </p:grpSpPr>
            <p:sp>
              <p:nvSpPr>
                <p:cNvPr id="211" name="Freeform 386"/>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2" name="Freeform 387"/>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3" name="Freeform 388"/>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4" name="Freeform 389"/>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5" name="Freeform 390"/>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6" name="Freeform 391"/>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grpSp>
          <p:sp>
            <p:nvSpPr>
              <p:cNvPr id="208" name="Line 392"/>
              <p:cNvSpPr>
                <a:spLocks noChangeShapeType="1"/>
              </p:cNvSpPr>
              <p:nvPr/>
            </p:nvSpPr>
            <p:spPr bwMode="auto">
              <a:xfrm flipV="1">
                <a:off x="655" y="2555"/>
                <a:ext cx="4776" cy="1496"/>
              </a:xfrm>
              <a:prstGeom prst="line">
                <a:avLst/>
              </a:prstGeom>
              <a:noFill/>
              <a:ln w="0">
                <a:solidFill>
                  <a:srgbClr val="FFD32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9" name="Text Box 393"/>
              <p:cNvSpPr txBox="1">
                <a:spLocks noChangeArrowheads="1"/>
              </p:cNvSpPr>
              <p:nvPr/>
            </p:nvSpPr>
            <p:spPr bwMode="auto">
              <a:xfrm>
                <a:off x="2407" y="3598"/>
                <a:ext cx="1699" cy="395"/>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sz="1300" dirty="0">
                    <a:latin typeface="Calibri"/>
                    <a:ea typeface="ヒラギノ角ゴ ProN W3" pitchFamily="32" charset="-128"/>
                    <a:cs typeface="Calibri"/>
                    <a:sym typeface="Arial" pitchFamily="32" charset="0"/>
                  </a:rPr>
                  <a:t>Pre-</a:t>
                </a:r>
                <a:r>
                  <a:rPr lang="en-US" sz="1300" dirty="0" err="1">
                    <a:latin typeface="Calibri"/>
                    <a:ea typeface="ヒラギノ角ゴ ProN W3" pitchFamily="32" charset="-128"/>
                    <a:cs typeface="Calibri"/>
                    <a:sym typeface="Arial" pitchFamily="32" charset="0"/>
                  </a:rPr>
                  <a:t>nextgen</a:t>
                </a:r>
                <a:r>
                  <a:rPr lang="en-US" sz="1300" dirty="0">
                    <a:latin typeface="Calibri"/>
                    <a:ea typeface="ヒラギノ角ゴ ProN W3" pitchFamily="32" charset="-128"/>
                    <a:cs typeface="Calibri"/>
                    <a:sym typeface="Arial" pitchFamily="32" charset="0"/>
                  </a:rPr>
                  <a:t> sequencing (</a:t>
                </a:r>
                <a:r>
                  <a:rPr lang="en-US" sz="1300" dirty="0" err="1">
                    <a:latin typeface="Calibri"/>
                    <a:ea typeface="ヒラギノ角ゴ ProN W3" pitchFamily="32" charset="-128"/>
                    <a:cs typeface="Calibri"/>
                    <a:sym typeface="Arial" pitchFamily="32" charset="0"/>
                  </a:rPr>
                  <a:t>bp</a:t>
                </a:r>
                <a:r>
                  <a:rPr lang="en-US" sz="1300" dirty="0">
                    <a:latin typeface="Calibri"/>
                    <a:ea typeface="ヒラギノ角ゴ ProN W3" pitchFamily="32" charset="-128"/>
                    <a:cs typeface="Calibri"/>
                    <a:sym typeface="Arial" pitchFamily="32" charset="0"/>
                  </a:rPr>
                  <a:t>/$)</a:t>
                </a:r>
              </a:p>
              <a:p>
                <a:pPr>
                  <a:defRPr/>
                </a:pPr>
                <a:r>
                  <a:rPr lang="en-US" sz="1100" i="1" dirty="0">
                    <a:latin typeface="Calibri"/>
                    <a:ea typeface="ヒラギノ角ゴ ProN W3" pitchFamily="32" charset="-128"/>
                    <a:cs typeface="Calibri"/>
                    <a:sym typeface="Arial" pitchFamily="32" charset="0"/>
                  </a:rPr>
                  <a:t>Doubling time=19 mo</a:t>
                </a:r>
              </a:p>
            </p:txBody>
          </p:sp>
          <p:sp>
            <p:nvSpPr>
              <p:cNvPr id="210" name="Line 394"/>
              <p:cNvSpPr>
                <a:spLocks noChangeShapeType="1"/>
              </p:cNvSpPr>
              <p:nvPr/>
            </p:nvSpPr>
            <p:spPr bwMode="auto">
              <a:xfrm flipV="1">
                <a:off x="2839" y="3389"/>
                <a:ext cx="0" cy="19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224" name="Group 401"/>
            <p:cNvGrpSpPr>
              <a:grpSpLocks/>
            </p:cNvGrpSpPr>
            <p:nvPr/>
          </p:nvGrpSpPr>
          <p:grpSpPr bwMode="auto">
            <a:xfrm>
              <a:off x="6708777" y="1201741"/>
              <a:ext cx="2589675" cy="3709923"/>
              <a:chOff x="3601" y="835"/>
              <a:chExt cx="1798" cy="2576"/>
            </a:xfrm>
          </p:grpSpPr>
          <p:sp>
            <p:nvSpPr>
              <p:cNvPr id="225" name="Text Box 232"/>
              <p:cNvSpPr txBox="1">
                <a:spLocks noChangeArrowheads="1"/>
              </p:cNvSpPr>
              <p:nvPr/>
            </p:nvSpPr>
            <p:spPr bwMode="auto">
              <a:xfrm>
                <a:off x="3951" y="3016"/>
                <a:ext cx="1448" cy="395"/>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sz="1300" dirty="0" err="1">
                    <a:latin typeface="Calibri"/>
                    <a:ea typeface="ヒラギノ角ゴ ProN W3" pitchFamily="-110" charset="-128"/>
                    <a:cs typeface="Calibri"/>
                    <a:sym typeface="Arial" pitchFamily="-110" charset="0"/>
                  </a:rPr>
                  <a:t>Nextgen</a:t>
                </a:r>
                <a:r>
                  <a:rPr lang="en-US" sz="1300" dirty="0">
                    <a:latin typeface="Calibri"/>
                    <a:ea typeface="ヒラギノ角ゴ ProN W3" pitchFamily="-110" charset="-128"/>
                    <a:cs typeface="Calibri"/>
                    <a:sym typeface="Arial" pitchFamily="-110" charset="0"/>
                  </a:rPr>
                  <a:t> sequencing (</a:t>
                </a:r>
                <a:r>
                  <a:rPr lang="en-US" sz="1300" dirty="0" err="1">
                    <a:latin typeface="Calibri"/>
                    <a:ea typeface="ヒラギノ角ゴ ProN W3" pitchFamily="-110" charset="-128"/>
                    <a:cs typeface="Calibri"/>
                    <a:sym typeface="Arial" pitchFamily="-110" charset="0"/>
                  </a:rPr>
                  <a:t>bp</a:t>
                </a:r>
                <a:r>
                  <a:rPr lang="en-US" sz="1300" dirty="0">
                    <a:latin typeface="Calibri"/>
                    <a:ea typeface="ヒラギノ角ゴ ProN W3" pitchFamily="-110" charset="-128"/>
                    <a:cs typeface="Calibri"/>
                    <a:sym typeface="Arial" pitchFamily="-110" charset="0"/>
                  </a:rPr>
                  <a:t>/$)</a:t>
                </a:r>
              </a:p>
              <a:p>
                <a:pPr>
                  <a:defRPr/>
                </a:pPr>
                <a:r>
                  <a:rPr lang="en-US" sz="1100" i="1" dirty="0">
                    <a:latin typeface="Calibri"/>
                    <a:ea typeface="ヒラギノ角ゴ ProN W3" pitchFamily="-110" charset="-128"/>
                    <a:cs typeface="Calibri"/>
                    <a:sym typeface="Arial" pitchFamily="-110" charset="0"/>
                  </a:rPr>
                  <a:t>Doubling time=4 </a:t>
                </a:r>
                <a:r>
                  <a:rPr lang="en-US" sz="1100" i="1" dirty="0" err="1">
                    <a:latin typeface="Calibri"/>
                    <a:ea typeface="ヒラギノ角ゴ ProN W3" pitchFamily="-110" charset="-128"/>
                    <a:cs typeface="Calibri"/>
                    <a:sym typeface="Arial" pitchFamily="-110" charset="0"/>
                  </a:rPr>
                  <a:t>mo</a:t>
                </a:r>
                <a:endParaRPr lang="en-US" sz="1100" i="1" dirty="0">
                  <a:latin typeface="Calibri"/>
                  <a:ea typeface="ヒラギノ角ゴ ProN W3" pitchFamily="-110" charset="-128"/>
                  <a:cs typeface="Calibri"/>
                  <a:sym typeface="Arial" pitchFamily="-110" charset="0"/>
                </a:endParaRPr>
              </a:p>
            </p:txBody>
          </p:sp>
          <p:sp>
            <p:nvSpPr>
              <p:cNvPr id="226" name="Line 233"/>
              <p:cNvSpPr>
                <a:spLocks noChangeShapeType="1"/>
              </p:cNvSpPr>
              <p:nvPr/>
            </p:nvSpPr>
            <p:spPr bwMode="auto">
              <a:xfrm flipH="1" flipV="1">
                <a:off x="4069" y="2687"/>
                <a:ext cx="480" cy="33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227" name="Group 400"/>
              <p:cNvGrpSpPr>
                <a:grpSpLocks/>
              </p:cNvGrpSpPr>
              <p:nvPr/>
            </p:nvGrpSpPr>
            <p:grpSpPr bwMode="auto">
              <a:xfrm>
                <a:off x="3601" y="835"/>
                <a:ext cx="1758" cy="2362"/>
                <a:chOff x="3601" y="835"/>
                <a:chExt cx="1758" cy="2362"/>
              </a:xfrm>
            </p:grpSpPr>
            <p:grpSp>
              <p:nvGrpSpPr>
                <p:cNvPr id="228" name="Group 395"/>
                <p:cNvGrpSpPr>
                  <a:grpSpLocks/>
                </p:cNvGrpSpPr>
                <p:nvPr/>
              </p:nvGrpSpPr>
              <p:grpSpPr bwMode="auto">
                <a:xfrm>
                  <a:off x="3877" y="2870"/>
                  <a:ext cx="52" cy="47"/>
                  <a:chOff x="3877" y="2870"/>
                  <a:chExt cx="52" cy="47"/>
                </a:xfrm>
              </p:grpSpPr>
              <p:sp>
                <p:nvSpPr>
                  <p:cNvPr id="242" name="Freeform 211"/>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close/>
                      </a:path>
                    </a:pathLst>
                  </a:custGeom>
                  <a:solidFill>
                    <a:srgbClr val="FF4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3" name="Freeform 212"/>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9" name="Group 396"/>
                <p:cNvGrpSpPr>
                  <a:grpSpLocks/>
                </p:cNvGrpSpPr>
                <p:nvPr/>
              </p:nvGrpSpPr>
              <p:grpSpPr bwMode="auto">
                <a:xfrm>
                  <a:off x="4094" y="2368"/>
                  <a:ext cx="51" cy="46"/>
                  <a:chOff x="4094" y="2368"/>
                  <a:chExt cx="51" cy="46"/>
                </a:xfrm>
              </p:grpSpPr>
              <p:sp>
                <p:nvSpPr>
                  <p:cNvPr id="240" name="Freeform 213"/>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close/>
                      </a:path>
                    </a:pathLst>
                  </a:custGeom>
                  <a:solidFill>
                    <a:srgbClr val="FF4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1" name="Freeform 214"/>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30" name="Group 397"/>
                <p:cNvGrpSpPr>
                  <a:grpSpLocks/>
                </p:cNvGrpSpPr>
                <p:nvPr/>
              </p:nvGrpSpPr>
              <p:grpSpPr bwMode="auto">
                <a:xfrm>
                  <a:off x="4311" y="2135"/>
                  <a:ext cx="46" cy="52"/>
                  <a:chOff x="4311" y="2135"/>
                  <a:chExt cx="46" cy="52"/>
                </a:xfrm>
              </p:grpSpPr>
              <p:sp>
                <p:nvSpPr>
                  <p:cNvPr id="238" name="Freeform 215"/>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close/>
                      </a:path>
                    </a:pathLst>
                  </a:custGeom>
                  <a:solidFill>
                    <a:srgbClr val="FF4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9" name="Freeform 216"/>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31" name="Group 398"/>
                <p:cNvGrpSpPr>
                  <a:grpSpLocks/>
                </p:cNvGrpSpPr>
                <p:nvPr/>
              </p:nvGrpSpPr>
              <p:grpSpPr bwMode="auto">
                <a:xfrm>
                  <a:off x="4528" y="1897"/>
                  <a:ext cx="46" cy="46"/>
                  <a:chOff x="4528" y="1897"/>
                  <a:chExt cx="46" cy="46"/>
                </a:xfrm>
              </p:grpSpPr>
              <p:sp>
                <p:nvSpPr>
                  <p:cNvPr id="236" name="Freeform 217"/>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close/>
                      </a:path>
                    </a:pathLst>
                  </a:custGeom>
                  <a:solidFill>
                    <a:srgbClr val="FF4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7" name="Freeform 218"/>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32" name="Group 399"/>
                <p:cNvGrpSpPr>
                  <a:grpSpLocks/>
                </p:cNvGrpSpPr>
                <p:nvPr/>
              </p:nvGrpSpPr>
              <p:grpSpPr bwMode="auto">
                <a:xfrm>
                  <a:off x="4744" y="1653"/>
                  <a:ext cx="47" cy="47"/>
                  <a:chOff x="4744" y="1653"/>
                  <a:chExt cx="47" cy="47"/>
                </a:xfrm>
              </p:grpSpPr>
              <p:sp>
                <p:nvSpPr>
                  <p:cNvPr id="234" name="Freeform 219"/>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close/>
                      </a:path>
                    </a:pathLst>
                  </a:custGeom>
                  <a:solidFill>
                    <a:srgbClr val="FF4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5" name="Freeform 220"/>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path>
                    </a:pathLst>
                  </a:custGeom>
                  <a:noFill/>
                  <a:ln w="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233" name="Line 222"/>
                <p:cNvSpPr>
                  <a:spLocks noChangeShapeType="1"/>
                </p:cNvSpPr>
                <p:nvPr/>
              </p:nvSpPr>
              <p:spPr bwMode="auto">
                <a:xfrm flipV="1">
                  <a:off x="3601" y="835"/>
                  <a:ext cx="1758" cy="2362"/>
                </a:xfrm>
                <a:prstGeom prst="line">
                  <a:avLst/>
                </a:prstGeom>
                <a:noFill/>
                <a:ln w="0">
                  <a:solidFill>
                    <a:srgbClr val="FF420E"/>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pic>
          <p:nvPicPr>
            <p:cNvPr id="244" name="Picture 243" descr="Screen Shot 2013-05-22 at 10.0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453" y="652378"/>
              <a:ext cx="4427424" cy="1657438"/>
            </a:xfrm>
            <a:prstGeom prst="rect">
              <a:avLst/>
            </a:prstGeom>
            <a:ln>
              <a:noFill/>
            </a:ln>
            <a:effectLst>
              <a:outerShdw blurRad="292100" dist="139700" dir="2700000" algn="tl" rotWithShape="0">
                <a:srgbClr val="333333">
                  <a:alpha val="65000"/>
                </a:srgbClr>
              </a:outerShdw>
            </a:effectLst>
          </p:spPr>
        </p:pic>
      </p:grpSp>
      <p:sp>
        <p:nvSpPr>
          <p:cNvPr id="245" name="Title 1"/>
          <p:cNvSpPr txBox="1">
            <a:spLocks/>
          </p:cNvSpPr>
          <p:nvPr/>
        </p:nvSpPr>
        <p:spPr bwMode="auto">
          <a:xfrm>
            <a:off x="1676400" y="17911"/>
            <a:ext cx="8839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1A1A1A"/>
                </a:solidFill>
                <a:latin typeface="Calibri"/>
                <a:cs typeface="Calibri"/>
              </a:rPr>
              <a:t>Disk Capacity </a:t>
            </a:r>
            <a:r>
              <a:rPr lang="en-US" sz="3200" b="1" dirty="0" err="1">
                <a:solidFill>
                  <a:srgbClr val="1A1A1A"/>
                </a:solidFill>
                <a:latin typeface="Calibri"/>
                <a:cs typeface="Calibri"/>
              </a:rPr>
              <a:t>vs</a:t>
            </a:r>
            <a:r>
              <a:rPr lang="en-US" sz="3200" b="1" dirty="0">
                <a:solidFill>
                  <a:srgbClr val="1A1A1A"/>
                </a:solidFill>
                <a:latin typeface="Calibri"/>
                <a:cs typeface="Calibri"/>
              </a:rPr>
              <a:t> Sequencing Capacity, 1990-2012</a:t>
            </a:r>
            <a:endParaRPr lang="en-US" sz="3200" b="1" dirty="0">
              <a:latin typeface="Calibri"/>
              <a:cs typeface="Calibri"/>
            </a:endParaRPr>
          </a:p>
        </p:txBody>
      </p:sp>
    </p:spTree>
    <p:extLst>
      <p:ext uri="{BB962C8B-B14F-4D97-AF65-F5344CB8AC3E}">
        <p14:creationId xmlns:p14="http://schemas.microsoft.com/office/powerpoint/2010/main" val="2185077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540758-BB00-301A-CA31-778AF8F45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29" y="1340237"/>
            <a:ext cx="11742439" cy="4043231"/>
          </a:xfrm>
          <a:prstGeom prst="rect">
            <a:avLst/>
          </a:prstGeom>
        </p:spPr>
      </p:pic>
      <p:sp>
        <p:nvSpPr>
          <p:cNvPr id="2" name="Title 1"/>
          <p:cNvSpPr>
            <a:spLocks noGrp="1"/>
          </p:cNvSpPr>
          <p:nvPr>
            <p:ph type="title"/>
          </p:nvPr>
        </p:nvSpPr>
        <p:spPr/>
        <p:txBody>
          <a:bodyPr/>
          <a:lstStyle/>
          <a:p>
            <a:r>
              <a:rPr lang="en-US" dirty="0"/>
              <a:t>When you are done for the day you can “Stop” your instance – Don’t Terminate!</a:t>
            </a:r>
          </a:p>
        </p:txBody>
      </p:sp>
      <p:cxnSp>
        <p:nvCxnSpPr>
          <p:cNvPr id="5" name="Straight Arrow Connector 4"/>
          <p:cNvCxnSpPr/>
          <p:nvPr/>
        </p:nvCxnSpPr>
        <p:spPr>
          <a:xfrm flipH="1">
            <a:off x="7464152" y="35010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359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a:t>Go to AWS EC2 Dashboard, select “Instances” tab, then find your instance. Right-click and chose ‘Stop instance’</a:t>
            </a:r>
          </a:p>
        </p:txBody>
      </p:sp>
      <p:cxnSp>
        <p:nvCxnSpPr>
          <p:cNvPr id="7" name="Straight Arrow Connector 6"/>
          <p:cNvCxnSpPr/>
          <p:nvPr/>
        </p:nvCxnSpPr>
        <p:spPr>
          <a:xfrm flipH="1">
            <a:off x="3215680" y="263691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CFF2189-8C2A-C14B-BC25-DA5B4C5DC8F5}"/>
              </a:ext>
            </a:extLst>
          </p:cNvPr>
          <p:cNvCxnSpPr/>
          <p:nvPr/>
        </p:nvCxnSpPr>
        <p:spPr>
          <a:xfrm flipH="1">
            <a:off x="1343472" y="184482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5A52A35-B788-A84F-8A31-8BB2D6D8F068}"/>
              </a:ext>
            </a:extLst>
          </p:cNvPr>
          <p:cNvCxnSpPr/>
          <p:nvPr/>
        </p:nvCxnSpPr>
        <p:spPr>
          <a:xfrm flipH="1">
            <a:off x="1343472" y="314096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813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1E6DDC-C105-2532-BC73-600237152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4" y="1772816"/>
            <a:ext cx="11785600" cy="3560027"/>
          </a:xfrm>
        </p:spPr>
      </p:pic>
      <p:sp>
        <p:nvSpPr>
          <p:cNvPr id="2" name="Title 1"/>
          <p:cNvSpPr>
            <a:spLocks noGrp="1"/>
          </p:cNvSpPr>
          <p:nvPr>
            <p:ph type="title"/>
          </p:nvPr>
        </p:nvSpPr>
        <p:spPr/>
        <p:txBody>
          <a:bodyPr/>
          <a:lstStyle/>
          <a:p>
            <a:r>
              <a:rPr lang="en-US" dirty="0"/>
              <a:t>Next morning, you can “Start” your instance again</a:t>
            </a:r>
          </a:p>
        </p:txBody>
      </p:sp>
      <p:sp>
        <p:nvSpPr>
          <p:cNvPr id="8" name="TextBox 7"/>
          <p:cNvSpPr txBox="1"/>
          <p:nvPr/>
        </p:nvSpPr>
        <p:spPr>
          <a:xfrm>
            <a:off x="3359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a:t>Go to AWS EC2 Dashboard, select “Instances” tab, then find your instance. Right-click and chose ‘Start Instance’</a:t>
            </a:r>
          </a:p>
        </p:txBody>
      </p:sp>
      <p:cxnSp>
        <p:nvCxnSpPr>
          <p:cNvPr id="11" name="Straight Arrow Connector 10">
            <a:extLst>
              <a:ext uri="{FF2B5EF4-FFF2-40B4-BE49-F238E27FC236}">
                <a16:creationId xmlns:a16="http://schemas.microsoft.com/office/drawing/2014/main" id="{0CDEBF30-AA07-D14C-B96E-8E485FBFEC86}"/>
              </a:ext>
            </a:extLst>
          </p:cNvPr>
          <p:cNvCxnSpPr/>
          <p:nvPr/>
        </p:nvCxnSpPr>
        <p:spPr>
          <a:xfrm flipH="1">
            <a:off x="8328248" y="407707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5917B9C-86C6-7447-AE43-16FE67DED984}"/>
              </a:ext>
            </a:extLst>
          </p:cNvPr>
          <p:cNvCxnSpPr/>
          <p:nvPr/>
        </p:nvCxnSpPr>
        <p:spPr>
          <a:xfrm flipH="1">
            <a:off x="5231904" y="306896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F092B57-98E8-DC43-BF9F-4841600B6700}"/>
              </a:ext>
            </a:extLst>
          </p:cNvPr>
          <p:cNvCxnSpPr/>
          <p:nvPr/>
        </p:nvCxnSpPr>
        <p:spPr>
          <a:xfrm flipH="1">
            <a:off x="1199456" y="227687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820F63C-844A-5044-938A-F0B6D03EE98D}"/>
              </a:ext>
            </a:extLst>
          </p:cNvPr>
          <p:cNvCxnSpPr/>
          <p:nvPr/>
        </p:nvCxnSpPr>
        <p:spPr>
          <a:xfrm flipH="1">
            <a:off x="1271464" y="357301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498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061E818-9918-8B0C-23F4-EDC2847BBC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609" y="1600200"/>
            <a:ext cx="10110781" cy="4724400"/>
          </a:xfrm>
        </p:spPr>
      </p:pic>
      <p:sp>
        <p:nvSpPr>
          <p:cNvPr id="2" name="Title 1"/>
          <p:cNvSpPr>
            <a:spLocks noGrp="1"/>
          </p:cNvSpPr>
          <p:nvPr>
            <p:ph type="title"/>
          </p:nvPr>
        </p:nvSpPr>
        <p:spPr/>
        <p:txBody>
          <a:bodyPr/>
          <a:lstStyle/>
          <a:p>
            <a:r>
              <a:rPr lang="en-US" sz="2800" dirty="0"/>
              <a:t>When you restart your instance you will need to find your new Public DNS or IP address. Select your instance and “Connect” or look in Description tab. Then go back to instructions for “Logging into your instance”</a:t>
            </a:r>
          </a:p>
        </p:txBody>
      </p:sp>
      <p:cxnSp>
        <p:nvCxnSpPr>
          <p:cNvPr id="5" name="Straight Arrow Connector 4"/>
          <p:cNvCxnSpPr/>
          <p:nvPr/>
        </p:nvCxnSpPr>
        <p:spPr>
          <a:xfrm flipH="1">
            <a:off x="8256240" y="17008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E38CB70-C1F9-0743-B671-561AAAC16759}"/>
              </a:ext>
            </a:extLst>
          </p:cNvPr>
          <p:cNvCxnSpPr/>
          <p:nvPr/>
        </p:nvCxnSpPr>
        <p:spPr>
          <a:xfrm flipH="1">
            <a:off x="6816080" y="515719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247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676400" y="-26988"/>
            <a:ext cx="8839200" cy="1143001"/>
          </a:xfrm>
        </p:spPr>
        <p:txBody>
          <a:bodyPr/>
          <a:lstStyle/>
          <a:p>
            <a:r>
              <a:rPr lang="en-US" dirty="0">
                <a:ea typeface="ＭＳ Ｐゴシック" charset="0"/>
              </a:rPr>
              <a:t>So, at this point:</a:t>
            </a:r>
          </a:p>
        </p:txBody>
      </p:sp>
      <p:sp>
        <p:nvSpPr>
          <p:cNvPr id="37890" name="Content Placeholder 2"/>
          <p:cNvSpPr>
            <a:spLocks noGrp="1"/>
          </p:cNvSpPr>
          <p:nvPr>
            <p:ph idx="1"/>
          </p:nvPr>
        </p:nvSpPr>
        <p:spPr>
          <a:xfrm>
            <a:off x="1676400" y="1341438"/>
            <a:ext cx="8839200" cy="4724400"/>
          </a:xfrm>
        </p:spPr>
        <p:txBody>
          <a:bodyPr/>
          <a:lstStyle/>
          <a:p>
            <a:r>
              <a:rPr lang="en-US" dirty="0">
                <a:ea typeface="ＭＳ Ｐゴシック" charset="0"/>
              </a:rPr>
              <a:t>Your laptop/pc is ready for the workshop</a:t>
            </a:r>
          </a:p>
          <a:p>
            <a:r>
              <a:rPr lang="en-US" dirty="0">
                <a:ea typeface="ＭＳ Ｐゴシック" charset="0"/>
              </a:rPr>
              <a:t>If it is not, you know where to get the information you need</a:t>
            </a:r>
          </a:p>
          <a:p>
            <a:r>
              <a:rPr lang="en-US" dirty="0">
                <a:ea typeface="ＭＳ Ｐゴシック" charset="0"/>
              </a:rPr>
              <a:t>You know how to login to AWS</a:t>
            </a:r>
          </a:p>
          <a:p>
            <a:r>
              <a:rPr lang="en-US" dirty="0">
                <a:ea typeface="ＭＳ Ｐゴシック" charset="0"/>
              </a:rPr>
              <a:t>The next step is to login to your </a:t>
            </a:r>
            <a:r>
              <a:rPr lang="en-US" dirty="0" err="1">
                <a:ea typeface="ＭＳ Ｐゴシック" charset="0"/>
              </a:rPr>
              <a:t>linux</a:t>
            </a:r>
            <a:r>
              <a:rPr lang="en-US" dirty="0">
                <a:ea typeface="ＭＳ Ｐゴシック" charset="0"/>
              </a:rPr>
              <a:t> machine on AWS and learn the basics of a </a:t>
            </a:r>
            <a:r>
              <a:rPr lang="en-US" dirty="0" err="1">
                <a:ea typeface="ＭＳ Ｐゴシック" charset="0"/>
              </a:rPr>
              <a:t>linux</a:t>
            </a:r>
            <a:r>
              <a:rPr lang="en-US" dirty="0">
                <a:ea typeface="ＭＳ Ｐゴシック" charset="0"/>
              </a:rPr>
              <a:t> command line</a:t>
            </a:r>
          </a:p>
        </p:txBody>
      </p:sp>
    </p:spTree>
    <p:extLst>
      <p:ext uri="{BB962C8B-B14F-4D97-AF65-F5344CB8AC3E}">
        <p14:creationId xmlns:p14="http://schemas.microsoft.com/office/powerpoint/2010/main" val="359011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5"/>
          <p:cNvSpPr txBox="1">
            <a:spLocks noGrp="1"/>
          </p:cNvSpPr>
          <p:nvPr>
            <p:ph type="title"/>
          </p:nvPr>
        </p:nvSpPr>
        <p:spPr>
          <a:xfrm>
            <a:off x="2152650" y="1131097"/>
            <a:ext cx="7886700" cy="2589835"/>
          </a:xfrm>
          <a:prstGeom prst="rect">
            <a:avLst/>
          </a:prstGeom>
          <a:noFill/>
          <a:ln>
            <a:noFill/>
          </a:ln>
        </p:spPr>
        <p:txBody>
          <a:bodyPr spcFirstLastPara="1" wrap="square" lIns="91425" tIns="45700" rIns="91425" bIns="45700" anchor="ctr" anchorCtr="0">
            <a:normAutofit/>
          </a:bodyPr>
          <a:lstStyle/>
          <a:p>
            <a:pPr algn="ctr">
              <a:buSzPts val="3300"/>
            </a:pPr>
            <a:r>
              <a:rPr lang="en-US"/>
              <a:t>We are on a Coffee Break &amp; Networking Session</a:t>
            </a:r>
            <a:endParaRPr/>
          </a:p>
        </p:txBody>
      </p:sp>
      <p:sp>
        <p:nvSpPr>
          <p:cNvPr id="96" name="Google Shape;96;p5"/>
          <p:cNvSpPr txBox="1"/>
          <p:nvPr/>
        </p:nvSpPr>
        <p:spPr>
          <a:xfrm>
            <a:off x="2117124" y="3832139"/>
            <a:ext cx="7951574" cy="300082"/>
          </a:xfrm>
          <a:prstGeom prst="rect">
            <a:avLst/>
          </a:prstGeom>
          <a:noFill/>
          <a:ln>
            <a:noFill/>
          </a:ln>
        </p:spPr>
        <p:txBody>
          <a:bodyPr spcFirstLastPara="1" wrap="square" lIns="91425" tIns="45700" rIns="91425" bIns="45700" anchor="t" anchorCtr="0">
            <a:spAutoFit/>
          </a:bodyPr>
          <a:lstStyle/>
          <a:p>
            <a:pPr algn="ctr">
              <a:buSzPts val="1350"/>
            </a:pPr>
            <a:r>
              <a:rPr lang="en-US" sz="1350" dirty="0">
                <a:solidFill>
                  <a:schemeClr val="dk1"/>
                </a:solidFill>
                <a:latin typeface="Verdana"/>
                <a:ea typeface="Verdana"/>
                <a:cs typeface="Verdana"/>
                <a:sym typeface="Verdana"/>
              </a:rPr>
              <a:t>Workshop Sponsors:</a:t>
            </a:r>
            <a:endParaRPr dirty="0"/>
          </a:p>
        </p:txBody>
      </p:sp>
      <p:pic>
        <p:nvPicPr>
          <p:cNvPr id="97" name="Google Shape;97;p5"/>
          <p:cNvPicPr preferRelativeResize="0"/>
          <p:nvPr/>
        </p:nvPicPr>
        <p:blipFill rotWithShape="1">
          <a:blip r:embed="rId3">
            <a:alphaModFix/>
          </a:blip>
          <a:srcRect/>
          <a:stretch/>
        </p:blipFill>
        <p:spPr>
          <a:xfrm>
            <a:off x="6132834" y="4479553"/>
            <a:ext cx="1105775" cy="795825"/>
          </a:xfrm>
          <a:prstGeom prst="rect">
            <a:avLst/>
          </a:prstGeom>
          <a:noFill/>
          <a:ln>
            <a:noFill/>
          </a:ln>
        </p:spPr>
      </p:pic>
      <p:pic>
        <p:nvPicPr>
          <p:cNvPr id="98" name="Google Shape;98;p5"/>
          <p:cNvPicPr preferRelativeResize="0"/>
          <p:nvPr/>
        </p:nvPicPr>
        <p:blipFill rotWithShape="1">
          <a:blip r:embed="rId4">
            <a:alphaModFix/>
          </a:blip>
          <a:srcRect/>
          <a:stretch/>
        </p:blipFill>
        <p:spPr>
          <a:xfrm>
            <a:off x="1168513" y="4645705"/>
            <a:ext cx="2085975" cy="590550"/>
          </a:xfrm>
          <a:prstGeom prst="rect">
            <a:avLst/>
          </a:prstGeom>
          <a:noFill/>
          <a:ln>
            <a:noFill/>
          </a:ln>
        </p:spPr>
      </p:pic>
      <p:pic>
        <p:nvPicPr>
          <p:cNvPr id="100" name="Google Shape;100;p5"/>
          <p:cNvPicPr preferRelativeResize="0"/>
          <p:nvPr/>
        </p:nvPicPr>
        <p:blipFill rotWithShape="1">
          <a:blip r:embed="rId5">
            <a:alphaModFix/>
          </a:blip>
          <a:srcRect/>
          <a:stretch/>
        </p:blipFill>
        <p:spPr>
          <a:xfrm>
            <a:off x="3815732" y="4319015"/>
            <a:ext cx="1869300" cy="1243925"/>
          </a:xfrm>
          <a:prstGeom prst="rect">
            <a:avLst/>
          </a:prstGeom>
          <a:noFill/>
          <a:ln>
            <a:noFill/>
          </a:ln>
        </p:spPr>
      </p:pic>
      <p:pic>
        <p:nvPicPr>
          <p:cNvPr id="3" name="Picture 2" descr="A picture containing graphical user interface&#10;&#10;Description automatically generated">
            <a:extLst>
              <a:ext uri="{FF2B5EF4-FFF2-40B4-BE49-F238E27FC236}">
                <a16:creationId xmlns:a16="http://schemas.microsoft.com/office/drawing/2014/main" id="{21E37FBC-10DF-AEEF-153F-C90C3686ED97}"/>
              </a:ext>
            </a:extLst>
          </p:cNvPr>
          <p:cNvPicPr>
            <a:picLocks noChangeAspect="1"/>
          </p:cNvPicPr>
          <p:nvPr/>
        </p:nvPicPr>
        <p:blipFill>
          <a:blip r:embed="rId6"/>
          <a:stretch>
            <a:fillRect/>
          </a:stretch>
        </p:blipFill>
        <p:spPr>
          <a:xfrm>
            <a:off x="7984670" y="4529349"/>
            <a:ext cx="1143000" cy="685800"/>
          </a:xfrm>
          <a:prstGeom prst="rect">
            <a:avLst/>
          </a:prstGeom>
        </p:spPr>
      </p:pic>
    </p:spTree>
    <p:extLst>
      <p:ext uri="{BB962C8B-B14F-4D97-AF65-F5344CB8AC3E}">
        <p14:creationId xmlns:p14="http://schemas.microsoft.com/office/powerpoint/2010/main" val="1050672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908720"/>
            <a:ext cx="10945216" cy="5112568"/>
          </a:xfrm>
        </p:spPr>
        <p:txBody>
          <a:bodyPr/>
          <a:lstStyle/>
          <a:p>
            <a:r>
              <a:rPr lang="en-US" b="1" dirty="0"/>
              <a:t>HDD</a:t>
            </a:r>
            <a:r>
              <a:rPr lang="en-US" dirty="0"/>
              <a:t> - Hard disk drive. A particular type of storage hardware that is generally cheaper and larger but slower than SSD. HDD drives are traditional hard drives that access data on a spinning magnetic disk.</a:t>
            </a:r>
          </a:p>
          <a:p>
            <a:r>
              <a:rPr lang="en-US" b="1" dirty="0"/>
              <a:t>Ephemeral storage </a:t>
            </a:r>
            <a:r>
              <a:rPr lang="en-US" dirty="0"/>
              <a:t>- Also known as Instance Store storage. Data storage associated with an EC2 instance that is local to the host computer. This storage does not persist when the instance is stopped or terminated. In other words, anything you store in this way will be lost if the system is stopped or terminated. Instance store volumes may be backed by SSD or HDD devices.</a:t>
            </a:r>
          </a:p>
          <a:p>
            <a:endParaRPr lang="en-US" dirty="0"/>
          </a:p>
        </p:txBody>
      </p:sp>
      <p:sp>
        <p:nvSpPr>
          <p:cNvPr id="4" name="Title 1"/>
          <p:cNvSpPr>
            <a:spLocks noGrp="1"/>
          </p:cNvSpPr>
          <p:nvPr>
            <p:ph type="title"/>
          </p:nvPr>
        </p:nvSpPr>
        <p:spPr>
          <a:xfrm>
            <a:off x="1676400" y="116632"/>
            <a:ext cx="8839200" cy="778098"/>
          </a:xfrm>
        </p:spPr>
        <p:txBody>
          <a:bodyPr/>
          <a:lstStyle/>
          <a:p>
            <a:r>
              <a:rPr lang="en-US" dirty="0"/>
              <a:t>Key AWS concepts and terminology</a:t>
            </a:r>
          </a:p>
        </p:txBody>
      </p:sp>
    </p:spTree>
    <p:extLst>
      <p:ext uri="{BB962C8B-B14F-4D97-AF65-F5344CB8AC3E}">
        <p14:creationId xmlns:p14="http://schemas.microsoft.com/office/powerpoint/2010/main" val="2263787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16632"/>
            <a:ext cx="8839200" cy="850106"/>
          </a:xfrm>
        </p:spPr>
        <p:txBody>
          <a:bodyPr/>
          <a:lstStyle/>
          <a:p>
            <a:r>
              <a:rPr lang="en-US" dirty="0"/>
              <a:t>What is a Region?</a:t>
            </a:r>
          </a:p>
        </p:txBody>
      </p:sp>
      <p:sp>
        <p:nvSpPr>
          <p:cNvPr id="3" name="Content Placeholder 2"/>
          <p:cNvSpPr>
            <a:spLocks noGrp="1"/>
          </p:cNvSpPr>
          <p:nvPr>
            <p:ph idx="1"/>
          </p:nvPr>
        </p:nvSpPr>
        <p:spPr>
          <a:xfrm>
            <a:off x="551384" y="980728"/>
            <a:ext cx="11161240" cy="4968552"/>
          </a:xfrm>
        </p:spPr>
        <p:txBody>
          <a:bodyPr/>
          <a:lstStyle/>
          <a:p>
            <a:r>
              <a:rPr lang="en-US" sz="2400" dirty="0"/>
              <a:t>An AWS Region is set of compute resources that Amazon maintains (like the Data Center image shown before)</a:t>
            </a:r>
          </a:p>
          <a:p>
            <a:r>
              <a:rPr lang="en-US" sz="2400" dirty="0"/>
              <a:t>Each Region corresponds to a physical warehouse of compute hardware (computers, storage, networking, etc.). </a:t>
            </a:r>
          </a:p>
          <a:p>
            <a:r>
              <a:rPr lang="en-US" sz="2400" dirty="0"/>
              <a:t>At the time of writing there are 27 regions with more planned to come online soon: (US East (</a:t>
            </a:r>
            <a:r>
              <a:rPr lang="en-US" sz="2400" dirty="0" err="1"/>
              <a:t>N.Virginia</a:t>
            </a:r>
            <a:r>
              <a:rPr lang="en-US" sz="2400" dirty="0"/>
              <a:t>), US East (Ohio), US West (Oregon), US West (N. California), GovCloud (US-West), GovCloud (US-East), Canada (Central), EU (Ireland), EU (Frankfurt), EU (London), EU (Paris), EU (Milan), EU (Stockholm), Middle East (Bahrain), Middle East (UAE), Africa (Cape Town), Asia Pacific (Singapore), Asia Pacific (Sydney), Asia Pacific (Seoul), Asia Pacific (Tokyo), Asia Pacific (Mumbai), Asia Pacific (Hong Kong), Asia Pacific (Beijing), Asia Pacific (Osaka), Asia Pacific (Jakarta), Asia Pacific (Ningxia), and South America (Sao Paulo).</a:t>
            </a:r>
          </a:p>
          <a:p>
            <a:r>
              <a:rPr lang="en-US" sz="2400" dirty="0"/>
              <a:t>When you are logged into the AWS EC2 console, you are always operating in one of these regions. </a:t>
            </a:r>
          </a:p>
        </p:txBody>
      </p:sp>
    </p:spTree>
    <p:extLst>
      <p:ext uri="{BB962C8B-B14F-4D97-AF65-F5344CB8AC3E}">
        <p14:creationId xmlns:p14="http://schemas.microsoft.com/office/powerpoint/2010/main" val="124879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764704"/>
            <a:ext cx="11377264" cy="5544616"/>
          </a:xfrm>
        </p:spPr>
        <p:txBody>
          <a:bodyPr/>
          <a:lstStyle/>
          <a:p>
            <a:r>
              <a:rPr lang="en-US" dirty="0"/>
              <a:t>Current region shown in the upper right corner of console</a:t>
            </a:r>
          </a:p>
          <a:p>
            <a:r>
              <a:rPr lang="en-US" dirty="0"/>
              <a:t>It is important to pay attention to what region you are using for several reasons. </a:t>
            </a:r>
          </a:p>
          <a:p>
            <a:pPr lvl="1"/>
            <a:r>
              <a:rPr lang="en-US" dirty="0"/>
              <a:t>When you create an EC2 instance (EBS volume, </a:t>
            </a:r>
            <a:r>
              <a:rPr lang="en-US" dirty="0" err="1"/>
              <a:t>etc</a:t>
            </a:r>
            <a:r>
              <a:rPr lang="en-US" dirty="0"/>
              <a:t>) in one region you won’t see it in another region. </a:t>
            </a:r>
          </a:p>
          <a:p>
            <a:pPr lvl="1"/>
            <a:r>
              <a:rPr lang="en-US" dirty="0"/>
              <a:t>The cost to use many AWS resources varies by region.</a:t>
            </a:r>
          </a:p>
          <a:p>
            <a:pPr lvl="1"/>
            <a:r>
              <a:rPr lang="en-US" dirty="0"/>
              <a:t>The region may influence network performance when you are accessing the instance, especially if you need to transfer large amounts of data in or out. </a:t>
            </a:r>
          </a:p>
          <a:p>
            <a:pPr lvl="1"/>
            <a:r>
              <a:rPr lang="en-US" dirty="0"/>
              <a:t>Billing is tracked separately for each region</a:t>
            </a:r>
          </a:p>
          <a:p>
            <a:pPr lvl="1"/>
            <a:r>
              <a:rPr lang="en-US" dirty="0"/>
              <a:t>Generally you should choose a region that is close to you or your users. But cost is also a consideration. </a:t>
            </a:r>
          </a:p>
        </p:txBody>
      </p:sp>
      <p:sp>
        <p:nvSpPr>
          <p:cNvPr id="4" name="Title 1"/>
          <p:cNvSpPr>
            <a:spLocks noGrp="1"/>
          </p:cNvSpPr>
          <p:nvPr>
            <p:ph type="title"/>
          </p:nvPr>
        </p:nvSpPr>
        <p:spPr>
          <a:xfrm>
            <a:off x="1676400" y="-27384"/>
            <a:ext cx="8839200" cy="850106"/>
          </a:xfrm>
        </p:spPr>
        <p:txBody>
          <a:bodyPr/>
          <a:lstStyle/>
          <a:p>
            <a:r>
              <a:rPr lang="en-US" dirty="0"/>
              <a:t>What is a Region?</a:t>
            </a:r>
          </a:p>
        </p:txBody>
      </p:sp>
    </p:spTree>
    <p:extLst>
      <p:ext uri="{BB962C8B-B14F-4D97-AF65-F5344CB8AC3E}">
        <p14:creationId xmlns:p14="http://schemas.microsoft.com/office/powerpoint/2010/main" val="342956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143001"/>
          </a:xfrm>
        </p:spPr>
        <p:txBody>
          <a:bodyPr/>
          <a:lstStyle/>
          <a:p>
            <a:pPr eaLnBrk="1"/>
            <a:r>
              <a:rPr lang="en-US" dirty="0">
                <a:ea typeface="ＭＳ Ｐゴシック" charset="0"/>
              </a:rPr>
              <a:t>About DNA and computers</a:t>
            </a:r>
          </a:p>
        </p:txBody>
      </p:sp>
      <p:sp>
        <p:nvSpPr>
          <p:cNvPr id="5" name="Content Placeholder 2"/>
          <p:cNvSpPr>
            <a:spLocks noGrp="1"/>
          </p:cNvSpPr>
          <p:nvPr>
            <p:ph idx="1"/>
          </p:nvPr>
        </p:nvSpPr>
        <p:spPr>
          <a:xfrm>
            <a:off x="551384" y="1116013"/>
            <a:ext cx="9964216" cy="5208587"/>
          </a:xfrm>
        </p:spPr>
        <p:txBody>
          <a:bodyPr/>
          <a:lstStyle/>
          <a:p>
            <a:pPr marL="457200" indent="-457200" eaLnBrk="1"/>
            <a:r>
              <a:rPr lang="en-US" dirty="0">
                <a:ea typeface="ＭＳ Ｐゴシック" charset="0"/>
              </a:rPr>
              <a:t>We hit the $1000 genome* in ~2016</a:t>
            </a:r>
          </a:p>
          <a:p>
            <a:pPr marL="857250" lvl="1" indent="-457200" eaLnBrk="1"/>
            <a:r>
              <a:rPr lang="en-US" dirty="0">
                <a:ea typeface="ＭＳ Ｐゴシック" charset="0"/>
              </a:rPr>
              <a:t>Need to think about the $100 genome </a:t>
            </a:r>
          </a:p>
          <a:p>
            <a:pPr marL="457200" indent="-457200" eaLnBrk="1"/>
            <a:r>
              <a:rPr lang="en-US" dirty="0">
                <a:ea typeface="ＭＳ Ｐゴシック" charset="0"/>
              </a:rPr>
              <a:t>The doubling time of sequencing has been ~5-6 months. </a:t>
            </a:r>
          </a:p>
          <a:p>
            <a:pPr marL="457200" indent="-457200" eaLnBrk="1"/>
            <a:r>
              <a:rPr lang="en-US" dirty="0">
                <a:ea typeface="ＭＳ Ｐゴシック" charset="0"/>
              </a:rPr>
              <a:t>The doubling time of storage and network bandwidth is ~12 months. </a:t>
            </a:r>
          </a:p>
          <a:p>
            <a:pPr marL="457200" indent="-457200" eaLnBrk="1"/>
            <a:r>
              <a:rPr lang="en-US" dirty="0">
                <a:ea typeface="ＭＳ Ｐゴシック" charset="0"/>
              </a:rPr>
              <a:t>The doubling time of CPU speed is ~18 months. </a:t>
            </a:r>
          </a:p>
          <a:p>
            <a:pPr marL="457200" indent="-457200" eaLnBrk="1"/>
            <a:r>
              <a:rPr lang="en-US" dirty="0">
                <a:ea typeface="ＭＳ Ｐゴシック" charset="0"/>
              </a:rPr>
              <a:t>The cost of sequencing a base pair will eventually equal the cost of storing a base pair</a:t>
            </a:r>
          </a:p>
          <a:p>
            <a:pPr marL="457200" indent="-457200" eaLnBrk="1"/>
            <a:endParaRPr lang="en-US" dirty="0">
              <a:ea typeface="ＭＳ Ｐゴシック" charset="0"/>
            </a:endParaRPr>
          </a:p>
        </p:txBody>
      </p:sp>
    </p:spTree>
    <p:extLst>
      <p:ext uri="{BB962C8B-B14F-4D97-AF65-F5344CB8AC3E}">
        <p14:creationId xmlns:p14="http://schemas.microsoft.com/office/powerpoint/2010/main" val="280202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7368" y="53975"/>
            <a:ext cx="11305256" cy="1143000"/>
          </a:xfrm>
        </p:spPr>
        <p:txBody>
          <a:bodyPr/>
          <a:lstStyle/>
          <a:p>
            <a:r>
              <a:rPr lang="en-US" dirty="0">
                <a:ea typeface="ＭＳ Ｐゴシック" charset="0"/>
              </a:rPr>
              <a:t>What is the general biomedical scientist to do?</a:t>
            </a:r>
          </a:p>
        </p:txBody>
      </p:sp>
      <p:sp>
        <p:nvSpPr>
          <p:cNvPr id="5" name="Content Placeholder 2"/>
          <p:cNvSpPr>
            <a:spLocks noGrp="1"/>
          </p:cNvSpPr>
          <p:nvPr>
            <p:ph idx="1"/>
          </p:nvPr>
        </p:nvSpPr>
        <p:spPr>
          <a:xfrm>
            <a:off x="407368" y="1340768"/>
            <a:ext cx="10108232" cy="4983832"/>
          </a:xfrm>
        </p:spPr>
        <p:txBody>
          <a:bodyPr/>
          <a:lstStyle/>
          <a:p>
            <a:pPr marL="571500" indent="-571500"/>
            <a:r>
              <a:rPr lang="en-US" sz="3600" dirty="0">
                <a:ea typeface="ＭＳ Ｐゴシック" charset="0"/>
              </a:rPr>
              <a:t>Lots of data</a:t>
            </a:r>
          </a:p>
          <a:p>
            <a:pPr marL="571500" indent="-571500"/>
            <a:r>
              <a:rPr lang="en-US" sz="3600" dirty="0">
                <a:ea typeface="ＭＳ Ｐゴシック" charset="0"/>
              </a:rPr>
              <a:t>Poor IT infrastructure in many labs</a:t>
            </a:r>
          </a:p>
          <a:p>
            <a:pPr marL="571500" indent="-571500"/>
            <a:r>
              <a:rPr lang="en-US" sz="3600" dirty="0">
                <a:ea typeface="ＭＳ Ｐゴシック" charset="0"/>
              </a:rPr>
              <a:t>Where do they go?</a:t>
            </a:r>
          </a:p>
          <a:p>
            <a:pPr marL="571500" indent="-571500"/>
            <a:r>
              <a:rPr lang="en-US" sz="3600" dirty="0">
                <a:ea typeface="ＭＳ Ｐゴシック" charset="0"/>
              </a:rPr>
              <a:t>Get bigger hardware?</a:t>
            </a:r>
          </a:p>
          <a:p>
            <a:pPr marL="571500" indent="-571500"/>
            <a:r>
              <a:rPr lang="en-US" sz="3600" dirty="0">
                <a:ea typeface="ＭＳ Ｐゴシック" charset="0"/>
              </a:rPr>
              <a:t>Write more grants?</a:t>
            </a:r>
          </a:p>
          <a:p>
            <a:pPr marL="571500" indent="-571500"/>
            <a:endParaRPr lang="en-US" sz="3600" dirty="0">
              <a:ea typeface="ＭＳ Ｐゴシック" charset="0"/>
            </a:endParaRPr>
          </a:p>
        </p:txBody>
      </p:sp>
    </p:spTree>
    <p:extLst>
      <p:ext uri="{BB962C8B-B14F-4D97-AF65-F5344CB8AC3E}">
        <p14:creationId xmlns:p14="http://schemas.microsoft.com/office/powerpoint/2010/main" val="60995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44624"/>
            <a:ext cx="8839200" cy="1143000"/>
          </a:xfrm>
        </p:spPr>
        <p:txBody>
          <a:bodyPr/>
          <a:lstStyle/>
          <a:p>
            <a:r>
              <a:rPr lang="en-US" dirty="0"/>
              <a:t>Cloud computing providers</a:t>
            </a:r>
          </a:p>
        </p:txBody>
      </p:sp>
      <p:sp>
        <p:nvSpPr>
          <p:cNvPr id="5" name="Content Placeholder 2"/>
          <p:cNvSpPr>
            <a:spLocks noGrp="1"/>
          </p:cNvSpPr>
          <p:nvPr>
            <p:ph idx="1"/>
          </p:nvPr>
        </p:nvSpPr>
        <p:spPr>
          <a:xfrm>
            <a:off x="695400" y="1052736"/>
            <a:ext cx="9820200" cy="5271864"/>
          </a:xfrm>
        </p:spPr>
        <p:txBody>
          <a:bodyPr/>
          <a:lstStyle/>
          <a:p>
            <a:r>
              <a:rPr lang="en-US" dirty="0"/>
              <a:t>Amazon AWS</a:t>
            </a:r>
          </a:p>
          <a:p>
            <a:pPr lvl="1"/>
            <a:r>
              <a:rPr lang="en-US" dirty="0">
                <a:hlinkClick r:id="rId2"/>
              </a:rPr>
              <a:t>https://aws.amazon.com/</a:t>
            </a:r>
            <a:r>
              <a:rPr lang="en-US" dirty="0"/>
              <a:t> </a:t>
            </a:r>
          </a:p>
          <a:p>
            <a:r>
              <a:rPr lang="en-US" dirty="0"/>
              <a:t>Google cloud</a:t>
            </a:r>
          </a:p>
          <a:p>
            <a:pPr lvl="1"/>
            <a:r>
              <a:rPr lang="en-US" dirty="0">
                <a:hlinkClick r:id="rId3"/>
              </a:rPr>
              <a:t>https://cloud.google.com/</a:t>
            </a:r>
            <a:endParaRPr lang="en-US" dirty="0"/>
          </a:p>
          <a:p>
            <a:r>
              <a:rPr lang="en-US" dirty="0"/>
              <a:t>Microsoft Azure</a:t>
            </a:r>
          </a:p>
          <a:p>
            <a:pPr lvl="1"/>
            <a:r>
              <a:rPr lang="en-US" dirty="0">
                <a:hlinkClick r:id="rId4"/>
              </a:rPr>
              <a:t>https://azure.microsoft.com/en-us/</a:t>
            </a:r>
            <a:endParaRPr lang="en-US" dirty="0"/>
          </a:p>
          <a:p>
            <a:r>
              <a:rPr lang="en-US" dirty="0"/>
              <a:t>More</a:t>
            </a:r>
            <a:r>
              <a:rPr lang="is-IS" dirty="0"/>
              <a:t>…</a:t>
            </a:r>
            <a:endParaRPr lang="en-US" dirty="0"/>
          </a:p>
        </p:txBody>
      </p:sp>
    </p:spTree>
    <p:extLst>
      <p:ext uri="{BB962C8B-B14F-4D97-AF65-F5344CB8AC3E}">
        <p14:creationId xmlns:p14="http://schemas.microsoft.com/office/powerpoint/2010/main" val="277585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6988"/>
            <a:ext cx="8839200" cy="1143001"/>
          </a:xfrm>
        </p:spPr>
        <p:txBody>
          <a:bodyPr/>
          <a:lstStyle/>
          <a:p>
            <a:r>
              <a:rPr lang="en-US" dirty="0">
                <a:ea typeface="ＭＳ Ｐゴシック" charset="0"/>
              </a:rPr>
              <a:t>Amazon Web Services (AWS)</a:t>
            </a:r>
          </a:p>
        </p:txBody>
      </p:sp>
      <p:sp>
        <p:nvSpPr>
          <p:cNvPr id="5" name="Content Placeholder 2"/>
          <p:cNvSpPr>
            <a:spLocks noGrp="1"/>
          </p:cNvSpPr>
          <p:nvPr/>
        </p:nvSpPr>
        <p:spPr bwMode="auto">
          <a:xfrm>
            <a:off x="1820863" y="1268413"/>
            <a:ext cx="8235950"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p:txBody>
      </p:sp>
      <p:sp>
        <p:nvSpPr>
          <p:cNvPr id="6" name="TextBox 3"/>
          <p:cNvSpPr txBox="1">
            <a:spLocks noChangeArrowheads="1"/>
          </p:cNvSpPr>
          <p:nvPr/>
        </p:nvSpPr>
        <p:spPr bwMode="auto">
          <a:xfrm>
            <a:off x="623392" y="981076"/>
            <a:ext cx="928895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latin typeface="Calibri"/>
                <a:cs typeface="Calibri"/>
              </a:rPr>
              <a:t>Infinite storage (scalable): S3 (simple storage service)</a:t>
            </a:r>
          </a:p>
          <a:p>
            <a:pPr eaLnBrk="1" hangingPunct="1">
              <a:buFont typeface="Arial" charset="0"/>
              <a:buChar char="•"/>
            </a:pPr>
            <a:r>
              <a:rPr lang="en-US" dirty="0">
                <a:latin typeface="Calibri"/>
                <a:cs typeface="Calibri"/>
              </a:rPr>
              <a:t>Compute per hour: EC2 (elastic cloud computing)</a:t>
            </a:r>
          </a:p>
          <a:p>
            <a:pPr eaLnBrk="1" hangingPunct="1">
              <a:buFont typeface="Arial" charset="0"/>
              <a:buChar char="•"/>
            </a:pPr>
            <a:r>
              <a:rPr lang="en-US" dirty="0">
                <a:latin typeface="Calibri"/>
                <a:cs typeface="Calibri"/>
              </a:rPr>
              <a:t>Ready when you are High Performance Computing</a:t>
            </a:r>
          </a:p>
          <a:p>
            <a:pPr eaLnBrk="1" hangingPunct="1">
              <a:buFont typeface="Arial" charset="0"/>
              <a:buChar char="•"/>
            </a:pPr>
            <a:r>
              <a:rPr lang="en-US" dirty="0">
                <a:latin typeface="Calibri"/>
                <a:cs typeface="Calibri"/>
              </a:rPr>
              <a:t>Multiple football fields of HPC throughout the world</a:t>
            </a:r>
          </a:p>
          <a:p>
            <a:pPr eaLnBrk="1" hangingPunct="1">
              <a:buFont typeface="Arial" charset="0"/>
              <a:buChar char="•"/>
            </a:pPr>
            <a:endParaRPr lang="en-US" dirty="0">
              <a:latin typeface="Calibri"/>
              <a:cs typeface="Calibri"/>
            </a:endParaRPr>
          </a:p>
        </p:txBody>
      </p:sp>
      <p:pic>
        <p:nvPicPr>
          <p:cNvPr id="8" name="Picture 6" descr="aw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2461" y="1074216"/>
            <a:ext cx="3514725" cy="129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939F687-F1E1-FDF7-6285-8F157B7C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649747"/>
            <a:ext cx="5936034" cy="349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azon May Build Data Center in Ohio - Avalara">
            <a:extLst>
              <a:ext uri="{FF2B5EF4-FFF2-40B4-BE49-F238E27FC236}">
                <a16:creationId xmlns:a16="http://schemas.microsoft.com/office/drawing/2014/main" id="{8861269E-4556-DC90-5BEB-F9DD5CE9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816" y="2696231"/>
            <a:ext cx="4539376" cy="340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55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12093</TotalTime>
  <Words>2674</Words>
  <Application>Microsoft Macintosh PowerPoint</Application>
  <PresentationFormat>Widescreen</PresentationFormat>
  <Paragraphs>262</Paragraphs>
  <Slides>57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ＭＳ Ｐゴシック</vt:lpstr>
      <vt:lpstr>ヒラギノ角ゴ ProN W3</vt:lpstr>
      <vt:lpstr>Arial</vt:lpstr>
      <vt:lpstr>Calibri</vt:lpstr>
      <vt:lpstr>Consolas</vt:lpstr>
      <vt:lpstr>Segoe UI</vt:lpstr>
      <vt:lpstr>Verdana</vt:lpstr>
      <vt:lpstr>Office Theme</vt:lpstr>
      <vt:lpstr>PowerPoint Presentation</vt:lpstr>
      <vt:lpstr>PowerPoint Presentation</vt:lpstr>
      <vt:lpstr>PowerPoint Presentation</vt:lpstr>
      <vt:lpstr>Learning Objectives</vt:lpstr>
      <vt:lpstr>PowerPoint Presentation</vt:lpstr>
      <vt:lpstr>About DNA and computers</vt:lpstr>
      <vt:lpstr>What is the general biomedical scientist to do?</vt:lpstr>
      <vt:lpstr>Cloud computing providers</vt:lpstr>
      <vt:lpstr>Amazon Web Services (AWS)</vt:lpstr>
      <vt:lpstr>Some of the challenges of cloud computing:</vt:lpstr>
      <vt:lpstr>Some of the advantages of cloud computing:</vt:lpstr>
      <vt:lpstr>Key AWS concepts and terminology</vt:lpstr>
      <vt:lpstr>Key AWS concepts and terminology</vt:lpstr>
      <vt:lpstr>What is difference between the 'Start', 'Stop', 'Reboot', and 'Terminate' (Instance States)?</vt:lpstr>
      <vt:lpstr>What is an AMI/snapshot?</vt:lpstr>
      <vt:lpstr>I can not log into my EC2 instance, what might have gone wrong?</vt:lpstr>
      <vt:lpstr>How much does it cost to use AWS EC2 resources?</vt:lpstr>
      <vt:lpstr>Why am I still getting a monthly bill?</vt:lpstr>
      <vt:lpstr>Amazon AWS documentation</vt:lpstr>
      <vt:lpstr>In this workshop:</vt:lpstr>
      <vt:lpstr>Things we have set up:</vt:lpstr>
      <vt:lpstr>Logging into Amazon AWS</vt:lpstr>
      <vt:lpstr>Go to course wiki, “Log into AWS” page</vt:lpstr>
      <vt:lpstr>Login to AWS console </vt:lpstr>
      <vt:lpstr>Select "EC2" service</vt:lpstr>
      <vt:lpstr>From EC2 Dashboard, launch a new Instance</vt:lpstr>
      <vt:lpstr>Name your instance “FirstnameLastname” (e.g. KelsyCotto)</vt:lpstr>
      <vt:lpstr>Choose an AMI – Find the CSHL SEQTEC 2022 AMI in the My AMIs</vt:lpstr>
      <vt:lpstr>Choose “m5.2xlarge” instance type, then "Next: Configure Instance Details".</vt:lpstr>
      <vt:lpstr>Choose an existing key pair: ”cshl_2022_student"</vt:lpstr>
      <vt:lpstr>Select an Existing Security Group, choose "SSH_HTTP". Then hit "Review and Launch". </vt:lpstr>
      <vt:lpstr>You should see 1 32 GiB root volume and 1 250 GiB EBS volume as the two storage volumes.</vt:lpstr>
      <vt:lpstr>Select “Enable” for termination protection.</vt:lpstr>
      <vt:lpstr>Review the details of your instance and hit Launch</vt:lpstr>
      <vt:lpstr>View Instances to see your new instance spinning up!</vt:lpstr>
      <vt:lpstr>Find YOUR instance, select it, and then hit connect for instructions on how to connect (It may take some time for your instance to be ready)</vt:lpstr>
      <vt:lpstr>Take note of your Public DNS/IP and the instructions on changing permissions for the key file (Note, we will login as ubuntu NOT root)</vt:lpstr>
      <vt:lpstr>Logging into your instance (Windows)</vt:lpstr>
      <vt:lpstr>Logging into your instance (Windows)</vt:lpstr>
      <vt:lpstr>Logging into your instance (Windows)</vt:lpstr>
      <vt:lpstr>Logging into your instance (Mac)</vt:lpstr>
      <vt:lpstr>Add the terminal App to your dock</vt:lpstr>
      <vt:lpstr>Creating a working directory on your Mac called ‘cshl’</vt:lpstr>
      <vt:lpstr>Obtain the course SSH key file</vt:lpstr>
      <vt:lpstr>Viewing the ‘key’ file once downloaded</vt:lpstr>
      <vt:lpstr>Changing file permissions of your ‘key’ file  (Mac/Linux)</vt:lpstr>
      <vt:lpstr>Logging into your instance</vt:lpstr>
      <vt:lpstr>Copying files from AWS to your computer (using a web browser)</vt:lpstr>
      <vt:lpstr>Logging out of your instance</vt:lpstr>
      <vt:lpstr>When you are done for the day you can “Stop” your instance – Don’t Terminate!</vt:lpstr>
      <vt:lpstr>Next morning, you can “Start” your instance again</vt:lpstr>
      <vt:lpstr>When you restart your instance you will need to find your new Public DNS or IP address. Select your instance and “Connect” or look in Description tab. Then go back to instructions for “Logging into your instance”</vt:lpstr>
      <vt:lpstr>So, at this point:</vt:lpstr>
      <vt:lpstr>We are on a Coffee Break &amp; Networking Session</vt:lpstr>
      <vt:lpstr>Key AWS concepts and terminology</vt:lpstr>
      <vt:lpstr>What is a Region?</vt:lpstr>
      <vt:lpstr>What is a Region?</vt:lpstr>
    </vt:vector>
  </TitlesOfParts>
  <Company>Boston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Stromberg</dc:creator>
  <cp:lastModifiedBy>Griffith, Malachi</cp:lastModifiedBy>
  <cp:revision>762</cp:revision>
  <cp:lastPrinted>2018-11-09T14:29:24Z</cp:lastPrinted>
  <dcterms:created xsi:type="dcterms:W3CDTF">2011-11-14T19:50:16Z</dcterms:created>
  <dcterms:modified xsi:type="dcterms:W3CDTF">2023-07-16T20:07:20Z</dcterms:modified>
</cp:coreProperties>
</file>