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515" r:id="rId4"/>
    <p:sldId id="262" r:id="rId5"/>
    <p:sldId id="264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73"/>
  </p:normalViewPr>
  <p:slideViewPr>
    <p:cSldViewPr snapToGrid="0" snapToObjects="1">
      <p:cViewPr varScale="1">
        <p:scale>
          <a:sx n="93" d="100"/>
          <a:sy n="93" d="100"/>
        </p:scale>
        <p:origin x="7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D9F9-8452-A342-BB1B-28ECF19E2CC5}" type="datetimeFigureOut">
              <a:rPr lang="en-US" smtClean="0"/>
              <a:t>7/16/23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5747-E6F5-D94A-981D-658B04DED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871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438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822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ctrTitle"/>
          </p:nvPr>
        </p:nvSpPr>
        <p:spPr>
          <a:xfrm>
            <a:off x="1524000" y="205962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nsola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ubTitle" idx="1"/>
          </p:nvPr>
        </p:nvSpPr>
        <p:spPr>
          <a:xfrm>
            <a:off x="1524000" y="453929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7"/>
          <p:cNvSpPr/>
          <p:nvPr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" name="Google Shape;20;p7" descr="bioinformatics.ca-logo-white-tex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0520" y="1649673"/>
            <a:ext cx="1620520" cy="7278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4D20CC-434E-FE41-A341-FCCFCF15F5ED}"/>
              </a:ext>
            </a:extLst>
          </p:cNvPr>
          <p:cNvSpPr txBox="1"/>
          <p:nvPr userDrawn="1"/>
        </p:nvSpPr>
        <p:spPr>
          <a:xfrm>
            <a:off x="5761630" y="6451911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63B4470-66D3-704F-8586-E8D8B4F9846D}" type="slidenum">
              <a:rPr lang="en-US" sz="1800" b="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866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99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827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5641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371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7" descr="cshl_logo_alternate rgb.png">
            <a:extLst>
              <a:ext uri="{FF2B5EF4-FFF2-40B4-BE49-F238E27FC236}">
                <a16:creationId xmlns:a16="http://schemas.microsoft.com/office/drawing/2014/main" id="{57BFA7B0-537B-AF4D-8148-6A1922E08F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81000"/>
            <a:ext cx="35099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27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9" name="Picture 7" descr="cshl_logo_alternate rgb.png">
            <a:extLst>
              <a:ext uri="{FF2B5EF4-FFF2-40B4-BE49-F238E27FC236}">
                <a16:creationId xmlns:a16="http://schemas.microsoft.com/office/drawing/2014/main" id="{EE293D5C-2006-124B-B275-C222270E1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81000"/>
            <a:ext cx="35099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30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20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87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79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02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495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67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38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89C7C-2F51-784E-95C7-7AB468DF95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60" y="6447904"/>
            <a:ext cx="2521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Module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6A3143-3B53-3F4E-8DC8-FBB291202B3D}"/>
              </a:ext>
            </a:extLst>
          </p:cNvPr>
          <p:cNvSpPr txBox="1"/>
          <p:nvPr userDrawn="1"/>
        </p:nvSpPr>
        <p:spPr>
          <a:xfrm>
            <a:off x="9721408" y="6447904"/>
            <a:ext cx="2362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rnabio.org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2ED313-DD8C-3E48-A57D-E049EB49CA03}"/>
              </a:ext>
            </a:extLst>
          </p:cNvPr>
          <p:cNvSpPr txBox="1"/>
          <p:nvPr userDrawn="1"/>
        </p:nvSpPr>
        <p:spPr>
          <a:xfrm>
            <a:off x="5867412" y="6447904"/>
            <a:ext cx="45717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153C3B2-0654-1049-821D-A9450C27E9C9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/>
          <p:nvPr/>
        </p:nvSpPr>
        <p:spPr>
          <a:xfrm>
            <a:off x="2222416" y="2724338"/>
            <a:ext cx="7721190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9A3334"/>
              </a:buClr>
              <a:buSzPts val="3300"/>
            </a:pPr>
            <a:r>
              <a:rPr lang="en-US" sz="3300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/>
          </a:p>
        </p:txBody>
      </p:sp>
      <p:sp>
        <p:nvSpPr>
          <p:cNvPr id="69" name="Google Shape;69;p1"/>
          <p:cNvSpPr txBox="1"/>
          <p:nvPr/>
        </p:nvSpPr>
        <p:spPr>
          <a:xfrm>
            <a:off x="3068167" y="3646841"/>
            <a:ext cx="6029688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100"/>
            </a:pPr>
            <a:r>
              <a:rPr lang="en-U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100"/>
            </a:pPr>
            <a:r>
              <a:rPr lang="en-U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2356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5984" y="290447"/>
            <a:ext cx="5920032" cy="5813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53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11EB652-D19B-3146-BD1E-BFCBA6FE97A3}"/>
              </a:ext>
            </a:extLst>
          </p:cNvPr>
          <p:cNvSpPr txBox="1">
            <a:spLocks/>
          </p:cNvSpPr>
          <p:nvPr/>
        </p:nvSpPr>
        <p:spPr>
          <a:xfrm>
            <a:off x="2867887" y="141514"/>
            <a:ext cx="9144000" cy="13141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>
                <a:solidFill>
                  <a:schemeClr val="bg1"/>
                </a:solidFill>
                <a:latin typeface="Calibri" charset="0"/>
                <a:cs typeface="Segoe UI" charset="0"/>
              </a:rPr>
              <a:t>RNA-Seq Module 2:</a:t>
            </a:r>
            <a:br>
              <a:rPr lang="en-US" sz="3200" dirty="0">
                <a:solidFill>
                  <a:schemeClr val="bg1"/>
                </a:solidFill>
                <a:latin typeface="Calibri" charset="0"/>
                <a:cs typeface="Segoe UI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charset="0"/>
                <a:cs typeface="Segoe UI" charset="0"/>
              </a:rPr>
              <a:t>Alignment vs Assembly vs Pseudoalignment</a:t>
            </a:r>
            <a:endParaRPr lang="en-US" sz="28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FC6A5E-CEB4-014E-BCFA-E9E6507C96B4}"/>
              </a:ext>
            </a:extLst>
          </p:cNvPr>
          <p:cNvSpPr/>
          <p:nvPr/>
        </p:nvSpPr>
        <p:spPr>
          <a:xfrm>
            <a:off x="0" y="2522835"/>
            <a:ext cx="12192000" cy="388954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E99539-0AC7-2447-A13C-1C37026DB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6" y="2890275"/>
            <a:ext cx="3128830" cy="3128830"/>
          </a:xfrm>
          <a:prstGeom prst="rect">
            <a:avLst/>
          </a:prstGeom>
        </p:spPr>
      </p:pic>
      <p:pic>
        <p:nvPicPr>
          <p:cNvPr id="18" name="Picture 1" descr="RNA-Seq-alignment.png">
            <a:extLst>
              <a:ext uri="{FF2B5EF4-FFF2-40B4-BE49-F238E27FC236}">
                <a16:creationId xmlns:a16="http://schemas.microsoft.com/office/drawing/2014/main" id="{B27B40BB-C7AE-A641-A466-C46EFEB06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51" y="2888092"/>
            <a:ext cx="3271336" cy="31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2CE828-0AAA-214F-866C-6B6CBD9C6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51" y="3731538"/>
            <a:ext cx="5263149" cy="16319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8C7F80C-1C4E-D249-A647-44A81F5186FE}"/>
              </a:ext>
            </a:extLst>
          </p:cNvPr>
          <p:cNvSpPr txBox="1">
            <a:spLocks/>
          </p:cNvSpPr>
          <p:nvPr/>
        </p:nvSpPr>
        <p:spPr>
          <a:xfrm>
            <a:off x="3543815" y="1219199"/>
            <a:ext cx="8468072" cy="1161346"/>
          </a:xfrm>
          <a:prstGeom prst="rect">
            <a:avLst/>
          </a:prstGeom>
        </p:spPr>
        <p:txBody>
          <a:bodyPr anchor="ctr"/>
          <a:lstStyle>
            <a:lvl1pPr algn="r">
              <a:defRPr sz="3200" baseline="0">
                <a:solidFill>
                  <a:schemeClr val="bg1"/>
                </a:solidFill>
                <a:latin typeface="Adobe Jenson Pro" pitchFamily="18" charset="0"/>
              </a:defRPr>
            </a:lvl1pPr>
          </a:lstStyle>
          <a:p>
            <a:pPr>
              <a:defRPr/>
            </a:pPr>
            <a:r>
              <a:rPr lang="en-US" sz="1800" dirty="0">
                <a:latin typeface="Calibri"/>
                <a:cs typeface="Calibri"/>
              </a:rPr>
              <a:t>Obi Griffith and Malachi Griffith  </a:t>
            </a:r>
          </a:p>
          <a:p>
            <a:pPr>
              <a:defRPr/>
            </a:pPr>
            <a:r>
              <a:rPr lang="en-US" sz="18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RNA-</a:t>
            </a:r>
            <a:r>
              <a:rPr lang="en-US" sz="1800" dirty="0" err="1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seq</a:t>
            </a:r>
            <a:r>
              <a:rPr lang="en-US" sz="18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 Analysis 2023. </a:t>
            </a:r>
            <a:r>
              <a:rPr lang="en-US" sz="16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July 17-19, 2023</a:t>
            </a:r>
          </a:p>
        </p:txBody>
      </p:sp>
    </p:spTree>
    <p:extLst>
      <p:ext uri="{BB962C8B-B14F-4D97-AF65-F5344CB8AC3E}">
        <p14:creationId xmlns:p14="http://schemas.microsoft.com/office/powerpoint/2010/main" val="177109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1850"/>
            <a:ext cx="11684000" cy="94969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Alignment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5D69118-F980-4445-A15D-D1AD23AC1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68" y="1111721"/>
            <a:ext cx="9902952" cy="4949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Uses a reference genome/transcriptome to map reads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Capable of some novel transcript inference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Relatively fast runtime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Tools: HISAT2, STAR, GSNAP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B346A8B-CAEA-554D-B217-85CB5F902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9" b="76561"/>
          <a:stretch/>
        </p:blipFill>
        <p:spPr>
          <a:xfrm>
            <a:off x="5109464" y="3636242"/>
            <a:ext cx="6879336" cy="2312461"/>
          </a:xfrm>
          <a:prstGeom prst="rect">
            <a:avLst/>
          </a:prstGeom>
        </p:spPr>
      </p:pic>
      <p:sp>
        <p:nvSpPr>
          <p:cNvPr id="28" name="TextBox 4">
            <a:extLst>
              <a:ext uri="{FF2B5EF4-FFF2-40B4-BE49-F238E27FC236}">
                <a16:creationId xmlns:a16="http://schemas.microsoft.com/office/drawing/2014/main" id="{5AFEB9DE-982C-574C-87C9-AE0E2A683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296" y="6061546"/>
            <a:ext cx="41764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Kim et al. 2015. Nat Methods 12:357–360 </a:t>
            </a:r>
          </a:p>
        </p:txBody>
      </p:sp>
    </p:spTree>
    <p:extLst>
      <p:ext uri="{BB962C8B-B14F-4D97-AF65-F5344CB8AC3E}">
        <p14:creationId xmlns:p14="http://schemas.microsoft.com/office/powerpoint/2010/main" val="201380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1850"/>
            <a:ext cx="11684000" cy="94969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Assembly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98E2D7-EC46-2A45-9812-69336E1E3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315" y="294730"/>
            <a:ext cx="4575329" cy="5763244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5D69118-F980-4445-A15D-D1AD23AC1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68" y="1111721"/>
            <a:ext cx="5123688" cy="4949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Infer transcript structure directly from the data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Useful when you do not have a reference sequence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Other uses – highly rearranged genomes (some cancers)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Computationally expensive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Tools: Trinity, Velvet, </a:t>
            </a:r>
            <a:r>
              <a:rPr lang="en-US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SPAdes</a:t>
            </a: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128747-9506-4749-94BB-23A91E79761A}"/>
              </a:ext>
            </a:extLst>
          </p:cNvPr>
          <p:cNvSpPr txBox="1"/>
          <p:nvPr/>
        </p:nvSpPr>
        <p:spPr>
          <a:xfrm>
            <a:off x="7243062" y="6057974"/>
            <a:ext cx="4552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" sz="1400" dirty="0"/>
              <a:t>Haas, et al (2013) doi: 10.1038/nprot.2013.084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895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1850"/>
            <a:ext cx="11684000" cy="94969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Pseudoalignment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5D69118-F980-4445-A15D-D1AD23AC1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68" y="1111721"/>
            <a:ext cx="5123688" cy="4949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Does not determine where in the genome a read lies, only which transcripts it is compatible with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Very fast!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Does not produce a bam by default (though pseudo-</a:t>
            </a:r>
            <a:r>
              <a:rPr lang="en-US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bams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can be created), not useful for variant detection.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Tools: </a:t>
            </a:r>
            <a:r>
              <a:rPr lang="en-US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Kallisto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, Sailfish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AD46F-D1C4-FE45-A50B-7BF109E34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78" y="958850"/>
            <a:ext cx="5975322" cy="27475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0C8D58-673E-6E47-89D7-061E9EB57ECC}"/>
              </a:ext>
            </a:extLst>
          </p:cNvPr>
          <p:cNvSpPr/>
          <p:nvPr/>
        </p:nvSpPr>
        <p:spPr>
          <a:xfrm>
            <a:off x="5152898" y="5529818"/>
            <a:ext cx="6868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Bray, 2016  doi:10.1038/nbt.3519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https://</a:t>
            </a:r>
            <a:r>
              <a:rPr lang="en-US" sz="1400" dirty="0" err="1"/>
              <a:t>tinyheero.github.io</a:t>
            </a:r>
            <a:r>
              <a:rPr lang="en-US" sz="1400" dirty="0"/>
              <a:t>/2015/09/02/pseudoalignments-</a:t>
            </a:r>
            <a:r>
              <a:rPr lang="en-US" sz="1400" dirty="0" err="1"/>
              <a:t>kallisto.html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55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/>
              <a:t>We are on a Coffee Break &amp; Networking Session</a:t>
            </a:r>
            <a:endParaRPr/>
          </a:p>
        </p:txBody>
      </p:sp>
      <p:sp>
        <p:nvSpPr>
          <p:cNvPr id="3" name="Google Shape;96;p5">
            <a:extLst>
              <a:ext uri="{FF2B5EF4-FFF2-40B4-BE49-F238E27FC236}">
                <a16:creationId xmlns:a16="http://schemas.microsoft.com/office/drawing/2014/main" id="{F14399B0-2D0B-D947-9D96-6B9AA4582849}"/>
              </a:ext>
            </a:extLst>
          </p:cNvPr>
          <p:cNvSpPr txBox="1"/>
          <p:nvPr/>
        </p:nvSpPr>
        <p:spPr>
          <a:xfrm>
            <a:off x="2117124" y="3832139"/>
            <a:ext cx="7951574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350"/>
            </a:pPr>
            <a:r>
              <a:rPr lang="en-US" sz="13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/>
          </a:p>
        </p:txBody>
      </p:sp>
      <p:pic>
        <p:nvPicPr>
          <p:cNvPr id="4" name="Google Shape;97;p5">
            <a:extLst>
              <a:ext uri="{FF2B5EF4-FFF2-40B4-BE49-F238E27FC236}">
                <a16:creationId xmlns:a16="http://schemas.microsoft.com/office/drawing/2014/main" id="{F9F73049-AAC2-E04E-8920-768263DE01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0774" y="4479553"/>
            <a:ext cx="1105775" cy="7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8;p5">
            <a:extLst>
              <a:ext uri="{FF2B5EF4-FFF2-40B4-BE49-F238E27FC236}">
                <a16:creationId xmlns:a16="http://schemas.microsoft.com/office/drawing/2014/main" id="{5A420AAF-0398-8C48-A6E7-1918E7E40F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6453" y="4645705"/>
            <a:ext cx="20859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0;p5">
            <a:extLst>
              <a:ext uri="{FF2B5EF4-FFF2-40B4-BE49-F238E27FC236}">
                <a16:creationId xmlns:a16="http://schemas.microsoft.com/office/drawing/2014/main" id="{4C7341DA-2D98-2248-8A3C-9FA563D6E8B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3672" y="4319015"/>
            <a:ext cx="1869300" cy="124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856DEA9-B472-E342-A008-900018A51B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2610" y="4529349"/>
            <a:ext cx="1143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030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209</Words>
  <Application>Microsoft Macintosh PowerPoint</Application>
  <PresentationFormat>Widescreen</PresentationFormat>
  <Paragraphs>28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Calibri</vt:lpstr>
      <vt:lpstr>Consolas</vt:lpstr>
      <vt:lpstr>Segoe UI</vt:lpstr>
      <vt:lpstr>Verdana</vt:lpstr>
      <vt:lpstr>1_Office Theme</vt:lpstr>
      <vt:lpstr>PowerPoint Presentation</vt:lpstr>
      <vt:lpstr>PowerPoint Presentation</vt:lpstr>
      <vt:lpstr>PowerPoint Presentation</vt:lpstr>
      <vt:lpstr>Alignment</vt:lpstr>
      <vt:lpstr>Assembly</vt:lpstr>
      <vt:lpstr>Pseudoalignment</vt:lpstr>
      <vt:lpstr>We are on a Coffee Break &amp; Networking Session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Griffith, Malachi</cp:lastModifiedBy>
  <cp:revision>30</cp:revision>
  <dcterms:created xsi:type="dcterms:W3CDTF">2019-02-25T20:09:25Z</dcterms:created>
  <dcterms:modified xsi:type="dcterms:W3CDTF">2023-07-16T20:15:58Z</dcterms:modified>
</cp:coreProperties>
</file>