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558" r:id="rId4"/>
    <p:sldId id="515" r:id="rId5"/>
    <p:sldId id="537" r:id="rId6"/>
    <p:sldId id="538" r:id="rId7"/>
    <p:sldId id="539" r:id="rId8"/>
    <p:sldId id="540" r:id="rId9"/>
    <p:sldId id="541" r:id="rId10"/>
    <p:sldId id="554" r:id="rId11"/>
    <p:sldId id="555" r:id="rId12"/>
    <p:sldId id="556" r:id="rId13"/>
    <p:sldId id="557" r:id="rId14"/>
    <p:sldId id="546" r:id="rId15"/>
    <p:sldId id="547" r:id="rId16"/>
    <p:sldId id="548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5"/>
    <p:restoredTop sz="95055"/>
  </p:normalViewPr>
  <p:slideViewPr>
    <p:cSldViewPr snapToGrid="0" snapToObjects="1">
      <p:cViewPr varScale="1">
        <p:scale>
          <a:sx n="88" d="100"/>
          <a:sy n="88" d="100"/>
        </p:scale>
        <p:origin x="1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FB71E-F1C4-D746-9C58-AFA29060B4FF}" type="datetimeFigureOut">
              <a:rPr lang="en-US" smtClean="0"/>
              <a:t>7/16/23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EA121-64A8-9449-AF26-838A871B0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193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759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183E1-3D03-AA4D-B1B0-8663466EA30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1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203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1524000" y="205962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nsola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1524000" y="45392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7"/>
          <p:cNvSpPr/>
          <p:nvPr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Google Shape;20;p7" descr="bioinformatics.ca-logo-white-tex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520" y="1649673"/>
            <a:ext cx="1620520" cy="72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D20CC-434E-FE41-A341-FCCFCF15F5ED}"/>
              </a:ext>
            </a:extLst>
          </p:cNvPr>
          <p:cNvSpPr txBox="1"/>
          <p:nvPr userDrawn="1"/>
        </p:nvSpPr>
        <p:spPr>
          <a:xfrm>
            <a:off x="5761630" y="64519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63B4470-66D3-704F-8586-E8D8B4F9846D}" type="slidenum">
              <a:rPr lang="en-US" sz="18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47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20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898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8354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7724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cshl_logo_alternate rgb.png">
            <a:extLst>
              <a:ext uri="{FF2B5EF4-FFF2-40B4-BE49-F238E27FC236}">
                <a16:creationId xmlns:a16="http://schemas.microsoft.com/office/drawing/2014/main" id="{381055F1-A0AB-1D4F-ADD6-ACB93FA4F0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81000"/>
            <a:ext cx="35099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66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9" name="Picture 8" descr="cshl_logo_alternate rgb.png">
            <a:extLst>
              <a:ext uri="{FF2B5EF4-FFF2-40B4-BE49-F238E27FC236}">
                <a16:creationId xmlns:a16="http://schemas.microsoft.com/office/drawing/2014/main" id="{A08A5446-9F1B-BB4D-A15B-30A3DEDFB5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81000"/>
            <a:ext cx="35099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79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271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6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517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04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201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1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65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9FE3D-E66A-D846-8CED-86B6A46ED6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BFEF27-1D17-894D-87BB-89FE5BB77D7F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rnabio.org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D07625-866B-374D-841B-97B19CEBA6AC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9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ars.org/p/71300/" TargetMode="External"/><Relationship Id="rId2" Type="http://schemas.openxmlformats.org/officeDocument/2006/relationships/hyperlink" Target="http://www.biostars.org/p/12752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/>
        </p:nvSpPr>
        <p:spPr>
          <a:xfrm>
            <a:off x="2222416" y="2724338"/>
            <a:ext cx="772119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9A3334"/>
              </a:buClr>
              <a:buSzPts val="3300"/>
            </a:pPr>
            <a:r>
              <a:rPr lang="en-US" sz="330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/>
          </a:p>
        </p:txBody>
      </p:sp>
      <p:sp>
        <p:nvSpPr>
          <p:cNvPr id="69" name="Google Shape;69;p1"/>
          <p:cNvSpPr txBox="1"/>
          <p:nvPr/>
        </p:nvSpPr>
        <p:spPr>
          <a:xfrm>
            <a:off x="3068167" y="3646841"/>
            <a:ext cx="6029688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</a:pPr>
            <a:r>
              <a:rPr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2201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Quality Distribution</a:t>
            </a:r>
            <a:endParaRPr lang="en-US" b="1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5395467-9875-9F43-B3E9-F781D1D2F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718733"/>
            <a:ext cx="5791200" cy="4724400"/>
          </a:xfrm>
        </p:spPr>
        <p:txBody>
          <a:bodyPr/>
          <a:lstStyle/>
          <a:p>
            <a:r>
              <a:rPr lang="en-US" sz="2000" dirty="0" err="1"/>
              <a:t>Phred</a:t>
            </a:r>
            <a:r>
              <a:rPr lang="en-US" sz="2000" dirty="0"/>
              <a:t> quality score is widely used to characterize the quality of base-calling</a:t>
            </a:r>
          </a:p>
          <a:p>
            <a:r>
              <a:rPr lang="en-US" sz="2000" dirty="0" err="1"/>
              <a:t>Phred</a:t>
            </a:r>
            <a:r>
              <a:rPr lang="en-US" sz="2000" dirty="0"/>
              <a:t> quality score = -10xlog(10)P, here P is probability that base-calling is wrong</a:t>
            </a:r>
          </a:p>
          <a:p>
            <a:r>
              <a:rPr lang="en-US" sz="2000" dirty="0" err="1"/>
              <a:t>Phred</a:t>
            </a:r>
            <a:r>
              <a:rPr lang="en-US" sz="2000" dirty="0"/>
              <a:t> score of 30 means there is 1/1000 chance that the base-calling is wrong</a:t>
            </a:r>
          </a:p>
          <a:p>
            <a:r>
              <a:rPr lang="en-US" sz="2000" dirty="0"/>
              <a:t>The quality of the bases tend to drop at the end of the read, a pattern observed in sequencing by synthesis techniques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E48340C-E61D-8F41-9ED1-0006B95B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xfrm>
            <a:off x="6781799" y="1415421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59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PCR Duplication</a:t>
            </a:r>
            <a:endParaRPr lang="en-US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B6BE51-5477-C24D-A534-A19F2F9CFD00}"/>
              </a:ext>
            </a:extLst>
          </p:cNvPr>
          <p:cNvSpPr txBox="1">
            <a:spLocks/>
          </p:cNvSpPr>
          <p:nvPr/>
        </p:nvSpPr>
        <p:spPr>
          <a:xfrm>
            <a:off x="203200" y="1600200"/>
            <a:ext cx="5791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Duplicate reads are reads that have the same start/end positions and same exact sequence</a:t>
            </a:r>
          </a:p>
          <a:p>
            <a:r>
              <a:rPr lang="en-US" sz="2000"/>
              <a:t>In DNA-seq, reads/start point is used as a metric to assess PCR duplication rate</a:t>
            </a:r>
          </a:p>
          <a:p>
            <a:r>
              <a:rPr lang="en-US" sz="2000"/>
              <a:t>In DNA-seq, duplicate reads are collapsed using tools such as picard</a:t>
            </a:r>
          </a:p>
          <a:p>
            <a:r>
              <a:rPr lang="en-US" sz="2000"/>
              <a:t>How is RNA-seq different from DNA-seq?</a:t>
            </a:r>
          </a:p>
          <a:p>
            <a:endParaRPr lang="en-US" sz="2000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721F7D5-4DBC-7642-829E-F49B2E40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xfrm>
            <a:off x="6197600" y="1600200"/>
            <a:ext cx="5791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5A8C7474-0471-574D-87FA-156D476BC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5975351"/>
            <a:ext cx="3196694" cy="34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http://</a:t>
            </a:r>
            <a:r>
              <a:rPr lang="en-CA" dirty="0" err="1"/>
              <a:t>rseqc.sourceforge.net</a:t>
            </a:r>
            <a:r>
              <a:rPr lang="en-CA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3126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Sequencing Depth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8AD072-28FB-E64B-84F4-03C41C53C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00200"/>
            <a:ext cx="5791200" cy="4724400"/>
          </a:xfrm>
        </p:spPr>
        <p:txBody>
          <a:bodyPr/>
          <a:lstStyle/>
          <a:p>
            <a:pPr>
              <a:buSzPct val="45000"/>
              <a:buFont typeface="Wingdings" charset="0"/>
              <a:buChar char=""/>
            </a:pPr>
            <a:r>
              <a:rPr lang="en-CA" sz="1600" b="1" dirty="0"/>
              <a:t>Have we sequenced deep enough?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In DNA-</a:t>
            </a:r>
            <a:r>
              <a:rPr lang="en-CA" sz="1600" dirty="0" err="1"/>
              <a:t>seq</a:t>
            </a:r>
            <a:r>
              <a:rPr lang="en-CA" sz="1600" dirty="0"/>
              <a:t>, we can determine this by looking at the average coverage over the sequenced region. Is it above a certain threshold?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In RNA-</a:t>
            </a:r>
            <a:r>
              <a:rPr lang="en-CA" sz="1600" dirty="0" err="1"/>
              <a:t>seq</a:t>
            </a:r>
            <a:r>
              <a:rPr lang="en-CA" sz="1600" dirty="0"/>
              <a:t>, this is a challenge due to the variability in gene abundance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Use splice junctions detection rate as a way to identify desired sequencing depth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Check for saturation by resampling 5%, 10%, 15%, ..., 95% of total alignments from aligned file, and then detect splice junctions from each subset and compare to reference gene model. 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This method ensures that you have sufficient coverage to perform alternative splicing analyses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964637A-49DB-5441-80D3-25CDED42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xfrm>
            <a:off x="6197600" y="1600200"/>
            <a:ext cx="5791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8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Base Distribution</a:t>
            </a:r>
            <a:endParaRPr lang="en-US" b="1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F155402-9BEA-5542-A564-BF1F34C3E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717116"/>
            <a:ext cx="878363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7096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Your sequenced bases distribution will depend on the library preparation protocol selected </a:t>
            </a:r>
          </a:p>
          <a:p>
            <a:pPr>
              <a:buSzPct val="45000"/>
              <a:buFont typeface="Wingdings" charset="0"/>
              <a:buNone/>
            </a:pPr>
            <a:endParaRPr lang="en-CA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3BA1C36-59F3-3A4B-804E-F4A61C03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721379"/>
            <a:ext cx="40322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A57DFD2-7A85-714A-8086-FD1050F4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505479"/>
            <a:ext cx="460851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C5094138-4FD5-E141-B2B1-818D5B0D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4936065"/>
            <a:ext cx="213201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 dirty="0"/>
              <a:t>Whole </a:t>
            </a:r>
            <a:r>
              <a:rPr lang="en-CA" sz="1200" dirty="0" err="1"/>
              <a:t>Transcriptome</a:t>
            </a:r>
            <a:r>
              <a:rPr lang="en-CA" sz="1200" dirty="0"/>
              <a:t> Library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C23AF67-F15D-E04A-B69F-973B902BB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1" y="4950354"/>
            <a:ext cx="15097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/>
              <a:t>PolyA mRNA library</a:t>
            </a:r>
          </a:p>
        </p:txBody>
      </p:sp>
    </p:spTree>
    <p:extLst>
      <p:ext uri="{BB962C8B-B14F-4D97-AF65-F5344CB8AC3E}">
        <p14:creationId xmlns:p14="http://schemas.microsoft.com/office/powerpoint/2010/main" val="330832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Insert Size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97000"/>
            <a:ext cx="89281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6" y="4060825"/>
            <a:ext cx="88550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6551" y="6002339"/>
            <a:ext cx="58213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 dirty="0"/>
              <a:t>http://</a:t>
            </a:r>
            <a:r>
              <a:rPr lang="en-CA" sz="1200" dirty="0" err="1"/>
              <a:t>thegenomefactory.blogspot.ca</a:t>
            </a:r>
            <a:r>
              <a:rPr lang="en-CA" sz="1200" dirty="0"/>
              <a:t>/2013/08/paired-end-read-confusion-</a:t>
            </a:r>
            <a:r>
              <a:rPr lang="en-CA" sz="1200" dirty="0" err="1"/>
              <a:t>library.html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85801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Insert Size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268760"/>
            <a:ext cx="41719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06875" y="5594351"/>
            <a:ext cx="39703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Consistent with library size selection?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7248" y="6003020"/>
            <a:ext cx="30241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http://</a:t>
            </a:r>
            <a:r>
              <a:rPr lang="en-CA" dirty="0" err="1"/>
              <a:t>rseqc.sourceforge.net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807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676400" y="4445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BAM read counting and variant allele expression status</a:t>
            </a:r>
          </a:p>
        </p:txBody>
      </p:sp>
      <p:pic>
        <p:nvPicPr>
          <p:cNvPr id="34818" name="Content Placeholder 1" descr="IGV DNMT3A SNV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r="-487" b="8792"/>
          <a:stretch>
            <a:fillRect/>
          </a:stretch>
        </p:blipFill>
        <p:spPr>
          <a:xfrm>
            <a:off x="2041526" y="1352551"/>
            <a:ext cx="8105775" cy="4308475"/>
          </a:xfrm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951039" y="5732463"/>
            <a:ext cx="8224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200"/>
              <a:t>A variant C-&gt;T is observed in 12 of 25 reads covering this position.  Variant allele frequency (VAF) 12/25 = 48%.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/>
              <a:t>Both alleles appear to be expressed equally (not always the case) -&gt; heterozygous, no allele specific expression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/>
              <a:t>How can we determine variant read counts, depth of coverage, and VAF without manually viewing in IGV?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240463" y="4221163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09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3" name="Google Shape;96;p5">
            <a:extLst>
              <a:ext uri="{FF2B5EF4-FFF2-40B4-BE49-F238E27FC236}">
                <a16:creationId xmlns:a16="http://schemas.microsoft.com/office/drawing/2014/main" id="{E36B34E3-527A-E547-A77C-111DAEDFC4A2}"/>
              </a:ext>
            </a:extLst>
          </p:cNvPr>
          <p:cNvSpPr txBox="1"/>
          <p:nvPr/>
        </p:nvSpPr>
        <p:spPr>
          <a:xfrm>
            <a:off x="2117124" y="3832139"/>
            <a:ext cx="7951574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350"/>
            </a:pPr>
            <a:r>
              <a:rPr lang="en-US" sz="13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/>
          </a:p>
        </p:txBody>
      </p:sp>
      <p:pic>
        <p:nvPicPr>
          <p:cNvPr id="4" name="Google Shape;97;p5">
            <a:extLst>
              <a:ext uri="{FF2B5EF4-FFF2-40B4-BE49-F238E27FC236}">
                <a16:creationId xmlns:a16="http://schemas.microsoft.com/office/drawing/2014/main" id="{4D88AD29-E43C-914B-8361-D35CA12902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0774" y="4479553"/>
            <a:ext cx="1105775" cy="7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8;p5">
            <a:extLst>
              <a:ext uri="{FF2B5EF4-FFF2-40B4-BE49-F238E27FC236}">
                <a16:creationId xmlns:a16="http://schemas.microsoft.com/office/drawing/2014/main" id="{7432D66E-BCAC-6840-A72E-FE1F61DE5C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6453" y="4645705"/>
            <a:ext cx="20859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0;p5">
            <a:extLst>
              <a:ext uri="{FF2B5EF4-FFF2-40B4-BE49-F238E27FC236}">
                <a16:creationId xmlns:a16="http://schemas.microsoft.com/office/drawing/2014/main" id="{B10A9B0C-C596-284D-912D-EFF6FF252EC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3672" y="4319015"/>
            <a:ext cx="1869300" cy="12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AEFFDB-F0E7-2943-A148-2638BAEF5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610" y="4529349"/>
            <a:ext cx="1143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4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5984" y="290447"/>
            <a:ext cx="5920032" cy="5813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33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1EB652-D19B-3146-BD1E-BFCBA6FE97A3}"/>
              </a:ext>
            </a:extLst>
          </p:cNvPr>
          <p:cNvSpPr txBox="1">
            <a:spLocks/>
          </p:cNvSpPr>
          <p:nvPr/>
        </p:nvSpPr>
        <p:spPr>
          <a:xfrm>
            <a:off x="2786742" y="141514"/>
            <a:ext cx="9144000" cy="13141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chemeClr val="bg1"/>
                </a:solidFill>
                <a:latin typeface="Calibri" charset="0"/>
                <a:cs typeface="Segoe UI" charset="0"/>
              </a:rPr>
              <a:t>RNA-Seq Module 2:</a:t>
            </a:r>
            <a:br>
              <a:rPr lang="en-US" sz="32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charset="0"/>
                <a:cs typeface="Segoe UI" charset="0"/>
              </a:rPr>
              <a:t>Alignment QC</a:t>
            </a:r>
            <a:endParaRPr lang="en-US" sz="28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ED1F2D-4507-8C40-A6D9-EE479B27922B}"/>
              </a:ext>
            </a:extLst>
          </p:cNvPr>
          <p:cNvSpPr/>
          <p:nvPr/>
        </p:nvSpPr>
        <p:spPr>
          <a:xfrm>
            <a:off x="0" y="2522835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4787A8-181B-164D-AE48-2C262C3A7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18" name="Picture 1" descr="RNA-Seq-alignment.png">
            <a:extLst>
              <a:ext uri="{FF2B5EF4-FFF2-40B4-BE49-F238E27FC236}">
                <a16:creationId xmlns:a16="http://schemas.microsoft.com/office/drawing/2014/main" id="{FA4ED203-2039-1E4B-8E2C-8830997C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C6117F-E648-2440-99B3-607572DC0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3886BF-5850-7D4C-B178-23B790143D2E}"/>
              </a:ext>
            </a:extLst>
          </p:cNvPr>
          <p:cNvSpPr txBox="1">
            <a:spLocks/>
          </p:cNvSpPr>
          <p:nvPr/>
        </p:nvSpPr>
        <p:spPr>
          <a:xfrm>
            <a:off x="3462670" y="1219199"/>
            <a:ext cx="8468072" cy="1161346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>
              <a:defRPr/>
            </a:pPr>
            <a:r>
              <a:rPr lang="en-US" sz="1800" dirty="0">
                <a:latin typeface="Calibri"/>
                <a:cs typeface="Calibri"/>
              </a:rPr>
              <a:t>Obi Griffith and Malachi Griffith  </a:t>
            </a:r>
          </a:p>
          <a:p>
            <a:pPr>
              <a:defRPr/>
            </a:pPr>
            <a:r>
              <a:rPr lang="en-US" sz="18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RNA-</a:t>
            </a:r>
            <a:r>
              <a:rPr lang="en-US" sz="1800" dirty="0" err="1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seq</a:t>
            </a:r>
            <a:r>
              <a:rPr lang="en-US" sz="18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 Analysis 2023. </a:t>
            </a: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July 17-19, 2023</a:t>
            </a:r>
          </a:p>
        </p:txBody>
      </p:sp>
    </p:spTree>
    <p:extLst>
      <p:ext uri="{BB962C8B-B14F-4D97-AF65-F5344CB8AC3E}">
        <p14:creationId xmlns:p14="http://schemas.microsoft.com/office/powerpoint/2010/main" val="7483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Learning objectives of </a:t>
            </a:r>
            <a:r>
              <a:rPr lang="en-US" b="1">
                <a:latin typeface="Calibri" charset="0"/>
                <a:ea typeface="ＭＳ Ｐゴシック" charset="0"/>
              </a:rPr>
              <a:t>module 3</a:t>
            </a:r>
            <a:endParaRPr lang="en-US" b="1" dirty="0">
              <a:latin typeface="Calibri" charset="0"/>
              <a:ea typeface="ＭＳ Ｐゴシック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676400" y="1412875"/>
            <a:ext cx="8839200" cy="47244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Visualization of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alignments in IGV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Alignment QC Assessment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BAM read counting and determination of variant allele expression status</a:t>
            </a:r>
          </a:p>
        </p:txBody>
      </p:sp>
    </p:spTree>
    <p:extLst>
      <p:ext uri="{BB962C8B-B14F-4D97-AF65-F5344CB8AC3E}">
        <p14:creationId xmlns:p14="http://schemas.microsoft.com/office/powerpoint/2010/main" val="79002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Visualization of RNA-</a:t>
            </a:r>
            <a:r>
              <a:rPr lang="en-US" b="1" dirty="0" err="1">
                <a:latin typeface="Calibri" charset="0"/>
                <a:ea typeface="ＭＳ Ｐゴシック" charset="0"/>
              </a:rPr>
              <a:t>seq</a:t>
            </a:r>
            <a:r>
              <a:rPr lang="en-US" b="1" dirty="0">
                <a:latin typeface="Calibri" charset="0"/>
                <a:ea typeface="ＭＳ Ｐゴシック" charset="0"/>
              </a:rPr>
              <a:t> alignments in IGV browser</a:t>
            </a:r>
          </a:p>
        </p:txBody>
      </p:sp>
      <p:pic>
        <p:nvPicPr>
          <p:cNvPr id="32770" name="Content Placeholder 1" descr="IGV UMPS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3" r="-1563"/>
          <a:stretch>
            <a:fillRect/>
          </a:stretch>
        </p:blipFill>
        <p:spPr>
          <a:xfrm>
            <a:off x="2351088" y="1700213"/>
            <a:ext cx="7815262" cy="4176712"/>
          </a:xfr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3287713" y="1484314"/>
            <a:ext cx="431800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2881313" y="1208089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Ideogram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5951538" y="1484313"/>
            <a:ext cx="431800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4" name="TextBox 10"/>
          <p:cNvSpPr txBox="1">
            <a:spLocks noChangeArrowheads="1"/>
          </p:cNvSpPr>
          <p:nvPr/>
        </p:nvSpPr>
        <p:spPr bwMode="auto">
          <a:xfrm>
            <a:off x="6383339" y="1341439"/>
            <a:ext cx="1493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Control pop-up info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3648075" y="5589588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6" name="TextBox 14"/>
          <p:cNvSpPr txBox="1">
            <a:spLocks noChangeArrowheads="1"/>
          </p:cNvSpPr>
          <p:nvPr/>
        </p:nvSpPr>
        <p:spPr bwMode="auto">
          <a:xfrm>
            <a:off x="3143250" y="6021389"/>
            <a:ext cx="941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Gene track</a:t>
            </a:r>
          </a:p>
        </p:txBody>
      </p:sp>
      <p:sp>
        <p:nvSpPr>
          <p:cNvPr id="32777" name="TextBox 15"/>
          <p:cNvSpPr txBox="1">
            <a:spLocks noChangeArrowheads="1"/>
          </p:cNvSpPr>
          <p:nvPr/>
        </p:nvSpPr>
        <p:spPr bwMode="auto">
          <a:xfrm>
            <a:off x="1558926" y="4508501"/>
            <a:ext cx="1006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Reads track</a:t>
            </a:r>
          </a:p>
        </p:txBody>
      </p:sp>
      <p:cxnSp>
        <p:nvCxnSpPr>
          <p:cNvPr id="17" name="Straight Arrow Connector 16"/>
          <p:cNvCxnSpPr>
            <a:stCxn id="32777" idx="0"/>
          </p:cNvCxnSpPr>
          <p:nvPr/>
        </p:nvCxnSpPr>
        <p:spPr>
          <a:xfrm flipV="1">
            <a:off x="2045505" y="4149727"/>
            <a:ext cx="594508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9" name="TextBox 18"/>
          <p:cNvSpPr txBox="1">
            <a:spLocks noChangeArrowheads="1"/>
          </p:cNvSpPr>
          <p:nvPr/>
        </p:nvSpPr>
        <p:spPr bwMode="auto">
          <a:xfrm>
            <a:off x="1539375" y="3079751"/>
            <a:ext cx="891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track</a:t>
            </a:r>
          </a:p>
        </p:txBody>
      </p:sp>
      <p:cxnSp>
        <p:nvCxnSpPr>
          <p:cNvPr id="20" name="Straight Arrow Connector 19"/>
          <p:cNvCxnSpPr>
            <a:stCxn id="32779" idx="0"/>
          </p:cNvCxnSpPr>
          <p:nvPr/>
        </p:nvCxnSpPr>
        <p:spPr>
          <a:xfrm flipV="1">
            <a:off x="1970413" y="2719388"/>
            <a:ext cx="669601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8256588" y="3141664"/>
            <a:ext cx="214312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2" name="TextBox 22"/>
          <p:cNvSpPr txBox="1">
            <a:spLocks noChangeArrowheads="1"/>
          </p:cNvSpPr>
          <p:nvPr/>
        </p:nvSpPr>
        <p:spPr bwMode="auto">
          <a:xfrm>
            <a:off x="8005764" y="3644901"/>
            <a:ext cx="111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Single reads, not spliced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5303838" y="4652963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4" name="TextBox 25"/>
          <p:cNvSpPr txBox="1">
            <a:spLocks noChangeArrowheads="1"/>
          </p:cNvSpPr>
          <p:nvPr/>
        </p:nvSpPr>
        <p:spPr bwMode="auto">
          <a:xfrm>
            <a:off x="4656139" y="5013326"/>
            <a:ext cx="111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Single reads, spliced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3287713" y="2636839"/>
            <a:ext cx="438150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6" name="TextBox 28"/>
          <p:cNvSpPr txBox="1">
            <a:spLocks noChangeArrowheads="1"/>
          </p:cNvSpPr>
          <p:nvPr/>
        </p:nvSpPr>
        <p:spPr bwMode="auto">
          <a:xfrm>
            <a:off x="2835569" y="3111501"/>
            <a:ext cx="891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scale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7608888" y="1557339"/>
            <a:ext cx="647700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8" name="TextBox 32"/>
          <p:cNvSpPr txBox="1">
            <a:spLocks noChangeArrowheads="1"/>
          </p:cNvSpPr>
          <p:nvPr/>
        </p:nvSpPr>
        <p:spPr bwMode="auto">
          <a:xfrm>
            <a:off x="7881938" y="1341439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Viewer position</a:t>
            </a: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8040688" y="1628775"/>
            <a:ext cx="1439862" cy="1079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0" name="TextBox 35"/>
          <p:cNvSpPr txBox="1">
            <a:spLocks noChangeArrowheads="1"/>
          </p:cNvSpPr>
          <p:nvPr/>
        </p:nvSpPr>
        <p:spPr bwMode="auto">
          <a:xfrm>
            <a:off x="9244306" y="1196976"/>
            <a:ext cx="891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pileup</a:t>
            </a: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9191626" y="3429001"/>
            <a:ext cx="144463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2" name="TextBox 38"/>
          <p:cNvSpPr txBox="1">
            <a:spLocks noChangeArrowheads="1"/>
          </p:cNvSpPr>
          <p:nvPr/>
        </p:nvSpPr>
        <p:spPr bwMode="auto">
          <a:xfrm>
            <a:off x="8867776" y="400526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+ve</a:t>
            </a:r>
          </a:p>
          <a:p>
            <a:pPr eaLnBrk="1" hangingPunct="1"/>
            <a:r>
              <a:rPr lang="en-US" sz="1200"/>
              <a:t>strand</a:t>
            </a: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 flipH="1" flipV="1">
            <a:off x="9642476" y="3500439"/>
            <a:ext cx="125413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4" name="TextBox 40"/>
          <p:cNvSpPr txBox="1">
            <a:spLocks noChangeArrowheads="1"/>
          </p:cNvSpPr>
          <p:nvPr/>
        </p:nvSpPr>
        <p:spPr bwMode="auto">
          <a:xfrm>
            <a:off x="9515476" y="400526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-ve</a:t>
            </a:r>
          </a:p>
          <a:p>
            <a:pPr eaLnBrk="1" hangingPunct="1"/>
            <a:r>
              <a:rPr lang="en-US" sz="1200"/>
              <a:t>strand</a:t>
            </a:r>
          </a:p>
        </p:txBody>
      </p:sp>
    </p:spTree>
    <p:extLst>
      <p:ext uri="{BB962C8B-B14F-4D97-AF65-F5344CB8AC3E}">
        <p14:creationId xmlns:p14="http://schemas.microsoft.com/office/powerpoint/2010/main" val="239607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676400" y="44450"/>
            <a:ext cx="8839200" cy="1143000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Alternative viewers to IGV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Alternative viewers to IGV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  <a:hlinkClick r:id="rId2"/>
              </a:rPr>
              <a:t>http://www.biostars.org/p/12752/</a:t>
            </a:r>
            <a:endParaRPr lang="en-US">
              <a:latin typeface="Calibri" charset="0"/>
              <a:ea typeface="ＭＳ Ｐゴシック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  <a:hlinkClick r:id="rId3"/>
              </a:rPr>
              <a:t>http://www.biostars.org/p/71300/</a:t>
            </a:r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</a:rPr>
              <a:t>Artemis, BamView, Chipster, gbrowse2, GenoViewer, MagicViewer, </a:t>
            </a:r>
            <a:r>
              <a:rPr lang="en-US" b="1">
                <a:latin typeface="Calibri" charset="0"/>
                <a:ea typeface="ＭＳ Ｐゴシック" charset="0"/>
              </a:rPr>
              <a:t>Savant</a:t>
            </a:r>
            <a:r>
              <a:rPr lang="en-US">
                <a:latin typeface="Calibri" charset="0"/>
                <a:ea typeface="ＭＳ Ｐゴシック" charset="0"/>
              </a:rPr>
              <a:t>, Tablet, tview</a:t>
            </a:r>
          </a:p>
        </p:txBody>
      </p:sp>
    </p:spTree>
    <p:extLst>
      <p:ext uri="{BB962C8B-B14F-4D97-AF65-F5344CB8AC3E}">
        <p14:creationId xmlns:p14="http://schemas.microsoft.com/office/powerpoint/2010/main" val="111969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3' and 5' Bias</a:t>
            </a:r>
          </a:p>
          <a:p>
            <a:r>
              <a:rPr lang="en-US" dirty="0"/>
              <a:t>Nucleotide Content</a:t>
            </a:r>
          </a:p>
          <a:p>
            <a:r>
              <a:rPr lang="en-US" dirty="0"/>
              <a:t>Base/Read Quality</a:t>
            </a:r>
          </a:p>
          <a:p>
            <a:r>
              <a:rPr lang="en-US" dirty="0"/>
              <a:t>PCR Artifact</a:t>
            </a:r>
          </a:p>
          <a:p>
            <a:r>
              <a:rPr lang="en-US" dirty="0"/>
              <a:t>Sequencing Depth</a:t>
            </a:r>
          </a:p>
          <a:p>
            <a:r>
              <a:rPr lang="en-US" dirty="0"/>
              <a:t>Base Distribution</a:t>
            </a:r>
          </a:p>
          <a:p>
            <a:r>
              <a:rPr lang="en-US" dirty="0"/>
              <a:t>Insert Size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8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3' &amp; 5' Bias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419226"/>
            <a:ext cx="59309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413470"/>
            <a:ext cx="433546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452100" y="1772668"/>
            <a:ext cx="1588" cy="158432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95439" y="5877273"/>
            <a:ext cx="30241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http://</a:t>
            </a:r>
            <a:r>
              <a:rPr lang="en-CA" dirty="0" err="1"/>
              <a:t>rseqc.sourceforge.net</a:t>
            </a:r>
            <a:r>
              <a:rPr lang="en-CA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9360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4" y="4000500"/>
            <a:ext cx="5349875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513184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68464" y="1295400"/>
            <a:ext cx="39592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SzPct val="45000"/>
              <a:buFont typeface="Wingdings" charset="0"/>
              <a:buChar char=""/>
            </a:pPr>
            <a:r>
              <a:rPr lang="en-CA" b="1" dirty="0"/>
              <a:t>Random primers</a:t>
            </a:r>
            <a:r>
              <a:rPr lang="en-CA" dirty="0"/>
              <a:t> are used to reverse transcribe RNA fragments into double-stranded complementary DNA (</a:t>
            </a:r>
            <a:r>
              <a:rPr lang="en-CA" dirty="0" err="1"/>
              <a:t>dscDNA</a:t>
            </a:r>
            <a:r>
              <a:rPr lang="en-CA" dirty="0"/>
              <a:t>)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dirty="0"/>
              <a:t>Causes certain patterns to be over represented at the beginning (5’end) of reads 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dirty="0"/>
              <a:t>Deviation from expected A%=C%=G%=T%=25%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392144" y="5975351"/>
            <a:ext cx="30241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 dirty="0"/>
              <a:t>http://</a:t>
            </a:r>
            <a:r>
              <a:rPr lang="en-CA" sz="2000" dirty="0" err="1"/>
              <a:t>rseqc.sourceforge.net</a:t>
            </a:r>
            <a:r>
              <a:rPr lang="en-CA" sz="2000" dirty="0"/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143000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Nucleotide Content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0508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639</Words>
  <Application>Microsoft Macintosh PowerPoint</Application>
  <PresentationFormat>Widescreen</PresentationFormat>
  <Paragraphs>83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Consolas</vt:lpstr>
      <vt:lpstr>Droid Sans Fallback</vt:lpstr>
      <vt:lpstr>Segoe UI</vt:lpstr>
      <vt:lpstr>Verdana</vt:lpstr>
      <vt:lpstr>Wingdings</vt:lpstr>
      <vt:lpstr>1_Office Theme</vt:lpstr>
      <vt:lpstr>PowerPoint Presentation</vt:lpstr>
      <vt:lpstr>PowerPoint Presentation</vt:lpstr>
      <vt:lpstr>PowerPoint Presentation</vt:lpstr>
      <vt:lpstr>Learning objectives of module 3</vt:lpstr>
      <vt:lpstr>Visualization of RNA-seq alignments in IGV browser</vt:lpstr>
      <vt:lpstr>Alternative viewers to IGV</vt:lpstr>
      <vt:lpstr>Alignment QC Assessment</vt:lpstr>
      <vt:lpstr>Alignment QC: 3' &amp; 5' Bias</vt:lpstr>
      <vt:lpstr>Alignment QC: Nucleotide Content</vt:lpstr>
      <vt:lpstr>Alignment QC: Quality Distribution</vt:lpstr>
      <vt:lpstr>Alignment QC: PCR Duplication</vt:lpstr>
      <vt:lpstr>Alignment QC: Sequencing Depth</vt:lpstr>
      <vt:lpstr>Alignment QC: Base Distribution</vt:lpstr>
      <vt:lpstr>Alignment QC: Insert Size</vt:lpstr>
      <vt:lpstr>Alignment QC: Insert Size</vt:lpstr>
      <vt:lpstr>BAM read counting and variant allele expression status</vt:lpstr>
      <vt:lpstr>We are on a Coffee Break &amp; Networking Session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Griffith, Malachi</cp:lastModifiedBy>
  <cp:revision>27</cp:revision>
  <dcterms:created xsi:type="dcterms:W3CDTF">2019-02-25T20:13:05Z</dcterms:created>
  <dcterms:modified xsi:type="dcterms:W3CDTF">2023-07-16T20:32:10Z</dcterms:modified>
</cp:coreProperties>
</file>