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515" r:id="rId4"/>
    <p:sldId id="516" r:id="rId5"/>
    <p:sldId id="517" r:id="rId6"/>
    <p:sldId id="525" r:id="rId7"/>
    <p:sldId id="526" r:id="rId8"/>
    <p:sldId id="518" r:id="rId9"/>
    <p:sldId id="520" r:id="rId10"/>
    <p:sldId id="521" r:id="rId11"/>
    <p:sldId id="522" r:id="rId12"/>
    <p:sldId id="527"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5"/>
    <p:restoredTop sz="84524"/>
  </p:normalViewPr>
  <p:slideViewPr>
    <p:cSldViewPr snapToGrid="0" snapToObjects="1">
      <p:cViewPr varScale="1">
        <p:scale>
          <a:sx n="77" d="100"/>
          <a:sy n="77" d="100"/>
        </p:scale>
        <p:origin x="1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7/16/23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38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12</a:t>
            </a:fld>
            <a:endParaRPr lang="en-US"/>
          </a:p>
        </p:txBody>
      </p:sp>
    </p:spTree>
    <p:extLst>
      <p:ext uri="{BB962C8B-B14F-4D97-AF65-F5344CB8AC3E}">
        <p14:creationId xmlns:p14="http://schemas.microsoft.com/office/powerpoint/2010/main" val="231424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83298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62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5</a:t>
            </a:fld>
            <a:endParaRPr lang="en-US"/>
          </a:p>
        </p:txBody>
      </p:sp>
    </p:spTree>
    <p:extLst>
      <p:ext uri="{BB962C8B-B14F-4D97-AF65-F5344CB8AC3E}">
        <p14:creationId xmlns:p14="http://schemas.microsoft.com/office/powerpoint/2010/main" val="119059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365208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286727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51295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The StringTie algorithm: RNA-</a:t>
            </a:r>
            <a:r>
              <a:rPr lang="en-US" sz="1200" b="0" i="0" u="none" strike="noStrike" kern="1200" baseline="0" dirty="0" err="1">
                <a:solidFill>
                  <a:schemeClr val="tx1"/>
                </a:solidFill>
                <a:latin typeface="+mn-lt"/>
                <a:ea typeface="ＭＳ Ｐゴシック" pitchFamily="-28" charset="-128"/>
                <a:cs typeface="ＭＳ Ｐゴシック" pitchFamily="-28" charset="-128"/>
              </a:rPr>
              <a:t>seq</a:t>
            </a:r>
            <a:r>
              <a:rPr lang="en-US" sz="1200" b="0" i="0" u="none" strike="noStrike" kern="1200" baseline="0" dirty="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9</a:t>
            </a:fld>
            <a:endParaRPr lang="en-US"/>
          </a:p>
        </p:txBody>
      </p:sp>
    </p:spTree>
    <p:extLst>
      <p:ext uri="{BB962C8B-B14F-4D97-AF65-F5344CB8AC3E}">
        <p14:creationId xmlns:p14="http://schemas.microsoft.com/office/powerpoint/2010/main" val="119742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StringTie estimates the coverage level of the transcript by solving a maximum-flow problem that determines the maximum number of fragments that can be associated with the chosen transcript.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dirty="0"/>
              <a:t>The maximum flow problem is a well-studied problem in optimization theory.</a:t>
            </a:r>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165180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11</a:t>
            </a:fld>
            <a:endParaRPr lang="en-US"/>
          </a:p>
        </p:txBody>
      </p:sp>
    </p:spTree>
    <p:extLst>
      <p:ext uri="{BB962C8B-B14F-4D97-AF65-F5344CB8AC3E}">
        <p14:creationId xmlns:p14="http://schemas.microsoft.com/office/powerpoint/2010/main" val="57672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205962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453929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pic>
        <p:nvPicPr>
          <p:cNvPr id="20" name="Google Shape;20;p7" descr="bioinformatics.ca-logo-white-text.png"/>
          <p:cNvPicPr preferRelativeResize="0"/>
          <p:nvPr/>
        </p:nvPicPr>
        <p:blipFill rotWithShape="1">
          <a:blip r:embed="rId2">
            <a:alphaModFix/>
          </a:blip>
          <a:srcRect/>
          <a:stretch/>
        </p:blipFill>
        <p:spPr>
          <a:xfrm>
            <a:off x="350520" y="1649673"/>
            <a:ext cx="1620520" cy="727826"/>
          </a:xfrm>
          <a:prstGeom prst="rect">
            <a:avLst/>
          </a:prstGeom>
          <a:noFill/>
          <a:ln>
            <a:noFill/>
          </a:ln>
        </p:spPr>
      </p:pic>
      <p:sp>
        <p:nvSpPr>
          <p:cNvPr id="2" name="TextBox 1">
            <a:extLst>
              <a:ext uri="{FF2B5EF4-FFF2-40B4-BE49-F238E27FC236}">
                <a16:creationId xmlns:a16="http://schemas.microsoft.com/office/drawing/2014/main" id="{B64D20CC-434E-FE41-A341-FCCFCF15F5ED}"/>
              </a:ext>
            </a:extLst>
          </p:cNvPr>
          <p:cNvSpPr txBox="1"/>
          <p:nvPr userDrawn="1"/>
        </p:nvSpPr>
        <p:spPr>
          <a:xfrm>
            <a:off x="5761630" y="6451911"/>
            <a:ext cx="668741" cy="369332"/>
          </a:xfrm>
          <a:prstGeom prst="rect">
            <a:avLst/>
          </a:prstGeom>
          <a:noFill/>
        </p:spPr>
        <p:txBody>
          <a:bodyPr wrap="square" rtlCol="0">
            <a:spAutoFit/>
          </a:bodyPr>
          <a:lstStyle/>
          <a:p>
            <a:pPr algn="ctr"/>
            <a:fld id="{663B4470-66D3-704F-8586-E8D8B4F9846D}" type="slidenum">
              <a:rPr lang="en-US" sz="1800" b="0" smtClean="0">
                <a:solidFill>
                  <a:schemeClr val="bg1"/>
                </a:solidFill>
              </a:rPr>
              <a:pPr algn="ctr"/>
              <a:t>‹#›</a:t>
            </a:fld>
            <a:endParaRPr lang="en-US" sz="1800" b="0" dirty="0">
              <a:solidFill>
                <a:schemeClr val="bg1"/>
              </a:solidFill>
            </a:endParaRPr>
          </a:p>
        </p:txBody>
      </p:sp>
    </p:spTree>
    <p:extLst>
      <p:ext uri="{BB962C8B-B14F-4D97-AF65-F5344CB8AC3E}">
        <p14:creationId xmlns:p14="http://schemas.microsoft.com/office/powerpoint/2010/main" val="23776640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24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2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41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latin typeface="Segoe UI" charset="0"/>
              <a:ea typeface="ＭＳ Ｐゴシック" charset="0"/>
              <a:cs typeface="ＭＳ Ｐゴシック" charset="0"/>
            </a:endParaRPr>
          </a:p>
        </p:txBody>
      </p:sp>
      <p:pic>
        <p:nvPicPr>
          <p:cNvPr id="4" name="Picture 7" descr="cshl_logo_alternate rgb.png">
            <a:extLst>
              <a:ext uri="{FF2B5EF4-FFF2-40B4-BE49-F238E27FC236}">
                <a16:creationId xmlns:a16="http://schemas.microsoft.com/office/drawing/2014/main" id="{9FD15C8D-E2CD-EF40-87AB-92B0C68A1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15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9" name="Picture 7" descr="cshl_logo_alternate rgb.png">
            <a:extLst>
              <a:ext uri="{FF2B5EF4-FFF2-40B4-BE49-F238E27FC236}">
                <a16:creationId xmlns:a16="http://schemas.microsoft.com/office/drawing/2014/main" id="{5861429C-93CF-764A-B030-2D68199F21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3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2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487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79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02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49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7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338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a:extLst>
              <a:ext uri="{FF2B5EF4-FFF2-40B4-BE49-F238E27FC236}">
                <a16:creationId xmlns:a16="http://schemas.microsoft.com/office/drawing/2014/main" id="{3B9921A8-24C1-8343-A42F-FAD39C375800}"/>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Module 3 </a:t>
            </a:r>
          </a:p>
        </p:txBody>
      </p:sp>
      <p:sp>
        <p:nvSpPr>
          <p:cNvPr id="13" name="TextBox 12">
            <a:extLst>
              <a:ext uri="{FF2B5EF4-FFF2-40B4-BE49-F238E27FC236}">
                <a16:creationId xmlns:a16="http://schemas.microsoft.com/office/drawing/2014/main" id="{2EFCFA98-1874-0340-ADD8-1DAF88DCD190}"/>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4" name="TextBox 13">
            <a:extLst>
              <a:ext uri="{FF2B5EF4-FFF2-40B4-BE49-F238E27FC236}">
                <a16:creationId xmlns:a16="http://schemas.microsoft.com/office/drawing/2014/main" id="{9732489B-09D1-E54C-9153-2E827E51CD7E}"/>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76"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ole-trapnell-lab.github.io/cufflinks/cuffcompare/index.html#cuffcompare-output-fil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biostars.org/p/681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cbi.nlm.nih.gov/pubmed/228725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2222416" y="2724338"/>
            <a:ext cx="7721190" cy="1085850"/>
          </a:xfrm>
          <a:prstGeom prst="rect">
            <a:avLst/>
          </a:prstGeom>
          <a:noFill/>
          <a:ln>
            <a:noFill/>
          </a:ln>
        </p:spPr>
        <p:txBody>
          <a:bodyPr spcFirstLastPara="1" wrap="square" lIns="68575" tIns="34275" rIns="68575" bIns="34275" anchor="ctr" anchorCtr="0">
            <a:normAutofit/>
          </a:bodyPr>
          <a:lstStyle/>
          <a:p>
            <a:pPr>
              <a:lnSpc>
                <a:spcPct val="90000"/>
              </a:lnSpc>
              <a:buClr>
                <a:srgbClr val="9A3334"/>
              </a:buClr>
              <a:buSzPts val="3300"/>
            </a:pPr>
            <a:r>
              <a:rPr lang="en-US" sz="3300">
                <a:solidFill>
                  <a:srgbClr val="9A3334"/>
                </a:solidFill>
                <a:latin typeface="Verdana"/>
                <a:ea typeface="Verdana"/>
                <a:cs typeface="Verdana"/>
                <a:sym typeface="Verdana"/>
              </a:rPr>
              <a:t>Canadian Bioinformatics Workshops</a:t>
            </a:r>
            <a:endParaRPr/>
          </a:p>
        </p:txBody>
      </p:sp>
      <p:sp>
        <p:nvSpPr>
          <p:cNvPr id="69" name="Google Shape;69;p1"/>
          <p:cNvSpPr txBox="1"/>
          <p:nvPr/>
        </p:nvSpPr>
        <p:spPr>
          <a:xfrm>
            <a:off x="3068167" y="3646841"/>
            <a:ext cx="6029688" cy="1445419"/>
          </a:xfrm>
          <a:prstGeom prst="rect">
            <a:avLst/>
          </a:prstGeom>
          <a:noFill/>
          <a:ln>
            <a:noFill/>
          </a:ln>
        </p:spPr>
        <p:txBody>
          <a:bodyPr spcFirstLastPara="1" wrap="square" lIns="68575" tIns="34275" rIns="68575" bIns="34275" anchor="t" anchorCtr="0">
            <a:normAutofit/>
          </a:bodyPr>
          <a:lstStyle/>
          <a:p>
            <a:pPr algn="ctr">
              <a:lnSpc>
                <a:spcPct val="90000"/>
              </a:lnSpc>
              <a:buClr>
                <a:schemeClr val="dk1"/>
              </a:buClr>
              <a:buSzPts val="2100"/>
            </a:pPr>
            <a:r>
              <a:rPr lang="en-US" sz="2100">
                <a:solidFill>
                  <a:schemeClr val="dk1"/>
                </a:solidFill>
                <a:latin typeface="Verdana"/>
                <a:ea typeface="Verdana"/>
                <a:cs typeface="Verdana"/>
                <a:sym typeface="Verdana"/>
              </a:rPr>
              <a:t>www.bioinformatics.ca</a:t>
            </a:r>
            <a:endParaRPr sz="2100">
              <a:solidFill>
                <a:schemeClr val="dk1"/>
              </a:solidFill>
              <a:latin typeface="Verdana"/>
              <a:ea typeface="Verdana"/>
              <a:cs typeface="Verdana"/>
              <a:sym typeface="Verdana"/>
            </a:endParaRPr>
          </a:p>
          <a:p>
            <a:pPr algn="ctr">
              <a:lnSpc>
                <a:spcPct val="90000"/>
              </a:lnSpc>
              <a:spcBef>
                <a:spcPts val="1000"/>
              </a:spcBef>
              <a:buClr>
                <a:schemeClr val="dk1"/>
              </a:buClr>
              <a:buSzPts val="2100"/>
            </a:pPr>
            <a:r>
              <a:rPr lang="en-US" sz="2100">
                <a:solidFill>
                  <a:schemeClr val="dk1"/>
                </a:solidFill>
                <a:latin typeface="Verdana"/>
                <a:ea typeface="Verdana"/>
                <a:cs typeface="Verdana"/>
                <a:sym typeface="Verdana"/>
              </a:rPr>
              <a:t>bioinformaticsdotca.github.io</a:t>
            </a:r>
            <a:endParaRPr sz="21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18985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008112"/>
          </a:xfrm>
        </p:spPr>
        <p:txBody>
          <a:bodyPr>
            <a:normAutofit/>
          </a:bodyPr>
          <a:lstStyle/>
          <a:p>
            <a:pPr algn="ctr"/>
            <a:r>
              <a:rPr lang="en-US" sz="2800" b="1" dirty="0">
                <a:latin typeface="Calibri" panose="020F0502020204030204" pitchFamily="34" charset="0"/>
                <a:cs typeface="Calibri" panose="020F0502020204030204" pitchFamily="34" charset="0"/>
              </a:rPr>
              <a:t>From flow network for each transcript, maximum flow is used to assemble transcript and estimate abundance </a:t>
            </a:r>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2639616" y="980728"/>
            <a:ext cx="6480720" cy="4926544"/>
          </a:xfrm>
        </p:spPr>
      </p:pic>
      <p:sp>
        <p:nvSpPr>
          <p:cNvPr id="5" name="Rectangle 4"/>
          <p:cNvSpPr/>
          <p:nvPr/>
        </p:nvSpPr>
        <p:spPr>
          <a:xfrm>
            <a:off x="491067" y="5877272"/>
            <a:ext cx="11311466" cy="523220"/>
          </a:xfrm>
          <a:prstGeom prst="rect">
            <a:avLst/>
          </a:prstGeom>
        </p:spPr>
        <p:txBody>
          <a:bodyPr wrap="square">
            <a:spAutoFit/>
          </a:bodyPr>
          <a:lstStyle/>
          <a:p>
            <a:r>
              <a:rPr lang="en-US" sz="1400" dirty="0"/>
              <a:t>StringTie uses basic graph theory (splice graph), custom heuristics (heaviest path), more graph theory </a:t>
            </a:r>
            <a:br>
              <a:rPr lang="en-US" sz="1400" dirty="0"/>
            </a:br>
            <a:r>
              <a:rPr lang="en-US" sz="1400" dirty="0"/>
              <a:t>(flow network) and optimization theory (maximum flow). See StringTie paper for definitions and math.</a:t>
            </a:r>
          </a:p>
        </p:txBody>
      </p:sp>
    </p:spTree>
    <p:extLst>
      <p:ext uri="{BB962C8B-B14F-4D97-AF65-F5344CB8AC3E}">
        <p14:creationId xmlns:p14="http://schemas.microsoft.com/office/powerpoint/2010/main" val="36802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StringTie -merge</a:t>
            </a:r>
          </a:p>
        </p:txBody>
      </p:sp>
      <p:sp>
        <p:nvSpPr>
          <p:cNvPr id="3" name="Content Placeholder 2"/>
          <p:cNvSpPr>
            <a:spLocks noGrp="1"/>
          </p:cNvSpPr>
          <p:nvPr>
            <p:ph idx="1"/>
          </p:nvPr>
        </p:nvSpPr>
        <p:spPr/>
        <p:txBody>
          <a:bodyPr/>
          <a:lstStyle/>
          <a:p>
            <a:r>
              <a:rPr lang="en-US" dirty="0"/>
              <a:t>Merge together all gene structures from all samples</a:t>
            </a:r>
          </a:p>
          <a:p>
            <a:pPr lvl="1"/>
            <a:r>
              <a:rPr lang="en-US" dirty="0"/>
              <a:t>Some samples may only partially represent a gene structure</a:t>
            </a:r>
            <a:br>
              <a:rPr lang="en-US" dirty="0"/>
            </a:br>
            <a:endParaRPr lang="en-US" dirty="0"/>
          </a:p>
          <a:p>
            <a:r>
              <a:rPr lang="en-US" dirty="0"/>
              <a:t>Incorporates known transcripts with assembled, potentially novel transcripts</a:t>
            </a:r>
            <a:br>
              <a:rPr lang="en-US" dirty="0"/>
            </a:br>
            <a:endParaRPr lang="en-US" dirty="0"/>
          </a:p>
          <a:p>
            <a:r>
              <a:rPr lang="en-US" dirty="0"/>
              <a:t>For de novo or reference guided mode, we will rerun StringTie with the merged transcript assembly.</a:t>
            </a:r>
          </a:p>
        </p:txBody>
      </p:sp>
      <p:sp>
        <p:nvSpPr>
          <p:cNvPr id="4" name="TextBox 3"/>
          <p:cNvSpPr txBox="1"/>
          <p:nvPr/>
        </p:nvSpPr>
        <p:spPr>
          <a:xfrm>
            <a:off x="6240016" y="6021288"/>
            <a:ext cx="4427984" cy="369332"/>
          </a:xfrm>
          <a:prstGeom prst="rect">
            <a:avLst/>
          </a:prstGeom>
          <a:noFill/>
        </p:spPr>
        <p:txBody>
          <a:bodyPr wrap="square" rtlCol="0">
            <a:spAutoFit/>
          </a:bodyPr>
          <a:lstStyle/>
          <a:p>
            <a:r>
              <a:rPr lang="en-US" dirty="0" err="1"/>
              <a:t>Pertea</a:t>
            </a:r>
            <a:r>
              <a:rPr lang="en-US" dirty="0"/>
              <a:t> et al. Nature Protocols, 2016</a:t>
            </a:r>
          </a:p>
        </p:txBody>
      </p:sp>
    </p:spTree>
    <p:extLst>
      <p:ext uri="{BB962C8B-B14F-4D97-AF65-F5344CB8AC3E}">
        <p14:creationId xmlns:p14="http://schemas.microsoft.com/office/powerpoint/2010/main" val="349015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gffcompare</a:t>
            </a:r>
            <a:endParaRPr lang="en-US" b="1"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3DD2DCB1-7456-FA4B-B5D8-CA06BD02983C}"/>
              </a:ext>
            </a:extLst>
          </p:cNvPr>
          <p:cNvSpPr>
            <a:spLocks noGrp="1"/>
          </p:cNvSpPr>
          <p:nvPr>
            <p:ph idx="1"/>
          </p:nvPr>
        </p:nvSpPr>
        <p:spPr>
          <a:xfrm>
            <a:off x="203200" y="1600200"/>
            <a:ext cx="5791200" cy="4724400"/>
          </a:xfrm>
        </p:spPr>
        <p:txBody>
          <a:bodyPr/>
          <a:lstStyle/>
          <a:p>
            <a:r>
              <a:rPr lang="en-US" dirty="0" err="1"/>
              <a:t>gffcompare</a:t>
            </a:r>
            <a:r>
              <a:rPr lang="en-US" dirty="0"/>
              <a:t> will compare a merged transcript GTF with known annotation, also in GTF/GFF3 format</a:t>
            </a:r>
          </a:p>
          <a:p>
            <a:r>
              <a:rPr lang="en-US" sz="1800" dirty="0">
                <a:hlinkClick r:id="rId3"/>
              </a:rPr>
              <a:t>http://</a:t>
            </a:r>
            <a:r>
              <a:rPr lang="en-US" sz="1800" dirty="0" err="1">
                <a:hlinkClick r:id="rId3"/>
              </a:rPr>
              <a:t>cole-trapnell-lab.github.io</a:t>
            </a:r>
            <a:r>
              <a:rPr lang="en-US" sz="1800" dirty="0">
                <a:hlinkClick r:id="rId3"/>
              </a:rPr>
              <a:t>/cufflinks/</a:t>
            </a:r>
            <a:r>
              <a:rPr lang="en-US" sz="1800" dirty="0" err="1">
                <a:hlinkClick r:id="rId3"/>
              </a:rPr>
              <a:t>cuffcompare</a:t>
            </a:r>
            <a:r>
              <a:rPr lang="en-US" sz="1800" dirty="0">
                <a:hlinkClick r:id="rId3"/>
              </a:rPr>
              <a:t>/</a:t>
            </a:r>
            <a:r>
              <a:rPr lang="en-US" sz="1800" dirty="0" err="1">
                <a:hlinkClick r:id="rId3"/>
              </a:rPr>
              <a:t>index.html#cuffcompare-output-files</a:t>
            </a:r>
            <a:endParaRPr lang="en-US" sz="1800" dirty="0"/>
          </a:p>
          <a:p>
            <a:endParaRPr lang="en-US" dirty="0"/>
          </a:p>
        </p:txBody>
      </p:sp>
      <p:pic>
        <p:nvPicPr>
          <p:cNvPr id="8" name="Content Placeholder 4" descr="Screen Shot 2016-11-15 at 8.31.40 AM.png">
            <a:extLst>
              <a:ext uri="{FF2B5EF4-FFF2-40B4-BE49-F238E27FC236}">
                <a16:creationId xmlns:a16="http://schemas.microsoft.com/office/drawing/2014/main" id="{EB66E292-7423-2F44-8786-67F2DEEC1B9C}"/>
              </a:ext>
            </a:extLst>
          </p:cNvPr>
          <p:cNvPicPr>
            <a:picLocks noChangeAspect="1"/>
          </p:cNvPicPr>
          <p:nvPr/>
        </p:nvPicPr>
        <p:blipFill>
          <a:blip r:embed="rId4">
            <a:extLst>
              <a:ext uri="{28A0092B-C50C-407E-A947-70E740481C1C}">
                <a14:useLocalDpi xmlns:a14="http://schemas.microsoft.com/office/drawing/2010/main" val="0"/>
              </a:ext>
            </a:extLst>
          </a:blip>
          <a:srcRect t="-8072" b="-8072"/>
          <a:stretch>
            <a:fillRect/>
          </a:stretch>
        </p:blipFill>
        <p:spPr>
          <a:xfrm>
            <a:off x="6599820" y="1052736"/>
            <a:ext cx="4846714" cy="5271864"/>
          </a:xfrm>
          <a:prstGeom prst="rect">
            <a:avLst/>
          </a:prstGeom>
        </p:spPr>
      </p:pic>
    </p:spTree>
    <p:extLst>
      <p:ext uri="{BB962C8B-B14F-4D97-AF65-F5344CB8AC3E}">
        <p14:creationId xmlns:p14="http://schemas.microsoft.com/office/powerpoint/2010/main" val="384715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3" name="Google Shape;96;p5">
            <a:extLst>
              <a:ext uri="{FF2B5EF4-FFF2-40B4-BE49-F238E27FC236}">
                <a16:creationId xmlns:a16="http://schemas.microsoft.com/office/drawing/2014/main" id="{48E1CB95-8F79-F141-82DB-06551CAF191C}"/>
              </a:ext>
            </a:extLst>
          </p:cNvPr>
          <p:cNvSpPr txBox="1"/>
          <p:nvPr/>
        </p:nvSpPr>
        <p:spPr>
          <a:xfrm>
            <a:off x="2117124" y="3832139"/>
            <a:ext cx="7951574" cy="300082"/>
          </a:xfrm>
          <a:prstGeom prst="rect">
            <a:avLst/>
          </a:prstGeom>
          <a:noFill/>
          <a:ln>
            <a:noFill/>
          </a:ln>
        </p:spPr>
        <p:txBody>
          <a:bodyPr spcFirstLastPara="1" wrap="square" lIns="91425" tIns="45700" rIns="91425" bIns="45700" anchor="t" anchorCtr="0">
            <a:spAutoFit/>
          </a:bodyPr>
          <a:lstStyle/>
          <a:p>
            <a:pPr algn="ctr">
              <a:buSzPts val="1350"/>
            </a:pPr>
            <a:r>
              <a:rPr lang="en-US" sz="1350">
                <a:solidFill>
                  <a:schemeClr val="dk1"/>
                </a:solidFill>
                <a:latin typeface="Verdana"/>
                <a:ea typeface="Verdana"/>
                <a:cs typeface="Verdana"/>
                <a:sym typeface="Verdana"/>
              </a:rPr>
              <a:t>Workshop Sponsors:</a:t>
            </a:r>
            <a:endParaRPr/>
          </a:p>
        </p:txBody>
      </p:sp>
      <p:pic>
        <p:nvPicPr>
          <p:cNvPr id="4" name="Google Shape;97;p5">
            <a:extLst>
              <a:ext uri="{FF2B5EF4-FFF2-40B4-BE49-F238E27FC236}">
                <a16:creationId xmlns:a16="http://schemas.microsoft.com/office/drawing/2014/main" id="{FD63E8A1-80FF-DA46-84BB-0FABC90057FB}"/>
              </a:ext>
            </a:extLst>
          </p:cNvPr>
          <p:cNvPicPr preferRelativeResize="0"/>
          <p:nvPr/>
        </p:nvPicPr>
        <p:blipFill rotWithShape="1">
          <a:blip r:embed="rId3">
            <a:alphaModFix/>
          </a:blip>
          <a:srcRect/>
          <a:stretch/>
        </p:blipFill>
        <p:spPr>
          <a:xfrm>
            <a:off x="7090774" y="4479553"/>
            <a:ext cx="1105775" cy="795825"/>
          </a:xfrm>
          <a:prstGeom prst="rect">
            <a:avLst/>
          </a:prstGeom>
          <a:noFill/>
          <a:ln>
            <a:noFill/>
          </a:ln>
        </p:spPr>
      </p:pic>
      <p:pic>
        <p:nvPicPr>
          <p:cNvPr id="5" name="Google Shape;98;p5">
            <a:extLst>
              <a:ext uri="{FF2B5EF4-FFF2-40B4-BE49-F238E27FC236}">
                <a16:creationId xmlns:a16="http://schemas.microsoft.com/office/drawing/2014/main" id="{D7DAA4EB-B99E-1E4E-87A3-13E9D7B056D3}"/>
              </a:ext>
            </a:extLst>
          </p:cNvPr>
          <p:cNvPicPr preferRelativeResize="0"/>
          <p:nvPr/>
        </p:nvPicPr>
        <p:blipFill rotWithShape="1">
          <a:blip r:embed="rId4">
            <a:alphaModFix/>
          </a:blip>
          <a:srcRect/>
          <a:stretch/>
        </p:blipFill>
        <p:spPr>
          <a:xfrm>
            <a:off x="2126453" y="4645705"/>
            <a:ext cx="2085975" cy="590550"/>
          </a:xfrm>
          <a:prstGeom prst="rect">
            <a:avLst/>
          </a:prstGeom>
          <a:noFill/>
          <a:ln>
            <a:noFill/>
          </a:ln>
        </p:spPr>
      </p:pic>
      <p:pic>
        <p:nvPicPr>
          <p:cNvPr id="6" name="Google Shape;100;p5">
            <a:extLst>
              <a:ext uri="{FF2B5EF4-FFF2-40B4-BE49-F238E27FC236}">
                <a16:creationId xmlns:a16="http://schemas.microsoft.com/office/drawing/2014/main" id="{08E67779-45E2-E749-90AE-63ED9359FBDE}"/>
              </a:ext>
            </a:extLst>
          </p:cNvPr>
          <p:cNvPicPr preferRelativeResize="0"/>
          <p:nvPr/>
        </p:nvPicPr>
        <p:blipFill rotWithShape="1">
          <a:blip r:embed="rId5">
            <a:alphaModFix/>
          </a:blip>
          <a:srcRect/>
          <a:stretch/>
        </p:blipFill>
        <p:spPr>
          <a:xfrm>
            <a:off x="4773672" y="4319015"/>
            <a:ext cx="1869300" cy="1243925"/>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A2E4F976-3865-634A-848D-0DAD4AB7AECE}"/>
              </a:ext>
            </a:extLst>
          </p:cNvPr>
          <p:cNvPicPr>
            <a:picLocks noChangeAspect="1"/>
          </p:cNvPicPr>
          <p:nvPr/>
        </p:nvPicPr>
        <p:blipFill>
          <a:blip r:embed="rId6"/>
          <a:stretch>
            <a:fillRect/>
          </a:stretch>
        </p:blipFill>
        <p:spPr>
          <a:xfrm>
            <a:off x="8942610" y="4529349"/>
            <a:ext cx="1143000" cy="685800"/>
          </a:xfrm>
          <a:prstGeom prst="rect">
            <a:avLst/>
          </a:prstGeom>
        </p:spPr>
      </p:pic>
    </p:spTree>
    <p:extLst>
      <p:ext uri="{BB962C8B-B14F-4D97-AF65-F5344CB8AC3E}">
        <p14:creationId xmlns:p14="http://schemas.microsoft.com/office/powerpoint/2010/main" val="291291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2" descr="Picture 1.png"/>
          <p:cNvPicPr preferRelativeResize="0"/>
          <p:nvPr/>
        </p:nvPicPr>
        <p:blipFill rotWithShape="1">
          <a:blip r:embed="rId3">
            <a:alphaModFix/>
          </a:blip>
          <a:srcRect/>
          <a:stretch/>
        </p:blipFill>
        <p:spPr>
          <a:xfrm>
            <a:off x="3135984" y="290447"/>
            <a:ext cx="5920032" cy="5813143"/>
          </a:xfrm>
          <a:prstGeom prst="rect">
            <a:avLst/>
          </a:prstGeom>
          <a:noFill/>
          <a:ln>
            <a:noFill/>
          </a:ln>
        </p:spPr>
      </p:pic>
    </p:spTree>
    <p:extLst>
      <p:ext uri="{BB962C8B-B14F-4D97-AF65-F5344CB8AC3E}">
        <p14:creationId xmlns:p14="http://schemas.microsoft.com/office/powerpoint/2010/main" val="118633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1EB652-D19B-3146-BD1E-BFCBA6FE97A3}"/>
              </a:ext>
            </a:extLst>
          </p:cNvPr>
          <p:cNvSpPr txBox="1">
            <a:spLocks/>
          </p:cNvSpPr>
          <p:nvPr/>
        </p:nvSpPr>
        <p:spPr>
          <a:xfrm>
            <a:off x="2815247" y="141514"/>
            <a:ext cx="9144000" cy="13141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solidFill>
                <a:latin typeface="Calibri" charset="0"/>
                <a:cs typeface="Segoe UI" charset="0"/>
              </a:rPr>
              <a:t>RNA-Seq Module 3:</a:t>
            </a:r>
            <a:br>
              <a:rPr lang="en-US" sz="3200" dirty="0">
                <a:solidFill>
                  <a:schemeClr val="bg1"/>
                </a:solidFill>
                <a:latin typeface="Calibri" charset="0"/>
                <a:cs typeface="Segoe UI" charset="0"/>
              </a:rPr>
            </a:br>
            <a:r>
              <a:rPr lang="en-US" sz="3200" dirty="0">
                <a:solidFill>
                  <a:schemeClr val="bg1"/>
                </a:solidFill>
                <a:latin typeface="Calibri" charset="0"/>
                <a:cs typeface="Segoe UI" charset="0"/>
              </a:rPr>
              <a:t>Abundance Estimation</a:t>
            </a:r>
            <a:endParaRPr lang="en-US" sz="2800" b="1" dirty="0">
              <a:solidFill>
                <a:schemeClr val="bg1"/>
              </a:solidFill>
              <a:latin typeface="Calibri" charset="0"/>
              <a:cs typeface="Segoe UI" charset="0"/>
            </a:endParaRPr>
          </a:p>
        </p:txBody>
      </p:sp>
      <p:sp>
        <p:nvSpPr>
          <p:cNvPr id="16" name="Rectangle 15">
            <a:extLst>
              <a:ext uri="{FF2B5EF4-FFF2-40B4-BE49-F238E27FC236}">
                <a16:creationId xmlns:a16="http://schemas.microsoft.com/office/drawing/2014/main" id="{1FAB5ADE-E513-DF42-86C4-3D6C4B6F0DE7}"/>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Calibri" charset="0"/>
            </a:endParaRPr>
          </a:p>
        </p:txBody>
      </p:sp>
      <p:pic>
        <p:nvPicPr>
          <p:cNvPr id="17" name="Picture 16">
            <a:extLst>
              <a:ext uri="{FF2B5EF4-FFF2-40B4-BE49-F238E27FC236}">
                <a16:creationId xmlns:a16="http://schemas.microsoft.com/office/drawing/2014/main" id="{D81B4EC5-2163-754F-BB45-0B4F307C560A}"/>
              </a:ext>
            </a:extLst>
          </p:cNvPr>
          <p:cNvPicPr>
            <a:picLocks noChangeAspect="1"/>
          </p:cNvPicPr>
          <p:nvPr/>
        </p:nvPicPr>
        <p:blipFill>
          <a:blip r:embed="rId2"/>
          <a:stretch>
            <a:fillRect/>
          </a:stretch>
        </p:blipFill>
        <p:spPr>
          <a:xfrm>
            <a:off x="204216" y="2890275"/>
            <a:ext cx="3128830" cy="3128830"/>
          </a:xfrm>
          <a:prstGeom prst="rect">
            <a:avLst/>
          </a:prstGeom>
        </p:spPr>
      </p:pic>
      <p:pic>
        <p:nvPicPr>
          <p:cNvPr id="18" name="Picture 1" descr="RNA-Seq-alignment.png">
            <a:extLst>
              <a:ext uri="{FF2B5EF4-FFF2-40B4-BE49-F238E27FC236}">
                <a16:creationId xmlns:a16="http://schemas.microsoft.com/office/drawing/2014/main" id="{79365D22-94FE-2F45-A8C0-C3DC697DA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8915FD68-F5E0-B64F-B423-ADB72752E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
        <p:nvSpPr>
          <p:cNvPr id="8" name="Title 1">
            <a:extLst>
              <a:ext uri="{FF2B5EF4-FFF2-40B4-BE49-F238E27FC236}">
                <a16:creationId xmlns:a16="http://schemas.microsoft.com/office/drawing/2014/main" id="{3E86E29A-5D62-E64D-8176-F5E5EF1A8A55}"/>
              </a:ext>
            </a:extLst>
          </p:cNvPr>
          <p:cNvSpPr txBox="1">
            <a:spLocks/>
          </p:cNvSpPr>
          <p:nvPr/>
        </p:nvSpPr>
        <p:spPr>
          <a:xfrm>
            <a:off x="3176493" y="1177769"/>
            <a:ext cx="8782754" cy="1161346"/>
          </a:xfrm>
          <a:prstGeom prst="rect">
            <a:avLst/>
          </a:prstGeom>
        </p:spPr>
        <p:txBody>
          <a:bodyPr anchor="ctr"/>
          <a:lstStyle>
            <a:lvl1pPr algn="r">
              <a:defRPr sz="3200" baseline="0">
                <a:solidFill>
                  <a:schemeClr val="bg1"/>
                </a:solidFill>
                <a:latin typeface="Adobe Jenson Pro" pitchFamily="18" charset="0"/>
              </a:defRPr>
            </a:lvl1pPr>
          </a:lstStyle>
          <a:p>
            <a:pPr>
              <a:defRPr/>
            </a:pPr>
            <a:r>
              <a:rPr lang="en-US" sz="1800" dirty="0">
                <a:latin typeface="Calibri"/>
                <a:cs typeface="Calibri"/>
              </a:rPr>
              <a:t>Obi Griffith and Malachi Griffith  </a:t>
            </a:r>
          </a:p>
          <a:p>
            <a:pPr>
              <a:defRPr/>
            </a:pPr>
            <a:r>
              <a:rPr lang="en-US" sz="1800" dirty="0">
                <a:ln w="1270">
                  <a:solidFill>
                    <a:schemeClr val="tx1">
                      <a:alpha val="38000"/>
                    </a:schemeClr>
                  </a:solidFill>
                </a:ln>
                <a:latin typeface="Calibri"/>
                <a:cs typeface="Calibri"/>
              </a:rPr>
              <a:t>RNA-</a:t>
            </a:r>
            <a:r>
              <a:rPr lang="en-US" sz="1800" dirty="0" err="1">
                <a:ln w="1270">
                  <a:solidFill>
                    <a:schemeClr val="tx1">
                      <a:alpha val="38000"/>
                    </a:schemeClr>
                  </a:solidFill>
                </a:ln>
                <a:latin typeface="Calibri"/>
                <a:cs typeface="Calibri"/>
              </a:rPr>
              <a:t>seq</a:t>
            </a:r>
            <a:r>
              <a:rPr lang="en-US" sz="1800" dirty="0">
                <a:ln w="1270">
                  <a:solidFill>
                    <a:schemeClr val="tx1">
                      <a:alpha val="38000"/>
                    </a:schemeClr>
                  </a:solidFill>
                </a:ln>
                <a:latin typeface="Calibri"/>
                <a:cs typeface="Calibri"/>
              </a:rPr>
              <a:t> Analysis 2023. </a:t>
            </a:r>
            <a:r>
              <a:rPr lang="en-US" sz="1600" dirty="0">
                <a:ln w="1270">
                  <a:solidFill>
                    <a:schemeClr val="tx1">
                      <a:alpha val="38000"/>
                    </a:schemeClr>
                  </a:solidFill>
                </a:ln>
                <a:latin typeface="Calibri"/>
                <a:cs typeface="Calibri"/>
              </a:rPr>
              <a:t>July 17-19, 2023</a:t>
            </a:r>
          </a:p>
        </p:txBody>
      </p:sp>
    </p:spTree>
    <p:extLst>
      <p:ext uri="{BB962C8B-B14F-4D97-AF65-F5344CB8AC3E}">
        <p14:creationId xmlns:p14="http://schemas.microsoft.com/office/powerpoint/2010/main" val="2802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0886"/>
            <a:ext cx="12192000" cy="801914"/>
          </a:xfrm>
        </p:spPr>
        <p:txBody>
          <a:bodyPr>
            <a:normAutofit fontScale="90000"/>
          </a:bodyPr>
          <a:lstStyle/>
          <a:p>
            <a:pPr algn="ctr"/>
            <a:r>
              <a:rPr lang="en-US" b="1" dirty="0">
                <a:latin typeface="Calibri" charset="0"/>
                <a:ea typeface="ＭＳ Ｐゴシック" charset="0"/>
              </a:rPr>
              <a:t>Expression estimation for known genes and transcripts</a:t>
            </a:r>
          </a:p>
        </p:txBody>
      </p:sp>
      <p:cxnSp>
        <p:nvCxnSpPr>
          <p:cNvPr id="6" name="Straight Arrow Connector 5"/>
          <p:cNvCxnSpPr/>
          <p:nvPr/>
        </p:nvCxnSpPr>
        <p:spPr>
          <a:xfrm>
            <a:off x="9600990" y="2394925"/>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9456973" y="1963125"/>
            <a:ext cx="915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9459305" y="390734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9384693" y="3907342"/>
            <a:ext cx="13319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Down-regulated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631951" y="705927"/>
            <a:ext cx="7739111" cy="5618673"/>
          </a:xfrm>
        </p:spPr>
      </p:pic>
    </p:spTree>
    <p:extLst>
      <p:ext uri="{BB962C8B-B14F-4D97-AF65-F5344CB8AC3E}">
        <p14:creationId xmlns:p14="http://schemas.microsoft.com/office/powerpoint/2010/main" val="136903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 (RPKM)?</a:t>
            </a:r>
          </a:p>
        </p:txBody>
      </p:sp>
      <p:sp>
        <p:nvSpPr>
          <p:cNvPr id="28674" name="Content Placeholder 2"/>
          <p:cNvSpPr>
            <a:spLocks noGrp="1"/>
          </p:cNvSpPr>
          <p:nvPr>
            <p:ph idx="1"/>
          </p:nvPr>
        </p:nvSpPr>
        <p:spPr>
          <a:xfrm>
            <a:off x="740979" y="1340768"/>
            <a:ext cx="10570780" cy="4983832"/>
          </a:xfrm>
        </p:spPr>
        <p:txBody>
          <a:bodyPr wrap="square">
            <a:normAutofit/>
          </a:bodyPr>
          <a:lstStyle/>
          <a:p>
            <a:r>
              <a:rPr lang="en-US" dirty="0">
                <a:latin typeface="Calibri" charset="0"/>
                <a:ea typeface="ＭＳ Ｐゴシック" charset="0"/>
              </a:rPr>
              <a:t>RPKM:          </a:t>
            </a:r>
            <a:r>
              <a:rPr lang="en-US" b="1" dirty="0">
                <a:latin typeface="Calibri" charset="0"/>
                <a:ea typeface="ＭＳ Ｐゴシック" charset="0"/>
              </a:rPr>
              <a:t>Reads</a:t>
            </a:r>
            <a:r>
              <a:rPr lang="en-US" dirty="0">
                <a:latin typeface="Calibri" charset="0"/>
                <a:ea typeface="ＭＳ Ｐゴシック" charset="0"/>
              </a:rPr>
              <a:t> Per Kilobase of transcript per Million mapped reads. </a:t>
            </a:r>
          </a:p>
          <a:p>
            <a:r>
              <a:rPr lang="en-US" dirty="0">
                <a:latin typeface="Calibri" charset="0"/>
                <a:ea typeface="ＭＳ Ｐゴシック" charset="0"/>
              </a:rPr>
              <a:t>FPKM:   </a:t>
            </a:r>
            <a:r>
              <a:rPr lang="en-US" b="1" dirty="0">
                <a:latin typeface="Calibri" charset="0"/>
                <a:ea typeface="ＭＳ Ｐゴシック" charset="0"/>
              </a:rPr>
              <a:t>Fragments</a:t>
            </a:r>
            <a:r>
              <a:rPr lang="en-US" dirty="0">
                <a:latin typeface="Calibri" charset="0"/>
                <a:ea typeface="ＭＳ Ｐゴシック" charset="0"/>
              </a:rPr>
              <a:t> Per Kilobase of transcript per Million mapped reads.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No essential difference - Just a terminology change to better describe paired-end reads!</a:t>
            </a:r>
          </a:p>
          <a:p>
            <a:endParaRPr lang="en-US" dirty="0">
              <a:latin typeface="Calibri" charset="0"/>
              <a:ea typeface="ＭＳ Ｐゴシック" charset="0"/>
            </a:endParaRPr>
          </a:p>
        </p:txBody>
      </p:sp>
    </p:spTree>
    <p:extLst>
      <p:ext uri="{BB962C8B-B14F-4D97-AF65-F5344CB8AC3E}">
        <p14:creationId xmlns:p14="http://schemas.microsoft.com/office/powerpoint/2010/main" val="419103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370489" y="1340768"/>
            <a:ext cx="7181194" cy="4983832"/>
          </a:xfrm>
        </p:spPr>
        <p:txBody>
          <a:bodyPr wrap="square">
            <a:normAutofit/>
          </a:bodyPr>
          <a:lstStyle/>
          <a:p>
            <a:r>
              <a:rPr lang="en-US" dirty="0">
                <a:latin typeface="Calibri" charset="0"/>
                <a:ea typeface="ＭＳ Ｐゴシック" charset="0"/>
              </a:rPr>
              <a:t>Why not just count reads in my </a:t>
            </a:r>
            <a:r>
              <a:rPr lang="en-US" dirty="0" err="1">
                <a:latin typeface="Calibri" charset="0"/>
                <a:ea typeface="ＭＳ Ｐゴシック" charset="0"/>
              </a:rPr>
              <a:t>RNAseq</a:t>
            </a:r>
            <a:r>
              <a:rPr lang="en-US" dirty="0">
                <a:latin typeface="Calibri" charset="0"/>
                <a:ea typeface="ＭＳ Ｐゴシック" charset="0"/>
              </a:rPr>
              <a:t> data?</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The relative expression of a transcript is proportional to the number of cDNA fragments that originate from it. However: </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biased towards larger genes</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related to total library depth</a:t>
            </a:r>
          </a:p>
        </p:txBody>
      </p:sp>
      <p:sp>
        <p:nvSpPr>
          <p:cNvPr id="2" name="TextBox 1">
            <a:extLst>
              <a:ext uri="{FF2B5EF4-FFF2-40B4-BE49-F238E27FC236}">
                <a16:creationId xmlns:a16="http://schemas.microsoft.com/office/drawing/2014/main" id="{5DBA97B9-0A17-DC4A-8D8A-CC62D7683E9B}"/>
              </a:ext>
            </a:extLst>
          </p:cNvPr>
          <p:cNvSpPr txBox="1"/>
          <p:nvPr/>
        </p:nvSpPr>
        <p:spPr>
          <a:xfrm>
            <a:off x="8246691" y="1358779"/>
            <a:ext cx="3452501" cy="3708708"/>
          </a:xfrm>
          <a:prstGeom prst="rect">
            <a:avLst/>
          </a:prstGeom>
          <a:noFill/>
        </p:spPr>
        <p:txBody>
          <a:bodyPr wrap="square" rtlCol="0">
            <a:spAutoFit/>
          </a:bodyPr>
          <a:lstStyle/>
          <a:p>
            <a:r>
              <a:rPr lang="en-US" sz="2000" b="1" dirty="0">
                <a:latin typeface="Calibri" charset="0"/>
                <a:ea typeface="ＭＳ Ｐゴシック" charset="0"/>
              </a:rPr>
              <a:t>Fragments</a:t>
            </a:r>
            <a:r>
              <a:rPr lang="en-US" sz="2000" dirty="0">
                <a:latin typeface="Calibri" charset="0"/>
                <a:ea typeface="ＭＳ Ｐゴシック" charset="0"/>
              </a:rPr>
              <a:t> </a:t>
            </a: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r>
              <a:rPr lang="en-US" sz="2000" b="1" dirty="0">
                <a:latin typeface="Calibri" charset="0"/>
                <a:ea typeface="ＭＳ Ｐゴシック" charset="0"/>
              </a:rPr>
              <a:t>Per Kilobase of transcript </a:t>
            </a:r>
          </a:p>
          <a:p>
            <a:endParaRPr lang="en-US" sz="1400" b="1" dirty="0">
              <a:latin typeface="Calibri" charset="0"/>
              <a:ea typeface="ＭＳ Ｐゴシック" charset="0"/>
            </a:endParaRPr>
          </a:p>
          <a:p>
            <a:endParaRPr lang="en-US" sz="1400" b="1" dirty="0">
              <a:latin typeface="Calibri" charset="0"/>
              <a:ea typeface="ＭＳ Ｐゴシック" charset="0"/>
            </a:endParaRPr>
          </a:p>
          <a:p>
            <a:r>
              <a:rPr lang="en-US" sz="2000" b="1" dirty="0">
                <a:latin typeface="Calibri" charset="0"/>
                <a:ea typeface="ＭＳ Ｐゴシック" charset="0"/>
              </a:rPr>
              <a:t>per Million mapped reads.</a:t>
            </a:r>
            <a:endParaRPr lang="en-US" sz="2000" b="1" dirty="0"/>
          </a:p>
        </p:txBody>
      </p:sp>
      <p:cxnSp>
        <p:nvCxnSpPr>
          <p:cNvPr id="4" name="Straight Arrow Connector 3">
            <a:extLst>
              <a:ext uri="{FF2B5EF4-FFF2-40B4-BE49-F238E27FC236}">
                <a16:creationId xmlns:a16="http://schemas.microsoft.com/office/drawing/2014/main" id="{4A7AFA4D-A2A1-5A4F-9E2E-567F8FF64D10}"/>
              </a:ext>
            </a:extLst>
          </p:cNvPr>
          <p:cNvCxnSpPr/>
          <p:nvPr/>
        </p:nvCxnSpPr>
        <p:spPr>
          <a:xfrm>
            <a:off x="7551683" y="1598064"/>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16AEFC-F577-F44D-8F6D-A789BB657019}"/>
              </a:ext>
            </a:extLst>
          </p:cNvPr>
          <p:cNvCxnSpPr/>
          <p:nvPr/>
        </p:nvCxnSpPr>
        <p:spPr>
          <a:xfrm>
            <a:off x="7625706" y="4023401"/>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74BCB3-8345-4F42-B5A0-B72F5A191604}"/>
              </a:ext>
            </a:extLst>
          </p:cNvPr>
          <p:cNvCxnSpPr/>
          <p:nvPr/>
        </p:nvCxnSpPr>
        <p:spPr>
          <a:xfrm>
            <a:off x="7625706" y="4789755"/>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696685" y="1340768"/>
            <a:ext cx="10354491" cy="4983832"/>
          </a:xfrm>
        </p:spPr>
        <p:txBody>
          <a:bodyPr wrap="square">
            <a:normAutofit fontScale="92500" lnSpcReduction="10000"/>
          </a:bodyPr>
          <a:lstStyle/>
          <a:p>
            <a:r>
              <a:rPr lang="en-US" dirty="0">
                <a:latin typeface="Calibri" charset="0"/>
                <a:ea typeface="ＭＳ Ｐゴシック" charset="0"/>
              </a:rPr>
              <a:t>FPKM attempts to normalize for gene size and library depth</a:t>
            </a:r>
          </a:p>
          <a:p>
            <a:pPr lvl="2"/>
            <a:r>
              <a:rPr lang="en-US" dirty="0">
                <a:latin typeface="Calibri" charset="0"/>
                <a:ea typeface="ＭＳ Ｐゴシック" charset="0"/>
              </a:rPr>
              <a:t>remember – RPKM is essentially the same!</a:t>
            </a:r>
          </a:p>
          <a:p>
            <a:endParaRPr lang="nl-NL" dirty="0">
              <a:latin typeface="Calibri" charset="0"/>
              <a:ea typeface="ＭＳ Ｐゴシック" charset="0"/>
            </a:endParaRPr>
          </a:p>
          <a:p>
            <a:r>
              <a:rPr lang="en-US" dirty="0">
                <a:latin typeface="Calibri" charset="0"/>
                <a:ea typeface="ＭＳ Ｐゴシック" charset="0"/>
              </a:rPr>
              <a:t>C = number of mappable fragments for a gene (transcript)</a:t>
            </a:r>
          </a:p>
          <a:p>
            <a:r>
              <a:rPr lang="en-US" dirty="0">
                <a:latin typeface="Calibri" charset="0"/>
                <a:ea typeface="ＭＳ Ｐゴシック" charset="0"/>
              </a:rPr>
              <a:t>N = total number of mappable fragments in the library </a:t>
            </a:r>
          </a:p>
          <a:p>
            <a:r>
              <a:rPr lang="en-US" dirty="0">
                <a:latin typeface="Calibri" charset="0"/>
                <a:ea typeface="ＭＳ Ｐゴシック" charset="0"/>
              </a:rPr>
              <a:t>L = number of base pairs in the gene (transcript)</a:t>
            </a:r>
          </a:p>
          <a:p>
            <a:pPr lvl="1"/>
            <a:r>
              <a:rPr lang="nl-NL" dirty="0">
                <a:latin typeface="Calibri" charset="0"/>
                <a:ea typeface="ＭＳ Ｐゴシック" charset="0"/>
              </a:rPr>
              <a:t>FPKM = (C / (N x L) ) x 1,000 x 1,000,000</a:t>
            </a:r>
            <a:r>
              <a:rPr lang="en-US" dirty="0">
                <a:latin typeface="Calibri" charset="0"/>
                <a:ea typeface="ＭＳ Ｐゴシック" charset="0"/>
              </a:rPr>
              <a:t> </a:t>
            </a:r>
          </a:p>
          <a:p>
            <a:pPr lvl="1"/>
            <a:r>
              <a:rPr lang="en-US" dirty="0">
                <a:latin typeface="Calibri" charset="0"/>
                <a:ea typeface="ＭＳ Ｐゴシック" charset="0"/>
              </a:rPr>
              <a:t>FPKM = (1,000,000,000 x C) / (N x L)</a:t>
            </a:r>
          </a:p>
          <a:p>
            <a:pPr lvl="1"/>
            <a:r>
              <a:rPr lang="en-US" dirty="0">
                <a:latin typeface="Calibri" charset="0"/>
                <a:ea typeface="ＭＳ Ｐゴシック" charset="0"/>
              </a:rPr>
              <a:t>FPKM = (C / (N / 1,000,000)) / (L/1000)</a:t>
            </a:r>
          </a:p>
          <a:p>
            <a:pPr marL="457200" lvl="1" indent="0">
              <a:buNone/>
            </a:pPr>
            <a:br>
              <a:rPr lang="en-US" dirty="0">
                <a:latin typeface="Calibri" charset="0"/>
                <a:ea typeface="ＭＳ Ｐゴシック" charset="0"/>
              </a:rPr>
            </a:br>
            <a:endParaRPr lang="en-US" dirty="0">
              <a:latin typeface="Calibri" charset="0"/>
              <a:ea typeface="ＭＳ Ｐゴシック" charset="0"/>
            </a:endParaRPr>
          </a:p>
          <a:p>
            <a:r>
              <a:rPr lang="en-US" sz="2000" dirty="0">
                <a:latin typeface="Calibri" charset="0"/>
                <a:ea typeface="ＭＳ Ｐゴシック" charset="0"/>
              </a:rPr>
              <a:t>More reading:</a:t>
            </a:r>
          </a:p>
          <a:p>
            <a:pPr lvl="1"/>
            <a:r>
              <a:rPr lang="en-US" sz="1600" dirty="0">
                <a:latin typeface="Calibri" charset="0"/>
                <a:ea typeface="ＭＳ Ｐゴシック" charset="0"/>
                <a:hlinkClick r:id="rId3"/>
              </a:rPr>
              <a:t>http://www.biostars.org/p/11378/</a:t>
            </a:r>
            <a:endParaRPr lang="en-US" sz="1600" dirty="0">
              <a:latin typeface="Calibri" charset="0"/>
              <a:ea typeface="ＭＳ Ｐゴシック" charset="0"/>
            </a:endParaRPr>
          </a:p>
          <a:p>
            <a:pPr lvl="1"/>
            <a:r>
              <a:rPr lang="en-US" sz="1600" dirty="0">
                <a:latin typeface="Calibri" charset="0"/>
                <a:ea typeface="ＭＳ Ｐゴシック" charset="0"/>
                <a:hlinkClick r:id="rId4"/>
              </a:rPr>
              <a:t>http://www.biostars.org/p/68126/</a:t>
            </a:r>
            <a:endParaRPr lang="en-US" sz="1600"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89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pPr algn="ctr"/>
            <a:r>
              <a:rPr lang="en-US" b="1" dirty="0">
                <a:latin typeface="Calibri" panose="020F0502020204030204" pitchFamily="34" charset="0"/>
                <a:cs typeface="Calibri" panose="020F0502020204030204" pitchFamily="34" charset="0"/>
              </a:rPr>
              <a:t>How do FPKM and TPM differ?</a:t>
            </a:r>
          </a:p>
        </p:txBody>
      </p:sp>
      <p:sp>
        <p:nvSpPr>
          <p:cNvPr id="3" name="Content Placeholder 2"/>
          <p:cNvSpPr>
            <a:spLocks noGrp="1"/>
          </p:cNvSpPr>
          <p:nvPr>
            <p:ph idx="1"/>
          </p:nvPr>
        </p:nvSpPr>
        <p:spPr>
          <a:xfrm>
            <a:off x="1027611" y="994089"/>
            <a:ext cx="10180320" cy="1043690"/>
          </a:xfrm>
        </p:spPr>
        <p:txBody>
          <a:bodyPr>
            <a:normAutofit/>
          </a:bodyPr>
          <a:lstStyle/>
          <a:p>
            <a:r>
              <a:rPr lang="en-US" sz="2400" dirty="0"/>
              <a:t>TPM: Transcript per Kilobase Million</a:t>
            </a:r>
          </a:p>
          <a:p>
            <a:r>
              <a:rPr lang="en-US" sz="2400" dirty="0"/>
              <a:t>The difference is in the order of operations:</a:t>
            </a:r>
          </a:p>
        </p:txBody>
      </p:sp>
      <p:sp>
        <p:nvSpPr>
          <p:cNvPr id="4" name="Content Placeholder 2">
            <a:extLst>
              <a:ext uri="{FF2B5EF4-FFF2-40B4-BE49-F238E27FC236}">
                <a16:creationId xmlns:a16="http://schemas.microsoft.com/office/drawing/2014/main" id="{54F92D20-8AE2-DA44-A7D0-C91F848950E1}"/>
              </a:ext>
            </a:extLst>
          </p:cNvPr>
          <p:cNvSpPr txBox="1">
            <a:spLocks/>
          </p:cNvSpPr>
          <p:nvPr/>
        </p:nvSpPr>
        <p:spPr>
          <a:xfrm>
            <a:off x="927462" y="5011814"/>
            <a:ext cx="10180320" cy="13715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r>
              <a:rPr lang="en-US" sz="4400" dirty="0"/>
              <a:t>The sum of all TPMs in each sample is the same. Easier to compare across samples!</a:t>
            </a:r>
            <a:br>
              <a:rPr lang="en-US" sz="4400" dirty="0"/>
            </a:br>
            <a:endParaRPr lang="en-US" sz="4400" dirty="0">
              <a:hlinkClick r:id="rId3"/>
            </a:endParaRPr>
          </a:p>
          <a:p>
            <a:r>
              <a:rPr lang="en-US" sz="3500" dirty="0">
                <a:hlinkClick r:id="rId3"/>
              </a:rPr>
              <a:t>http://www.rna-seqblog.com/rpkm-fpkm-and-tpm-clearly-explained/</a:t>
            </a:r>
            <a:endParaRPr lang="en-US" sz="3500" dirty="0"/>
          </a:p>
          <a:p>
            <a:r>
              <a:rPr lang="en-US" sz="3500" dirty="0">
                <a:hlinkClick r:id="rId4"/>
              </a:rPr>
              <a:t>https://www.ncbi.nlm.nih.gov/pubmed/22872506</a:t>
            </a:r>
            <a:r>
              <a:rPr lang="en-US" sz="3500" dirty="0"/>
              <a:t> </a:t>
            </a:r>
          </a:p>
        </p:txBody>
      </p:sp>
      <p:sp>
        <p:nvSpPr>
          <p:cNvPr id="6" name="TextBox 5">
            <a:extLst>
              <a:ext uri="{FF2B5EF4-FFF2-40B4-BE49-F238E27FC236}">
                <a16:creationId xmlns:a16="http://schemas.microsoft.com/office/drawing/2014/main" id="{4F402C60-59F1-1B44-B621-7F0D62AD1900}"/>
              </a:ext>
            </a:extLst>
          </p:cNvPr>
          <p:cNvSpPr txBox="1"/>
          <p:nvPr/>
        </p:nvSpPr>
        <p:spPr>
          <a:xfrm>
            <a:off x="818605" y="2172339"/>
            <a:ext cx="4380412" cy="2708434"/>
          </a:xfrm>
          <a:prstGeom prst="rect">
            <a:avLst/>
          </a:prstGeom>
          <a:noFill/>
          <a:ln>
            <a:solidFill>
              <a:schemeClr val="bg1">
                <a:lumMod val="65000"/>
              </a:schemeClr>
            </a:solidFill>
          </a:ln>
        </p:spPr>
        <p:txBody>
          <a:bodyPr wrap="square" rtlCol="0">
            <a:spAutoFit/>
          </a:bodyPr>
          <a:lstStyle/>
          <a:p>
            <a:r>
              <a:rPr lang="en-US" b="1" dirty="0"/>
              <a:t>FPKM</a:t>
            </a:r>
            <a:br>
              <a:rPr lang="en-US" sz="1000" b="1" dirty="0"/>
            </a:br>
            <a:endParaRPr lang="en-US" sz="1000" b="1" dirty="0"/>
          </a:p>
          <a:p>
            <a:r>
              <a:rPr lang="en-US" sz="1600" dirty="0"/>
              <a:t>1) Determine total fragment count, divide by 1,000,000 </a:t>
            </a:r>
            <a:r>
              <a:rPr lang="en-US" sz="1400" dirty="0">
                <a:solidFill>
                  <a:schemeClr val="bg2">
                    <a:lumMod val="50000"/>
                  </a:schemeClr>
                </a:solidFill>
              </a:rPr>
              <a:t>(per Million)</a:t>
            </a:r>
            <a:br>
              <a:rPr lang="en-US" sz="1400" dirty="0"/>
            </a:br>
            <a:endParaRPr lang="en-US" sz="1400" dirty="0"/>
          </a:p>
          <a:p>
            <a:r>
              <a:rPr lang="en-US" sz="1600" dirty="0"/>
              <a:t>2) Divide each gene/transcript fragment count by #1 </a:t>
            </a:r>
            <a:r>
              <a:rPr lang="en-US" sz="1400" dirty="0">
                <a:solidFill>
                  <a:schemeClr val="bg2">
                    <a:lumMod val="50000"/>
                  </a:schemeClr>
                </a:solidFill>
              </a:rPr>
              <a:t>(Fragments Per Million)</a:t>
            </a:r>
            <a:endParaRPr lang="en-US" sz="1400" dirty="0"/>
          </a:p>
          <a:p>
            <a:endParaRPr lang="en-US" sz="1600" dirty="0"/>
          </a:p>
          <a:p>
            <a:r>
              <a:rPr lang="en-US" sz="1600" dirty="0"/>
              <a:t>3) Divide each FPM by length of each gene/transcript in kilobases </a:t>
            </a:r>
            <a:r>
              <a:rPr lang="en-US" sz="1400" dirty="0">
                <a:solidFill>
                  <a:schemeClr val="bg2">
                    <a:lumMod val="50000"/>
                  </a:schemeClr>
                </a:solidFill>
              </a:rPr>
              <a:t>(FPKM)</a:t>
            </a:r>
          </a:p>
          <a:p>
            <a:endParaRPr lang="en-US" sz="1600" dirty="0"/>
          </a:p>
        </p:txBody>
      </p:sp>
      <p:sp>
        <p:nvSpPr>
          <p:cNvPr id="7" name="TextBox 6">
            <a:extLst>
              <a:ext uri="{FF2B5EF4-FFF2-40B4-BE49-F238E27FC236}">
                <a16:creationId xmlns:a16="http://schemas.microsoft.com/office/drawing/2014/main" id="{8377C2F8-4FD0-8646-9F7F-B2548A76E432}"/>
              </a:ext>
            </a:extLst>
          </p:cNvPr>
          <p:cNvSpPr txBox="1"/>
          <p:nvPr/>
        </p:nvSpPr>
        <p:spPr>
          <a:xfrm>
            <a:off x="6365966" y="2172339"/>
            <a:ext cx="4632960" cy="2739211"/>
          </a:xfrm>
          <a:prstGeom prst="rect">
            <a:avLst/>
          </a:prstGeom>
          <a:noFill/>
          <a:ln>
            <a:solidFill>
              <a:schemeClr val="bg1">
                <a:lumMod val="65000"/>
              </a:schemeClr>
            </a:solidFill>
          </a:ln>
        </p:spPr>
        <p:txBody>
          <a:bodyPr wrap="square" rtlCol="0">
            <a:spAutoFit/>
          </a:bodyPr>
          <a:lstStyle/>
          <a:p>
            <a:r>
              <a:rPr lang="en-US" b="1" dirty="0"/>
              <a:t>TPM</a:t>
            </a:r>
            <a:br>
              <a:rPr lang="en-US" sz="1000" b="1" dirty="0"/>
            </a:br>
            <a:endParaRPr lang="en-US" sz="1000" b="1" dirty="0"/>
          </a:p>
          <a:p>
            <a:r>
              <a:rPr lang="en-US" sz="1600" dirty="0"/>
              <a:t>1) Divide each gene/transcript fragment count by length of the transcript in kilobases  </a:t>
            </a:r>
            <a:r>
              <a:rPr lang="en-US" sz="1400" dirty="0">
                <a:solidFill>
                  <a:schemeClr val="bg2">
                    <a:lumMod val="50000"/>
                  </a:schemeClr>
                </a:solidFill>
              </a:rPr>
              <a:t>(Fragments Per Kilobase)</a:t>
            </a:r>
          </a:p>
          <a:p>
            <a:br>
              <a:rPr lang="en-US" sz="1600" dirty="0"/>
            </a:br>
            <a:r>
              <a:rPr lang="en-US" sz="1600" dirty="0"/>
              <a:t>2) Sum all FPK values for the sample and divide by 1,000,000 </a:t>
            </a:r>
            <a:r>
              <a:rPr lang="en-US" sz="1400" dirty="0">
                <a:solidFill>
                  <a:schemeClr val="bg2">
                    <a:lumMod val="50000"/>
                  </a:schemeClr>
                </a:solidFill>
              </a:rPr>
              <a:t>(per Million)</a:t>
            </a:r>
          </a:p>
          <a:p>
            <a:br>
              <a:rPr lang="en-US" sz="1600" dirty="0"/>
            </a:br>
            <a:r>
              <a:rPr lang="en-US" sz="1600" dirty="0"/>
              <a:t>3) Divide #1 by #2 </a:t>
            </a:r>
            <a:r>
              <a:rPr lang="en-US" sz="1600" dirty="0">
                <a:solidFill>
                  <a:schemeClr val="bg2">
                    <a:lumMod val="50000"/>
                  </a:schemeClr>
                </a:solidFill>
              </a:rPr>
              <a:t>(TPM)</a:t>
            </a:r>
          </a:p>
          <a:p>
            <a:endParaRPr lang="en-US" sz="1600" dirty="0"/>
          </a:p>
        </p:txBody>
      </p:sp>
    </p:spTree>
    <p:extLst>
      <p:ext uri="{BB962C8B-B14F-4D97-AF65-F5344CB8AC3E}">
        <p14:creationId xmlns:p14="http://schemas.microsoft.com/office/powerpoint/2010/main" val="154291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4059091" y="584888"/>
            <a:ext cx="7691561" cy="5794824"/>
          </a:xfrm>
        </p:spPr>
      </p:pic>
      <p:sp>
        <p:nvSpPr>
          <p:cNvPr id="6" name="TextBox 5">
            <a:extLst>
              <a:ext uri="{FF2B5EF4-FFF2-40B4-BE49-F238E27FC236}">
                <a16:creationId xmlns:a16="http://schemas.microsoft.com/office/drawing/2014/main" id="{D981205D-7164-1940-AD7E-4AD9C0A95664}"/>
              </a:ext>
            </a:extLst>
          </p:cNvPr>
          <p:cNvSpPr txBox="1"/>
          <p:nvPr/>
        </p:nvSpPr>
        <p:spPr>
          <a:xfrm>
            <a:off x="122548" y="1116733"/>
            <a:ext cx="3558082" cy="5262979"/>
          </a:xfrm>
          <a:prstGeom prst="rect">
            <a:avLst/>
          </a:prstGeom>
          <a:noFill/>
        </p:spPr>
        <p:txBody>
          <a:bodyPr wrap="square" rtlCol="0">
            <a:spAutoFit/>
          </a:bodyPr>
          <a:lstStyle/>
          <a:p>
            <a:r>
              <a:rPr lang="en-US" sz="1600" dirty="0"/>
              <a:t>Map reads to the genome</a:t>
            </a:r>
            <a:br>
              <a:rPr lang="en-US" sz="1600" dirty="0"/>
            </a:br>
            <a:endParaRPr lang="en-US" sz="1600" dirty="0"/>
          </a:p>
          <a:p>
            <a:br>
              <a:rPr lang="en-US" sz="1600" dirty="0"/>
            </a:br>
            <a:r>
              <a:rPr lang="en-US" sz="1600" dirty="0"/>
              <a:t>Infer isoforms:</a:t>
            </a:r>
            <a:br>
              <a:rPr lang="en-US" sz="1600" dirty="0"/>
            </a:br>
            <a:endParaRPr lang="en-US" sz="1600" dirty="0"/>
          </a:p>
          <a:p>
            <a:pPr marL="285750" indent="-285750">
              <a:buFontTx/>
              <a:buChar char="-"/>
            </a:pPr>
            <a:r>
              <a:rPr lang="en-US" sz="1600" dirty="0"/>
              <a:t>iteratively extract the heaviest path from a splice graph</a:t>
            </a:r>
            <a:br>
              <a:rPr lang="en-US" sz="1600" dirty="0"/>
            </a:br>
            <a:endParaRPr lang="en-US" sz="1600" dirty="0"/>
          </a:p>
          <a:p>
            <a:pPr marL="285750" indent="-285750">
              <a:buFontTx/>
              <a:buChar char="-"/>
            </a:pPr>
            <a:r>
              <a:rPr lang="en-US" sz="1600" dirty="0"/>
              <a:t>construct a flow network</a:t>
            </a:r>
            <a:br>
              <a:rPr lang="en-US" sz="1600" dirty="0"/>
            </a:br>
            <a:endParaRPr lang="en-US" sz="1600" dirty="0"/>
          </a:p>
          <a:p>
            <a:pPr marL="285750" indent="-285750">
              <a:buFontTx/>
              <a:buChar char="-"/>
            </a:pPr>
            <a:r>
              <a:rPr lang="en-US" sz="1600" dirty="0"/>
              <a:t>compute maximum flow to estimate abundance</a:t>
            </a:r>
            <a:br>
              <a:rPr lang="en-US" sz="1600" dirty="0"/>
            </a:br>
            <a:endParaRPr lang="en-US" sz="1600" dirty="0"/>
          </a:p>
          <a:p>
            <a:pPr marL="285750" indent="-285750">
              <a:buFontTx/>
              <a:buChar char="-"/>
            </a:pPr>
            <a:r>
              <a:rPr lang="en-US" sz="1600" dirty="0"/>
              <a:t>update the splice graph by removing reads that were assigned by the flow algorithm</a:t>
            </a:r>
            <a:br>
              <a:rPr lang="en-US" sz="1600" dirty="0"/>
            </a:br>
            <a:endParaRPr lang="en-US" sz="1600" dirty="0"/>
          </a:p>
          <a:p>
            <a:pPr marL="285750" indent="-285750">
              <a:buFontTx/>
              <a:buChar char="-"/>
            </a:pPr>
            <a:r>
              <a:rPr lang="en-US" sz="1600" dirty="0"/>
              <a:t>This process repeats until all reads have been assigned. </a:t>
            </a:r>
          </a:p>
        </p:txBody>
      </p:sp>
      <p:sp>
        <p:nvSpPr>
          <p:cNvPr id="7" name="Title 1">
            <a:extLst>
              <a:ext uri="{FF2B5EF4-FFF2-40B4-BE49-F238E27FC236}">
                <a16:creationId xmlns:a16="http://schemas.microsoft.com/office/drawing/2014/main" id="{35C845F0-3C59-F244-A6E6-72CEFB68E45B}"/>
              </a:ext>
            </a:extLst>
          </p:cNvPr>
          <p:cNvSpPr>
            <a:spLocks noGrp="1"/>
          </p:cNvSpPr>
          <p:nvPr>
            <p:ph type="title"/>
          </p:nvPr>
        </p:nvSpPr>
        <p:spPr>
          <a:xfrm>
            <a:off x="1676400" y="94821"/>
            <a:ext cx="8839200" cy="490066"/>
          </a:xfrm>
        </p:spPr>
        <p:txBody>
          <a:bodyPr>
            <a:normAutofit fontScale="90000"/>
          </a:bodyPr>
          <a:lstStyle/>
          <a:p>
            <a:pPr algn="ctr"/>
            <a:r>
              <a:rPr lang="en-US" b="1" dirty="0">
                <a:latin typeface="Calibri" panose="020F0502020204030204" pitchFamily="34" charset="0"/>
                <a:cs typeface="Calibri" panose="020F0502020204030204" pitchFamily="34" charset="0"/>
              </a:rPr>
              <a:t>How does StringTie work?</a:t>
            </a:r>
          </a:p>
        </p:txBody>
      </p:sp>
      <p:sp>
        <p:nvSpPr>
          <p:cNvPr id="8" name="TextBox 7">
            <a:extLst>
              <a:ext uri="{FF2B5EF4-FFF2-40B4-BE49-F238E27FC236}">
                <a16:creationId xmlns:a16="http://schemas.microsoft.com/office/drawing/2014/main" id="{9A549B85-0517-644D-8FB1-49811967085B}"/>
              </a:ext>
            </a:extLst>
          </p:cNvPr>
          <p:cNvSpPr txBox="1"/>
          <p:nvPr/>
        </p:nvSpPr>
        <p:spPr>
          <a:xfrm>
            <a:off x="8758091" y="6161314"/>
            <a:ext cx="5472608" cy="276999"/>
          </a:xfrm>
          <a:prstGeom prst="rect">
            <a:avLst/>
          </a:prstGeom>
          <a:noFill/>
        </p:spPr>
        <p:txBody>
          <a:bodyPr wrap="square" rtlCol="0">
            <a:spAutoFit/>
          </a:bodyPr>
          <a:lstStyle/>
          <a:p>
            <a:r>
              <a:rPr lang="en-US" sz="1200" dirty="0" err="1"/>
              <a:t>Pertea</a:t>
            </a:r>
            <a:r>
              <a:rPr lang="en-US" sz="1200" dirty="0"/>
              <a:t> et al. Nature Biotechnology, 2015</a:t>
            </a:r>
          </a:p>
        </p:txBody>
      </p:sp>
    </p:spTree>
    <p:extLst>
      <p:ext uri="{BB962C8B-B14F-4D97-AF65-F5344CB8AC3E}">
        <p14:creationId xmlns:p14="http://schemas.microsoft.com/office/powerpoint/2010/main" val="1570802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1106</Words>
  <Application>Microsoft Macintosh PowerPoint</Application>
  <PresentationFormat>Widescreen</PresentationFormat>
  <Paragraphs>101</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Consolas</vt:lpstr>
      <vt:lpstr>Segoe UI</vt:lpstr>
      <vt:lpstr>Verdana</vt:lpstr>
      <vt:lpstr>1_Office Theme</vt:lpstr>
      <vt:lpstr>PowerPoint Presentation</vt:lpstr>
      <vt:lpstr>PowerPoint Presentation</vt:lpstr>
      <vt:lpstr>PowerPoint Presentation</vt:lpstr>
      <vt:lpstr>Expression estimation for known genes and transcripts</vt:lpstr>
      <vt:lpstr>What is FPKM (RPKM)?</vt:lpstr>
      <vt:lpstr>What is FPKM?</vt:lpstr>
      <vt:lpstr>What is FPKM?</vt:lpstr>
      <vt:lpstr>How do FPKM and TPM differ?</vt:lpstr>
      <vt:lpstr>How does StringTie work?</vt:lpstr>
      <vt:lpstr>From flow network for each transcript, maximum flow is used to assemble transcript and estimate abundance </vt:lpstr>
      <vt:lpstr>StringTie -merge</vt:lpstr>
      <vt:lpstr>gffcompare</vt:lpstr>
      <vt:lpstr>We are on a Coffee Break &amp; Networking 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Griffith, Malachi</cp:lastModifiedBy>
  <cp:revision>33</cp:revision>
  <dcterms:created xsi:type="dcterms:W3CDTF">2019-02-25T20:09:25Z</dcterms:created>
  <dcterms:modified xsi:type="dcterms:W3CDTF">2023-07-16T20:16:52Z</dcterms:modified>
</cp:coreProperties>
</file>