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515" r:id="rId4"/>
    <p:sldId id="526" r:id="rId5"/>
    <p:sldId id="527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5"/>
    <p:restoredTop sz="92033"/>
  </p:normalViewPr>
  <p:slideViewPr>
    <p:cSldViewPr snapToGrid="0" snapToObjects="1">
      <p:cViewPr varScale="1">
        <p:scale>
          <a:sx n="85" d="100"/>
          <a:sy n="85" d="100"/>
        </p:scale>
        <p:origin x="1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30176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3949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recommend </a:t>
            </a:r>
            <a:r>
              <a:rPr lang="en-US" dirty="0" err="1"/>
              <a:t>intersection_strict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05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676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1524000" y="205962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onsolas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1524000" y="453929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9" name="Google Shape;19;p7"/>
          <p:cNvSpPr/>
          <p:nvPr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" name="Google Shape;20;p7" descr="bioinformatics.ca-logo-white-tex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520" y="1649673"/>
            <a:ext cx="1620520" cy="727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4D20CC-434E-FE41-A341-FCCFCF15F5ED}"/>
              </a:ext>
            </a:extLst>
          </p:cNvPr>
          <p:cNvSpPr txBox="1"/>
          <p:nvPr userDrawn="1"/>
        </p:nvSpPr>
        <p:spPr>
          <a:xfrm>
            <a:off x="5761630" y="6451911"/>
            <a:ext cx="6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63B4470-66D3-704F-8586-E8D8B4F9846D}" type="slidenum">
              <a:rPr lang="en-US" sz="1800" b="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975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7" descr="cshl_logo_alternate rgb.png">
            <a:extLst>
              <a:ext uri="{FF2B5EF4-FFF2-40B4-BE49-F238E27FC236}">
                <a16:creationId xmlns:a16="http://schemas.microsoft.com/office/drawing/2014/main" id="{62FCBB0C-8A23-704F-BAFD-D13AFE7116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81000"/>
            <a:ext cx="35099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39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7" descr="cshl_logo_alternate rgb.png">
            <a:extLst>
              <a:ext uri="{FF2B5EF4-FFF2-40B4-BE49-F238E27FC236}">
                <a16:creationId xmlns:a16="http://schemas.microsoft.com/office/drawing/2014/main" id="{1243FC0C-06FD-FC4C-B9B0-3C4D4F0FAC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81000"/>
            <a:ext cx="35099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E8660-9ECC-6D44-957A-341C6A3BD1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760" y="6447904"/>
            <a:ext cx="2521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160CBC-1F69-334E-B6C1-FF5A318B0A03}"/>
              </a:ext>
            </a:extLst>
          </p:cNvPr>
          <p:cNvSpPr txBox="1"/>
          <p:nvPr userDrawn="1"/>
        </p:nvSpPr>
        <p:spPr>
          <a:xfrm>
            <a:off x="9721408" y="6447904"/>
            <a:ext cx="2362200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cs typeface="Arial" charset="0"/>
              </a:rPr>
              <a:t>rnabio.org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33878D-D47A-DE4C-8424-F964E720E75F}"/>
              </a:ext>
            </a:extLst>
          </p:cNvPr>
          <p:cNvSpPr txBox="1"/>
          <p:nvPr userDrawn="1"/>
        </p:nvSpPr>
        <p:spPr>
          <a:xfrm>
            <a:off x="5867412" y="6447904"/>
            <a:ext cx="4571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0153C3B2-0654-1049-821D-A9450C27E9C9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tseq.readthedocs.i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eqanswers.com/forums/showthread.php?t=1806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/>
          <p:nvPr/>
        </p:nvSpPr>
        <p:spPr>
          <a:xfrm>
            <a:off x="2222416" y="2724338"/>
            <a:ext cx="772119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>
              <a:lnSpc>
                <a:spcPct val="90000"/>
              </a:lnSpc>
              <a:buClr>
                <a:srgbClr val="9A3334"/>
              </a:buClr>
              <a:buSzPts val="3300"/>
            </a:pPr>
            <a:r>
              <a:rPr lang="en-US" sz="3300">
                <a:solidFill>
                  <a:srgbClr val="9A3334"/>
                </a:solidFill>
                <a:latin typeface="Verdana"/>
                <a:ea typeface="Verdana"/>
                <a:cs typeface="Verdana"/>
                <a:sym typeface="Verdana"/>
              </a:rPr>
              <a:t>Canadian Bioinformatics Workshops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3068167" y="3646841"/>
            <a:ext cx="6029688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www.bioinformatics.ca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100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bioinformaticsdotca.github.io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8826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" descr="Picture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35984" y="290447"/>
            <a:ext cx="5920032" cy="5813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67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11EB652-D19B-3146-BD1E-BFCBA6FE97A3}"/>
              </a:ext>
            </a:extLst>
          </p:cNvPr>
          <p:cNvSpPr txBox="1">
            <a:spLocks/>
          </p:cNvSpPr>
          <p:nvPr/>
        </p:nvSpPr>
        <p:spPr>
          <a:xfrm>
            <a:off x="2853130" y="141514"/>
            <a:ext cx="9144000" cy="13141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3:</a:t>
            </a:r>
            <a:br>
              <a:rPr lang="en-US" sz="32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32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HTSeq</a:t>
            </a:r>
            <a:endParaRPr lang="en-US" sz="2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21EB57-56D9-4C45-A4BB-3A4C1B95468E}"/>
              </a:ext>
            </a:extLst>
          </p:cNvPr>
          <p:cNvSpPr/>
          <p:nvPr/>
        </p:nvSpPr>
        <p:spPr>
          <a:xfrm>
            <a:off x="0" y="2522835"/>
            <a:ext cx="12192000" cy="3889541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892CA70-E51B-BC44-AAFA-B2A13B966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" y="2890275"/>
            <a:ext cx="3128830" cy="3128830"/>
          </a:xfrm>
          <a:prstGeom prst="rect">
            <a:avLst/>
          </a:prstGeom>
        </p:spPr>
      </p:pic>
      <p:pic>
        <p:nvPicPr>
          <p:cNvPr id="21" name="Picture 1" descr="RNA-Seq-alignment.png">
            <a:extLst>
              <a:ext uri="{FF2B5EF4-FFF2-40B4-BE49-F238E27FC236}">
                <a16:creationId xmlns:a16="http://schemas.microsoft.com/office/drawing/2014/main" id="{6024E101-E6E3-1C4D-BB4A-668B47D63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51" y="2888092"/>
            <a:ext cx="3271336" cy="31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A9D6EF4-CDEB-334C-922E-967F3A6000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51" y="3731538"/>
            <a:ext cx="5263149" cy="163198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80E7C4C-7D8F-F84A-84D7-48250FF4DF9C}"/>
              </a:ext>
            </a:extLst>
          </p:cNvPr>
          <p:cNvSpPr txBox="1">
            <a:spLocks/>
          </p:cNvSpPr>
          <p:nvPr/>
        </p:nvSpPr>
        <p:spPr>
          <a:xfrm>
            <a:off x="3529058" y="1219199"/>
            <a:ext cx="8468072" cy="1161346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>
              <a:defRPr/>
            </a:pPr>
            <a:r>
              <a:rPr lang="en-US" sz="1800" dirty="0">
                <a:latin typeface="Calibri"/>
                <a:cs typeface="Calibri"/>
              </a:rPr>
              <a:t>Obi Griffith and Malachi Griffith  </a:t>
            </a:r>
          </a:p>
          <a:p>
            <a:pPr>
              <a:defRPr/>
            </a:pPr>
            <a:r>
              <a:rPr lang="en-US" sz="18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RNA-</a:t>
            </a:r>
            <a:r>
              <a:rPr lang="en-US" sz="18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seq</a:t>
            </a:r>
            <a:r>
              <a:rPr lang="en-US" sz="18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 Analysis 2023. </a:t>
            </a: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July 17-19, 2023</a:t>
            </a:r>
          </a:p>
        </p:txBody>
      </p:sp>
    </p:spTree>
    <p:extLst>
      <p:ext uri="{BB962C8B-B14F-4D97-AF65-F5344CB8AC3E}">
        <p14:creationId xmlns:p14="http://schemas.microsoft.com/office/powerpoint/2010/main" val="67273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76400" y="-27384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Calibri" charset="0"/>
                <a:ea typeface="ＭＳ Ｐゴシック" charset="0"/>
              </a:rPr>
              <a:t>Alternatives to FPKM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045029" y="1124744"/>
            <a:ext cx="10474036" cy="498383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</a:rPr>
              <a:t>Raw read counts for differential expression analysis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Assign reads/fragments to defined genes/transcripts, get “raw counts”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Transcript structures could still be defined by something like </a:t>
            </a:r>
            <a:r>
              <a:rPr lang="en-US" dirty="0" err="1">
                <a:latin typeface="Calibri" charset="0"/>
                <a:ea typeface="ＭＳ Ｐゴシック" charset="0"/>
              </a:rPr>
              <a:t>Stringtie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br>
              <a:rPr lang="en-US" dirty="0">
                <a:latin typeface="Calibri" charset="0"/>
                <a:ea typeface="ＭＳ Ｐゴシック" charset="0"/>
              </a:rPr>
            </a:b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 (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-count)</a:t>
            </a:r>
          </a:p>
          <a:p>
            <a:pPr lvl="1"/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https://htseq.readthedocs.io/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marL="457200" lvl="1" indent="0">
              <a:buNone/>
            </a:pPr>
            <a:br>
              <a:rPr lang="en-US" sz="1600" dirty="0">
                <a:latin typeface="+mj-lt"/>
                <a:ea typeface="ＭＳ Ｐゴシック" charset="0"/>
              </a:rPr>
            </a:b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Caveats of ‘transcript’ analysis by 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-count: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Designed for genes - ambiguous reads from overlapping transcripts may not be handled!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http://seqanswers.com/forums/showthread.php?t=18068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marL="914400" lvl="2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5DC6-5771-2F44-9C89-5147A5B3C655}"/>
              </a:ext>
            </a:extLst>
          </p:cNvPr>
          <p:cNvSpPr txBox="1"/>
          <p:nvPr/>
        </p:nvSpPr>
        <p:spPr>
          <a:xfrm>
            <a:off x="1567898" y="3537148"/>
            <a:ext cx="8538002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+mj-lt"/>
                <a:ea typeface="ＭＳ Ｐゴシック" charset="0"/>
              </a:rPr>
              <a:t>htseq</a:t>
            </a:r>
            <a:r>
              <a:rPr lang="en-US" sz="1600" dirty="0">
                <a:latin typeface="+mj-lt"/>
                <a:ea typeface="ＭＳ Ｐゴシック" charset="0"/>
              </a:rPr>
              <a:t>-count --mode intersection-strict --stranded no --</a:t>
            </a:r>
            <a:r>
              <a:rPr lang="en-US" sz="1600" dirty="0" err="1">
                <a:latin typeface="+mj-lt"/>
                <a:ea typeface="ＭＳ Ｐゴシック" charset="0"/>
              </a:rPr>
              <a:t>minaqual</a:t>
            </a:r>
            <a:r>
              <a:rPr lang="en-US" sz="1600" dirty="0">
                <a:latin typeface="+mj-lt"/>
                <a:ea typeface="ＭＳ Ｐゴシック" charset="0"/>
              </a:rPr>
              <a:t> 1 --type exon --</a:t>
            </a:r>
            <a:r>
              <a:rPr lang="en-US" sz="1600" dirty="0" err="1">
                <a:latin typeface="+mj-lt"/>
                <a:ea typeface="ＭＳ Ｐゴシック" charset="0"/>
              </a:rPr>
              <a:t>idattr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transcript_id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accepted_hits.sam</a:t>
            </a:r>
            <a:r>
              <a:rPr lang="en-US" sz="1600" dirty="0">
                <a:latin typeface="+mj-lt"/>
                <a:ea typeface="ＭＳ Ｐゴシック" charset="0"/>
              </a:rPr>
              <a:t> chr22.gff &gt; </a:t>
            </a:r>
            <a:r>
              <a:rPr lang="en-US" sz="1600" dirty="0" err="1">
                <a:latin typeface="+mj-lt"/>
                <a:ea typeface="ＭＳ Ｐゴシック" charset="0"/>
              </a:rPr>
              <a:t>transcript_read_counts_table.tsv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39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8839200" cy="9361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HTSeq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-count basically counts reads supporting a feature (exon, gene) by assessing overlapping coordinates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280" y="1124744"/>
            <a:ext cx="529099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4405" y="5939989"/>
            <a:ext cx="998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Whether a read is counted depends on the nature of overlap and “mode” selected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DF895-6130-984C-8108-62F9AFE0CC83}"/>
              </a:ext>
            </a:extLst>
          </p:cNvPr>
          <p:cNvSpPr txBox="1"/>
          <p:nvPr/>
        </p:nvSpPr>
        <p:spPr>
          <a:xfrm>
            <a:off x="8869682" y="4754879"/>
            <a:ext cx="31742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Note, if </a:t>
            </a:r>
            <a:r>
              <a:rPr lang="en-US" sz="1400" dirty="0" err="1"/>
              <a:t>gene_A</a:t>
            </a:r>
            <a:r>
              <a:rPr lang="en-US" sz="1400" dirty="0"/>
              <a:t> and </a:t>
            </a:r>
            <a:r>
              <a:rPr lang="en-US" sz="1400" dirty="0" err="1"/>
              <a:t>gene_B</a:t>
            </a:r>
            <a:r>
              <a:rPr lang="en-US" sz="1400" dirty="0"/>
              <a:t> on opposite strands, sequence data is stranded, and correct </a:t>
            </a:r>
            <a:r>
              <a:rPr lang="en-US" sz="1400" dirty="0" err="1"/>
              <a:t>HTSeq</a:t>
            </a:r>
            <a:r>
              <a:rPr lang="en-US" sz="1400" dirty="0"/>
              <a:t> parameter set then this read may not be ambiguous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B204E8E-A299-0646-B04B-7C6AC750E5B3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8544274" y="5339655"/>
            <a:ext cx="325408" cy="2120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4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olas"/>
              <a:buNone/>
            </a:pPr>
            <a:r>
              <a:rPr lang="en-US"/>
              <a:t>We are on a Coffee Break &amp; Networking Session</a:t>
            </a:r>
            <a:endParaRPr/>
          </a:p>
        </p:txBody>
      </p:sp>
      <p:sp>
        <p:nvSpPr>
          <p:cNvPr id="3" name="Google Shape;96;p5">
            <a:extLst>
              <a:ext uri="{FF2B5EF4-FFF2-40B4-BE49-F238E27FC236}">
                <a16:creationId xmlns:a16="http://schemas.microsoft.com/office/drawing/2014/main" id="{4EA6627F-993F-C14C-B85C-6BC3A107B697}"/>
              </a:ext>
            </a:extLst>
          </p:cNvPr>
          <p:cNvSpPr txBox="1"/>
          <p:nvPr/>
        </p:nvSpPr>
        <p:spPr>
          <a:xfrm>
            <a:off x="2117124" y="3832139"/>
            <a:ext cx="7951574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35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Workshop Sponsors:</a:t>
            </a:r>
            <a:endParaRPr/>
          </a:p>
        </p:txBody>
      </p:sp>
      <p:pic>
        <p:nvPicPr>
          <p:cNvPr id="4" name="Google Shape;97;p5">
            <a:extLst>
              <a:ext uri="{FF2B5EF4-FFF2-40B4-BE49-F238E27FC236}">
                <a16:creationId xmlns:a16="http://schemas.microsoft.com/office/drawing/2014/main" id="{E62D01CB-B7F2-E04A-A293-0D95435F514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0774" y="4479553"/>
            <a:ext cx="1105775" cy="79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8;p5">
            <a:extLst>
              <a:ext uri="{FF2B5EF4-FFF2-40B4-BE49-F238E27FC236}">
                <a16:creationId xmlns:a16="http://schemas.microsoft.com/office/drawing/2014/main" id="{0C1273FB-F4B5-3A4A-AFEC-33C9D00D2CD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6453" y="4645705"/>
            <a:ext cx="20859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00;p5">
            <a:extLst>
              <a:ext uri="{FF2B5EF4-FFF2-40B4-BE49-F238E27FC236}">
                <a16:creationId xmlns:a16="http://schemas.microsoft.com/office/drawing/2014/main" id="{A371F9AA-7B0F-E34D-8DEC-56BCA9AF363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73672" y="4319015"/>
            <a:ext cx="1869300" cy="124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7A665C3-B194-F340-9D79-01F65FDCAC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2610" y="4529349"/>
            <a:ext cx="1143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655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239</Words>
  <Application>Microsoft Macintosh PowerPoint</Application>
  <PresentationFormat>Widescreen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Consolas</vt:lpstr>
      <vt:lpstr>Segoe UI</vt:lpstr>
      <vt:lpstr>Verdana</vt:lpstr>
      <vt:lpstr>1_Office Theme</vt:lpstr>
      <vt:lpstr>PowerPoint Presentation</vt:lpstr>
      <vt:lpstr>PowerPoint Presentation</vt:lpstr>
      <vt:lpstr>PowerPoint Presentation</vt:lpstr>
      <vt:lpstr>Alternatives to FPKM</vt:lpstr>
      <vt:lpstr>HTSeq-count basically counts reads supporting a feature (exon, gene) by assessing overlapping coordinates</vt:lpstr>
      <vt:lpstr>We are on a Coffee Break &amp; Networking Session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Griffith, Malachi</cp:lastModifiedBy>
  <cp:revision>46</cp:revision>
  <cp:lastPrinted>2019-03-13T02:52:17Z</cp:lastPrinted>
  <dcterms:created xsi:type="dcterms:W3CDTF">2019-02-25T20:09:25Z</dcterms:created>
  <dcterms:modified xsi:type="dcterms:W3CDTF">2023-07-16T20:17:19Z</dcterms:modified>
</cp:coreProperties>
</file>